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8.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9.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0.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1.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2.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3.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theme/theme14.xml" ContentType="application/vnd.openxmlformats-officedocument.theme+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15.xml" ContentType="application/vnd.openxmlformats-officedocument.theme+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16.xml" ContentType="application/vnd.openxmlformats-officedocument.theme+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17.xml" ContentType="application/vnd.openxmlformats-officedocument.theme+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theme/theme18.xml" ContentType="application/vnd.openxmlformats-officedocument.theme+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19.xml" ContentType="application/vnd.openxmlformats-officedocument.theme+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theme/theme20.xml" ContentType="application/vnd.openxmlformats-officedocument.theme+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1.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66" r:id="rId5"/>
    <p:sldMasterId id="2147483879" r:id="rId6"/>
    <p:sldMasterId id="2147483894" r:id="rId7"/>
    <p:sldMasterId id="2147483907" r:id="rId8"/>
    <p:sldMasterId id="2147483920" r:id="rId9"/>
    <p:sldMasterId id="2147483933" r:id="rId10"/>
    <p:sldMasterId id="2147483946" r:id="rId11"/>
    <p:sldMasterId id="2147483959" r:id="rId12"/>
    <p:sldMasterId id="2147483972" r:id="rId13"/>
    <p:sldMasterId id="2147483985" r:id="rId14"/>
    <p:sldMasterId id="2147483998" r:id="rId15"/>
    <p:sldMasterId id="2147484011" r:id="rId16"/>
    <p:sldMasterId id="2147484024" r:id="rId17"/>
    <p:sldMasterId id="2147484037" r:id="rId18"/>
    <p:sldMasterId id="2147484050" r:id="rId19"/>
    <p:sldMasterId id="2147484063" r:id="rId20"/>
    <p:sldMasterId id="2147484076" r:id="rId21"/>
    <p:sldMasterId id="2147484089" r:id="rId22"/>
    <p:sldMasterId id="2147484102" r:id="rId23"/>
    <p:sldMasterId id="2147484115" r:id="rId24"/>
    <p:sldMasterId id="2147484128" r:id="rId25"/>
    <p:sldMasterId id="2147484141" r:id="rId26"/>
  </p:sldMasterIdLst>
  <p:notesMasterIdLst>
    <p:notesMasterId r:id="rId100"/>
  </p:notesMasterIdLst>
  <p:handoutMasterIdLst>
    <p:handoutMasterId r:id="rId101"/>
  </p:handoutMasterIdLst>
  <p:sldIdLst>
    <p:sldId id="297" r:id="rId27"/>
    <p:sldId id="349" r:id="rId28"/>
    <p:sldId id="418" r:id="rId29"/>
    <p:sldId id="419" r:id="rId30"/>
    <p:sldId id="352" r:id="rId31"/>
    <p:sldId id="353" r:id="rId32"/>
    <p:sldId id="354" r:id="rId33"/>
    <p:sldId id="355" r:id="rId34"/>
    <p:sldId id="365" r:id="rId35"/>
    <p:sldId id="422" r:id="rId36"/>
    <p:sldId id="356" r:id="rId37"/>
    <p:sldId id="358" r:id="rId38"/>
    <p:sldId id="359" r:id="rId39"/>
    <p:sldId id="360" r:id="rId40"/>
    <p:sldId id="362" r:id="rId41"/>
    <p:sldId id="363" r:id="rId42"/>
    <p:sldId id="364" r:id="rId43"/>
    <p:sldId id="366" r:id="rId44"/>
    <p:sldId id="367" r:id="rId45"/>
    <p:sldId id="368" r:id="rId46"/>
    <p:sldId id="369" r:id="rId47"/>
    <p:sldId id="370" r:id="rId48"/>
    <p:sldId id="372" r:id="rId49"/>
    <p:sldId id="374" r:id="rId50"/>
    <p:sldId id="375" r:id="rId51"/>
    <p:sldId id="376" r:id="rId52"/>
    <p:sldId id="377" r:id="rId53"/>
    <p:sldId id="378" r:id="rId54"/>
    <p:sldId id="379" r:id="rId55"/>
    <p:sldId id="387" r:id="rId56"/>
    <p:sldId id="388" r:id="rId57"/>
    <p:sldId id="389" r:id="rId58"/>
    <p:sldId id="390" r:id="rId59"/>
    <p:sldId id="391" r:id="rId60"/>
    <p:sldId id="392" r:id="rId61"/>
    <p:sldId id="393" r:id="rId62"/>
    <p:sldId id="394" r:id="rId63"/>
    <p:sldId id="395" r:id="rId64"/>
    <p:sldId id="396" r:id="rId65"/>
    <p:sldId id="416" r:id="rId66"/>
    <p:sldId id="409" r:id="rId67"/>
    <p:sldId id="410" r:id="rId68"/>
    <p:sldId id="417" r:id="rId69"/>
    <p:sldId id="397" r:id="rId70"/>
    <p:sldId id="398" r:id="rId71"/>
    <p:sldId id="399" r:id="rId72"/>
    <p:sldId id="400" r:id="rId73"/>
    <p:sldId id="401" r:id="rId74"/>
    <p:sldId id="402" r:id="rId75"/>
    <p:sldId id="403" r:id="rId76"/>
    <p:sldId id="405" r:id="rId77"/>
    <p:sldId id="414" r:id="rId78"/>
    <p:sldId id="406" r:id="rId79"/>
    <p:sldId id="407" r:id="rId80"/>
    <p:sldId id="413" r:id="rId81"/>
    <p:sldId id="415" r:id="rId82"/>
    <p:sldId id="408" r:id="rId83"/>
    <p:sldId id="380" r:id="rId84"/>
    <p:sldId id="381" r:id="rId85"/>
    <p:sldId id="384" r:id="rId86"/>
    <p:sldId id="385" r:id="rId87"/>
    <p:sldId id="386" r:id="rId88"/>
    <p:sldId id="350" r:id="rId89"/>
    <p:sldId id="319" r:id="rId90"/>
    <p:sldId id="330" r:id="rId91"/>
    <p:sldId id="331" r:id="rId92"/>
    <p:sldId id="412" r:id="rId93"/>
    <p:sldId id="411" r:id="rId94"/>
    <p:sldId id="423" r:id="rId95"/>
    <p:sldId id="424" r:id="rId96"/>
    <p:sldId id="425" r:id="rId97"/>
    <p:sldId id="426" r:id="rId98"/>
    <p:sldId id="421" r:id="rId99"/>
  </p:sldIdLst>
  <p:sldSz cx="9144000" cy="5143500" type="screen16x9"/>
  <p:notesSz cx="6858000" cy="9144000"/>
  <p:custDataLst>
    <p:tags r:id="rId10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9">
          <p15:clr>
            <a:srgbClr val="A4A3A4"/>
          </p15:clr>
        </p15:guide>
        <p15:guide id="2" pos="2880">
          <p15:clr>
            <a:srgbClr val="A4A3A4"/>
          </p15:clr>
        </p15:guide>
      </p15:sldGuideLst>
    </p:ext>
    <p:ext uri="{2D200454-40CA-4A62-9FC3-DE9A4176ACB9}">
      <p15:notesGuideLst xmlns:p15="http://schemas.microsoft.com/office/powerpoint/2012/main">
        <p15:guide id="1" orient="horz" pos="2881">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E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113" autoAdjust="0"/>
    <p:restoredTop sz="68760" autoAdjust="0"/>
  </p:normalViewPr>
  <p:slideViewPr>
    <p:cSldViewPr snapToGrid="0" snapToObjects="1" showGuides="1">
      <p:cViewPr varScale="1">
        <p:scale>
          <a:sx n="79" d="100"/>
          <a:sy n="79" d="100"/>
        </p:scale>
        <p:origin x="1212" y="84"/>
      </p:cViewPr>
      <p:guideLst>
        <p:guide orient="horz" pos="1619"/>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02" d="100"/>
          <a:sy n="102" d="100"/>
        </p:scale>
        <p:origin x="-3474" y="-96"/>
      </p:cViewPr>
      <p:guideLst>
        <p:guide orient="horz" pos="2881"/>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2.xml"/><Relationship Id="rId21" Type="http://schemas.openxmlformats.org/officeDocument/2006/relationships/slideMaster" Target="slideMasters/slideMaster17.xml"/><Relationship Id="rId42" Type="http://schemas.openxmlformats.org/officeDocument/2006/relationships/slide" Target="slides/slide16.xml"/><Relationship Id="rId47" Type="http://schemas.openxmlformats.org/officeDocument/2006/relationships/slide" Target="slides/slide21.xml"/><Relationship Id="rId63" Type="http://schemas.openxmlformats.org/officeDocument/2006/relationships/slide" Target="slides/slide37.xml"/><Relationship Id="rId68" Type="http://schemas.openxmlformats.org/officeDocument/2006/relationships/slide" Target="slides/slide42.xml"/><Relationship Id="rId84" Type="http://schemas.openxmlformats.org/officeDocument/2006/relationships/slide" Target="slides/slide58.xml"/><Relationship Id="rId89" Type="http://schemas.openxmlformats.org/officeDocument/2006/relationships/slide" Target="slides/slide63.xml"/><Relationship Id="rId7" Type="http://schemas.openxmlformats.org/officeDocument/2006/relationships/slideMaster" Target="slideMasters/slideMaster3.xml"/><Relationship Id="rId71" Type="http://schemas.openxmlformats.org/officeDocument/2006/relationships/slide" Target="slides/slide45.xml"/><Relationship Id="rId92"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Master" Target="slideMasters/slideMaster12.xml"/><Relationship Id="rId29" Type="http://schemas.openxmlformats.org/officeDocument/2006/relationships/slide" Target="slides/slide3.xml"/><Relationship Id="rId11" Type="http://schemas.openxmlformats.org/officeDocument/2006/relationships/slideMaster" Target="slideMasters/slideMaster7.xml"/><Relationship Id="rId24" Type="http://schemas.openxmlformats.org/officeDocument/2006/relationships/slideMaster" Target="slideMasters/slideMaster20.xml"/><Relationship Id="rId32" Type="http://schemas.openxmlformats.org/officeDocument/2006/relationships/slide" Target="slides/slide6.xml"/><Relationship Id="rId37" Type="http://schemas.openxmlformats.org/officeDocument/2006/relationships/slide" Target="slides/slide11.xml"/><Relationship Id="rId40" Type="http://schemas.openxmlformats.org/officeDocument/2006/relationships/slide" Target="slides/slide14.xml"/><Relationship Id="rId45" Type="http://schemas.openxmlformats.org/officeDocument/2006/relationships/slide" Target="slides/slide19.xml"/><Relationship Id="rId53" Type="http://schemas.openxmlformats.org/officeDocument/2006/relationships/slide" Target="slides/slide27.xml"/><Relationship Id="rId58" Type="http://schemas.openxmlformats.org/officeDocument/2006/relationships/slide" Target="slides/slide32.xml"/><Relationship Id="rId66" Type="http://schemas.openxmlformats.org/officeDocument/2006/relationships/slide" Target="slides/slide40.xml"/><Relationship Id="rId74" Type="http://schemas.openxmlformats.org/officeDocument/2006/relationships/slide" Target="slides/slide48.xml"/><Relationship Id="rId79" Type="http://schemas.openxmlformats.org/officeDocument/2006/relationships/slide" Target="slides/slide53.xml"/><Relationship Id="rId87" Type="http://schemas.openxmlformats.org/officeDocument/2006/relationships/slide" Target="slides/slide61.xml"/><Relationship Id="rId102" Type="http://schemas.openxmlformats.org/officeDocument/2006/relationships/tags" Target="tags/tag1.xml"/><Relationship Id="rId5" Type="http://schemas.openxmlformats.org/officeDocument/2006/relationships/slideMaster" Target="slideMasters/slideMaster1.xml"/><Relationship Id="rId61" Type="http://schemas.openxmlformats.org/officeDocument/2006/relationships/slide" Target="slides/slide35.xml"/><Relationship Id="rId82" Type="http://schemas.openxmlformats.org/officeDocument/2006/relationships/slide" Target="slides/slide56.xml"/><Relationship Id="rId90" Type="http://schemas.openxmlformats.org/officeDocument/2006/relationships/slide" Target="slides/slide64.xml"/><Relationship Id="rId95" Type="http://schemas.openxmlformats.org/officeDocument/2006/relationships/slide" Target="slides/slide69.xml"/><Relationship Id="rId19" Type="http://schemas.openxmlformats.org/officeDocument/2006/relationships/slideMaster" Target="slideMasters/slideMaster15.xml"/><Relationship Id="rId14" Type="http://schemas.openxmlformats.org/officeDocument/2006/relationships/slideMaster" Target="slideMasters/slideMaster10.xml"/><Relationship Id="rId22" Type="http://schemas.openxmlformats.org/officeDocument/2006/relationships/slideMaster" Target="slideMasters/slideMaster18.xml"/><Relationship Id="rId27" Type="http://schemas.openxmlformats.org/officeDocument/2006/relationships/slide" Target="slides/slide1.xml"/><Relationship Id="rId30" Type="http://schemas.openxmlformats.org/officeDocument/2006/relationships/slide" Target="slides/slide4.xml"/><Relationship Id="rId35" Type="http://schemas.openxmlformats.org/officeDocument/2006/relationships/slide" Target="slides/slide9.xml"/><Relationship Id="rId43" Type="http://schemas.openxmlformats.org/officeDocument/2006/relationships/slide" Target="slides/slide17.xml"/><Relationship Id="rId48" Type="http://schemas.openxmlformats.org/officeDocument/2006/relationships/slide" Target="slides/slide22.xml"/><Relationship Id="rId56" Type="http://schemas.openxmlformats.org/officeDocument/2006/relationships/slide" Target="slides/slide30.xml"/><Relationship Id="rId64" Type="http://schemas.openxmlformats.org/officeDocument/2006/relationships/slide" Target="slides/slide38.xml"/><Relationship Id="rId69" Type="http://schemas.openxmlformats.org/officeDocument/2006/relationships/slide" Target="slides/slide43.xml"/><Relationship Id="rId77" Type="http://schemas.openxmlformats.org/officeDocument/2006/relationships/slide" Target="slides/slide51.xml"/><Relationship Id="rId100" Type="http://schemas.openxmlformats.org/officeDocument/2006/relationships/notesMaster" Target="notesMasters/notesMaster1.xml"/><Relationship Id="rId105" Type="http://schemas.openxmlformats.org/officeDocument/2006/relationships/theme" Target="theme/theme1.xml"/><Relationship Id="rId8" Type="http://schemas.openxmlformats.org/officeDocument/2006/relationships/slideMaster" Target="slideMasters/slideMaster4.xml"/><Relationship Id="rId51" Type="http://schemas.openxmlformats.org/officeDocument/2006/relationships/slide" Target="slides/slide25.xml"/><Relationship Id="rId72" Type="http://schemas.openxmlformats.org/officeDocument/2006/relationships/slide" Target="slides/slide46.xml"/><Relationship Id="rId80" Type="http://schemas.openxmlformats.org/officeDocument/2006/relationships/slide" Target="slides/slide54.xml"/><Relationship Id="rId85" Type="http://schemas.openxmlformats.org/officeDocument/2006/relationships/slide" Target="slides/slide59.xml"/><Relationship Id="rId93" Type="http://schemas.openxmlformats.org/officeDocument/2006/relationships/slide" Target="slides/slide67.xml"/><Relationship Id="rId98" Type="http://schemas.openxmlformats.org/officeDocument/2006/relationships/slide" Target="slides/slide72.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Master" Target="slideMasters/slideMaster21.xml"/><Relationship Id="rId33" Type="http://schemas.openxmlformats.org/officeDocument/2006/relationships/slide" Target="slides/slide7.xml"/><Relationship Id="rId38" Type="http://schemas.openxmlformats.org/officeDocument/2006/relationships/slide" Target="slides/slide12.xml"/><Relationship Id="rId46" Type="http://schemas.openxmlformats.org/officeDocument/2006/relationships/slide" Target="slides/slide20.xml"/><Relationship Id="rId59" Type="http://schemas.openxmlformats.org/officeDocument/2006/relationships/slide" Target="slides/slide33.xml"/><Relationship Id="rId67" Type="http://schemas.openxmlformats.org/officeDocument/2006/relationships/slide" Target="slides/slide41.xml"/><Relationship Id="rId103" Type="http://schemas.openxmlformats.org/officeDocument/2006/relationships/presProps" Target="presProps.xml"/><Relationship Id="rId20" Type="http://schemas.openxmlformats.org/officeDocument/2006/relationships/slideMaster" Target="slideMasters/slideMaster16.xml"/><Relationship Id="rId41" Type="http://schemas.openxmlformats.org/officeDocument/2006/relationships/slide" Target="slides/slide15.xml"/><Relationship Id="rId54" Type="http://schemas.openxmlformats.org/officeDocument/2006/relationships/slide" Target="slides/slide28.xml"/><Relationship Id="rId62" Type="http://schemas.openxmlformats.org/officeDocument/2006/relationships/slide" Target="slides/slide36.xml"/><Relationship Id="rId70" Type="http://schemas.openxmlformats.org/officeDocument/2006/relationships/slide" Target="slides/slide44.xml"/><Relationship Id="rId75" Type="http://schemas.openxmlformats.org/officeDocument/2006/relationships/slide" Target="slides/slide49.xml"/><Relationship Id="rId83" Type="http://schemas.openxmlformats.org/officeDocument/2006/relationships/slide" Target="slides/slide57.xml"/><Relationship Id="rId88" Type="http://schemas.openxmlformats.org/officeDocument/2006/relationships/slide" Target="slides/slide62.xml"/><Relationship Id="rId91" Type="http://schemas.openxmlformats.org/officeDocument/2006/relationships/slide" Target="slides/slide65.xml"/><Relationship Id="rId96"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Master" Target="slideMasters/slideMaster19.xml"/><Relationship Id="rId28" Type="http://schemas.openxmlformats.org/officeDocument/2006/relationships/slide" Target="slides/slide2.xml"/><Relationship Id="rId36" Type="http://schemas.openxmlformats.org/officeDocument/2006/relationships/slide" Target="slides/slide10.xml"/><Relationship Id="rId49" Type="http://schemas.openxmlformats.org/officeDocument/2006/relationships/slide" Target="slides/slide23.xml"/><Relationship Id="rId57" Type="http://schemas.openxmlformats.org/officeDocument/2006/relationships/slide" Target="slides/slide31.xml"/><Relationship Id="rId106" Type="http://schemas.openxmlformats.org/officeDocument/2006/relationships/tableStyles" Target="tableStyles.xml"/><Relationship Id="rId10" Type="http://schemas.openxmlformats.org/officeDocument/2006/relationships/slideMaster" Target="slideMasters/slideMaster6.xml"/><Relationship Id="rId31" Type="http://schemas.openxmlformats.org/officeDocument/2006/relationships/slide" Target="slides/slide5.xml"/><Relationship Id="rId44" Type="http://schemas.openxmlformats.org/officeDocument/2006/relationships/slide" Target="slides/slide18.xml"/><Relationship Id="rId52" Type="http://schemas.openxmlformats.org/officeDocument/2006/relationships/slide" Target="slides/slide26.xml"/><Relationship Id="rId60" Type="http://schemas.openxmlformats.org/officeDocument/2006/relationships/slide" Target="slides/slide34.xml"/><Relationship Id="rId65" Type="http://schemas.openxmlformats.org/officeDocument/2006/relationships/slide" Target="slides/slide39.xml"/><Relationship Id="rId73" Type="http://schemas.openxmlformats.org/officeDocument/2006/relationships/slide" Target="slides/slide47.xml"/><Relationship Id="rId78" Type="http://schemas.openxmlformats.org/officeDocument/2006/relationships/slide" Target="slides/slide52.xml"/><Relationship Id="rId81" Type="http://schemas.openxmlformats.org/officeDocument/2006/relationships/slide" Target="slides/slide55.xml"/><Relationship Id="rId86" Type="http://schemas.openxmlformats.org/officeDocument/2006/relationships/slide" Target="slides/slide60.xml"/><Relationship Id="rId94" Type="http://schemas.openxmlformats.org/officeDocument/2006/relationships/slide" Target="slides/slide68.xml"/><Relationship Id="rId99" Type="http://schemas.openxmlformats.org/officeDocument/2006/relationships/slide" Target="slides/slide73.xml"/><Relationship Id="rId10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Master" Target="slideMasters/slideMaster9.xml"/><Relationship Id="rId18" Type="http://schemas.openxmlformats.org/officeDocument/2006/relationships/slideMaster" Target="slideMasters/slideMaster14.xml"/><Relationship Id="rId39" Type="http://schemas.openxmlformats.org/officeDocument/2006/relationships/slide" Target="slides/slide13.xml"/><Relationship Id="rId34" Type="http://schemas.openxmlformats.org/officeDocument/2006/relationships/slide" Target="slides/slide8.xml"/><Relationship Id="rId50" Type="http://schemas.openxmlformats.org/officeDocument/2006/relationships/slide" Target="slides/slide24.xml"/><Relationship Id="rId55" Type="http://schemas.openxmlformats.org/officeDocument/2006/relationships/slide" Target="slides/slide29.xml"/><Relationship Id="rId76" Type="http://schemas.openxmlformats.org/officeDocument/2006/relationships/slide" Target="slides/slide50.xml"/><Relationship Id="rId97" Type="http://schemas.openxmlformats.org/officeDocument/2006/relationships/slide" Target="slides/slide71.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theme" Target="../theme/theme2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057400" y="360363"/>
            <a:ext cx="3113087" cy="457200"/>
          </a:xfrm>
          <a:prstGeom prst="rect">
            <a:avLst/>
          </a:prstGeom>
        </p:spPr>
        <p:txBody>
          <a:bodyPr vert="horz" lIns="91440" tIns="45720" rIns="91440" bIns="45720" rtlCol="0"/>
          <a:lstStyle>
            <a:lvl1pPr algn="l">
              <a:defRPr sz="1200"/>
            </a:lvl1pPr>
          </a:lstStyle>
          <a:p>
            <a:endParaRPr lang="en-US" cap="all" dirty="0">
              <a:solidFill>
                <a:schemeClr val="tx2"/>
              </a:solidFill>
              <a:latin typeface="Arial" pitchFamily="34" charset="0"/>
              <a:cs typeface="Arial" pitchFamily="34" charset="0"/>
            </a:endParaRPr>
          </a:p>
        </p:txBody>
      </p:sp>
      <p:sp>
        <p:nvSpPr>
          <p:cNvPr id="3" name="Date Placeholder 2"/>
          <p:cNvSpPr>
            <a:spLocks noGrp="1"/>
          </p:cNvSpPr>
          <p:nvPr>
            <p:ph type="dt" sz="quarter" idx="1"/>
          </p:nvPr>
        </p:nvSpPr>
        <p:spPr>
          <a:xfrm>
            <a:off x="5257800" y="360363"/>
            <a:ext cx="1128711" cy="457200"/>
          </a:xfrm>
          <a:prstGeom prst="rect">
            <a:avLst/>
          </a:prstGeom>
        </p:spPr>
        <p:txBody>
          <a:bodyPr vert="horz" lIns="91440" tIns="45720" rIns="91440" bIns="45720" rtlCol="0"/>
          <a:lstStyle>
            <a:lvl1pPr algn="r">
              <a:defRPr sz="1200"/>
            </a:lvl1pPr>
          </a:lstStyle>
          <a:p>
            <a:fld id="{0129DCB2-666D-443B-B634-60AAAE2CBEAB}" type="datetimeFigureOut">
              <a:rPr lang="en-US" smtClean="0">
                <a:solidFill>
                  <a:schemeClr val="tx2"/>
                </a:solidFill>
                <a:latin typeface="Arial" pitchFamily="34" charset="0"/>
                <a:cs typeface="Arial" pitchFamily="34" charset="0"/>
              </a:rPr>
              <a:t>2/9/2015</a:t>
            </a:fld>
            <a:endParaRPr lang="en-US" dirty="0">
              <a:solidFill>
                <a:schemeClr val="tx2"/>
              </a:solidFill>
              <a:latin typeface="Arial" pitchFamily="34" charset="0"/>
              <a:cs typeface="Arial" pitchFamily="34" charset="0"/>
            </a:endParaRPr>
          </a:p>
        </p:txBody>
      </p:sp>
      <p:sp>
        <p:nvSpPr>
          <p:cNvPr id="9" name="Textbox 3"/>
          <p:cNvSpPr/>
          <p:nvPr/>
        </p:nvSpPr>
        <p:spPr>
          <a:xfrm>
            <a:off x="402986" y="8578913"/>
            <a:ext cx="3026014" cy="153888"/>
          </a:xfrm>
          <a:prstGeom prst="rect">
            <a:avLst/>
          </a:prstGeom>
        </p:spPr>
        <p:txBody>
          <a:bodyPr wrap="square">
            <a:spAutoFit/>
          </a:bodyPr>
          <a:lstStyle/>
          <a:p>
            <a:pPr>
              <a:defRPr/>
            </a:pPr>
            <a:r>
              <a:rPr lang="en-US" sz="400" b="1" kern="100" spc="50" baseline="0" dirty="0" smtClean="0">
                <a:solidFill>
                  <a:schemeClr val="tx2"/>
                </a:solidFill>
                <a:latin typeface="Arial" pitchFamily="34" charset="0"/>
                <a:cs typeface="Arial" pitchFamily="34" charset="0"/>
              </a:rPr>
              <a:t>Copyright © 2014, SAS Institute Inc. All rights reserved.</a:t>
            </a:r>
          </a:p>
        </p:txBody>
      </p:sp>
      <p:sp>
        <p:nvSpPr>
          <p:cNvPr id="5" name="Slide Number Placeholder 4"/>
          <p:cNvSpPr>
            <a:spLocks noGrp="1"/>
          </p:cNvSpPr>
          <p:nvPr>
            <p:ph type="sldNum" sz="quarter" idx="3"/>
          </p:nvPr>
        </p:nvSpPr>
        <p:spPr>
          <a:xfrm>
            <a:off x="3575050" y="8303198"/>
            <a:ext cx="2811463" cy="457200"/>
          </a:xfrm>
          <a:prstGeom prst="rect">
            <a:avLst/>
          </a:prstGeom>
        </p:spPr>
        <p:txBody>
          <a:bodyPr vert="horz" lIns="91440" tIns="45720" rIns="91440" bIns="45720" rtlCol="0" anchor="b"/>
          <a:lstStyle>
            <a:lvl1pPr algn="r">
              <a:defRPr sz="1200"/>
            </a:lvl1pPr>
          </a:lstStyle>
          <a:p>
            <a:fld id="{DB127DA2-341D-4995-A858-42616FD3ECF2}" type="slidenum">
              <a:rPr lang="en-US" smtClean="0">
                <a:solidFill>
                  <a:schemeClr val="tx2"/>
                </a:solidFill>
                <a:latin typeface="Arial" pitchFamily="34" charset="0"/>
                <a:cs typeface="Arial" pitchFamily="34" charset="0"/>
              </a:rPr>
              <a:t>‹#›</a:t>
            </a:fld>
            <a:endParaRPr lang="en-US" dirty="0">
              <a:solidFill>
                <a:schemeClr val="tx2"/>
              </a:solidFill>
              <a:latin typeface="Arial" pitchFamily="34" charset="0"/>
              <a:cs typeface="Arial" pitchFamily="34" charset="0"/>
            </a:endParaRPr>
          </a:p>
        </p:txBody>
      </p:sp>
      <p:pic>
        <p:nvPicPr>
          <p:cNvPr id="8"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994" y="438187"/>
            <a:ext cx="1018358" cy="236924"/>
          </a:xfrm>
          <a:prstGeom prst="rect">
            <a:avLst/>
          </a:prstGeom>
        </p:spPr>
      </p:pic>
    </p:spTree>
    <p:extLst>
      <p:ext uri="{BB962C8B-B14F-4D97-AF65-F5344CB8AC3E}">
        <p14:creationId xmlns:p14="http://schemas.microsoft.com/office/powerpoint/2010/main" val="28230595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057400" y="360803"/>
            <a:ext cx="3113088" cy="457200"/>
          </a:xfrm>
          <a:prstGeom prst="rect">
            <a:avLst/>
          </a:prstGeom>
        </p:spPr>
        <p:txBody>
          <a:bodyPr vert="horz" lIns="91440" tIns="45720" rIns="91440" bIns="45720" rtlCol="0"/>
          <a:lstStyle>
            <a:lvl1pPr algn="l">
              <a:defRPr sz="1200" cap="all" baseline="0">
                <a:solidFill>
                  <a:schemeClr val="tx2"/>
                </a:solidFill>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5257800" y="360803"/>
            <a:ext cx="1128713" cy="457200"/>
          </a:xfrm>
          <a:prstGeom prst="rect">
            <a:avLst/>
          </a:prstGeom>
        </p:spPr>
        <p:txBody>
          <a:bodyPr vert="horz" lIns="91440" tIns="45720" rIns="91440" bIns="45720" rtlCol="0"/>
          <a:lstStyle>
            <a:lvl1pPr algn="r">
              <a:defRPr sz="1200">
                <a:solidFill>
                  <a:schemeClr val="tx2"/>
                </a:solidFill>
                <a:latin typeface="Arial" pitchFamily="34" charset="0"/>
                <a:cs typeface="Arial" pitchFamily="34" charset="0"/>
              </a:defRPr>
            </a:lvl1pPr>
          </a:lstStyle>
          <a:p>
            <a:fld id="{B707393A-A5CC-43F0-840F-48DA71FAE2C9}" type="datetimeFigureOut">
              <a:rPr lang="en-US" smtClean="0"/>
              <a:pPr/>
              <a:t>2/9/2015</a:t>
            </a:fld>
            <a:endParaRPr lang="en-US" dirty="0"/>
          </a:p>
        </p:txBody>
      </p:sp>
      <p:sp>
        <p:nvSpPr>
          <p:cNvPr id="4" name="Slide Image Placeholder 3"/>
          <p:cNvSpPr>
            <a:spLocks noGrp="1" noRot="1" noChangeAspect="1"/>
          </p:cNvSpPr>
          <p:nvPr>
            <p:ph type="sldImg" idx="2"/>
          </p:nvPr>
        </p:nvSpPr>
        <p:spPr>
          <a:xfrm>
            <a:off x="481013" y="914400"/>
            <a:ext cx="5905499" cy="3321844"/>
          </a:xfrm>
          <a:prstGeom prst="rect">
            <a:avLst/>
          </a:prstGeom>
          <a:noFill/>
          <a:ln w="12700">
            <a:solidFill>
              <a:schemeClr val="bg2">
                <a:lumMod val="60000"/>
                <a:lumOff val="40000"/>
              </a:schemeClr>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481013" y="4333672"/>
            <a:ext cx="5905499" cy="3970406"/>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box 5"/>
          <p:cNvSpPr/>
          <p:nvPr/>
        </p:nvSpPr>
        <p:spPr>
          <a:xfrm>
            <a:off x="408356" y="8578913"/>
            <a:ext cx="3020643" cy="153888"/>
          </a:xfrm>
          <a:prstGeom prst="rect">
            <a:avLst/>
          </a:prstGeom>
        </p:spPr>
        <p:txBody>
          <a:bodyPr wrap="square">
            <a:spAutoFit/>
          </a:bodyPr>
          <a:lstStyle/>
          <a:p>
            <a:pPr>
              <a:defRPr/>
            </a:pPr>
            <a:r>
              <a:rPr lang="en-US" sz="400" b="1" kern="100" spc="50" baseline="0" dirty="0" smtClean="0">
                <a:solidFill>
                  <a:schemeClr val="tx2"/>
                </a:solidFill>
                <a:latin typeface="Arial" pitchFamily="34" charset="0"/>
                <a:cs typeface="Arial" pitchFamily="34" charset="0"/>
              </a:rPr>
              <a:t>Copyright © 2014, SAS Institute Inc. All rights reserved.</a:t>
            </a:r>
          </a:p>
        </p:txBody>
      </p:sp>
      <p:sp>
        <p:nvSpPr>
          <p:cNvPr id="7" name="Slide Number Placeholder 6"/>
          <p:cNvSpPr>
            <a:spLocks noGrp="1"/>
          </p:cNvSpPr>
          <p:nvPr>
            <p:ph type="sldNum" sz="quarter" idx="5"/>
          </p:nvPr>
        </p:nvSpPr>
        <p:spPr>
          <a:xfrm>
            <a:off x="3575050" y="8304078"/>
            <a:ext cx="2811463" cy="457200"/>
          </a:xfrm>
          <a:prstGeom prst="rect">
            <a:avLst/>
          </a:prstGeom>
        </p:spPr>
        <p:txBody>
          <a:bodyPr vert="horz" lIns="91440" tIns="45720" rIns="91440" bIns="45720" rtlCol="0" anchor="b"/>
          <a:lstStyle>
            <a:lvl1pPr algn="r">
              <a:defRPr sz="1200">
                <a:solidFill>
                  <a:schemeClr val="tx2"/>
                </a:solidFill>
                <a:latin typeface="Arial" pitchFamily="34" charset="0"/>
                <a:cs typeface="Arial" pitchFamily="34" charset="0"/>
              </a:defRPr>
            </a:lvl1pPr>
          </a:lstStyle>
          <a:p>
            <a:fld id="{BAE402D1-88AD-43C2-B8BB-8C7904BBCA11}" type="slidenum">
              <a:rPr lang="en-US" smtClean="0"/>
              <a:pPr/>
              <a:t>‹#›</a:t>
            </a:fld>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909" y="438627"/>
            <a:ext cx="1018358" cy="236924"/>
          </a:xfrm>
          <a:prstGeom prst="rect">
            <a:avLst/>
          </a:prstGeom>
        </p:spPr>
      </p:pic>
    </p:spTree>
    <p:extLst>
      <p:ext uri="{BB962C8B-B14F-4D97-AF65-F5344CB8AC3E}">
        <p14:creationId xmlns:p14="http://schemas.microsoft.com/office/powerpoint/2010/main" val="323604440"/>
      </p:ext>
    </p:extLst>
  </p:cSld>
  <p:clrMap bg1="lt1" tx1="dk1" bg2="lt2" tx2="dk2" accent1="accent1" accent2="accent2" accent3="accent3" accent4="accent4" accent5="accent5" accent6="accent6" hlink="hlink" folHlink="folHlink"/>
  <p:notesStyle>
    <a:lvl1pPr marL="0" algn="l" defTabSz="182880" rtl="0" eaLnBrk="1" latinLnBrk="0" hangingPunct="1">
      <a:lnSpc>
        <a:spcPct val="100000"/>
      </a:lnSpc>
      <a:defRPr sz="1200" kern="1200" baseline="0">
        <a:solidFill>
          <a:schemeClr val="tx2"/>
        </a:solidFill>
        <a:effectLst/>
        <a:latin typeface="Arial" pitchFamily="34" charset="0"/>
        <a:ea typeface="+mn-ea"/>
        <a:cs typeface="Arial" pitchFamily="34" charset="0"/>
      </a:defRPr>
    </a:lvl1pPr>
    <a:lvl2pPr marL="457200" algn="l" defTabSz="182880" rtl="0" eaLnBrk="1" latinLnBrk="0" hangingPunct="1">
      <a:lnSpc>
        <a:spcPct val="100000"/>
      </a:lnSpc>
      <a:defRPr sz="1200" kern="1200" baseline="0">
        <a:solidFill>
          <a:schemeClr val="tx2"/>
        </a:solidFill>
        <a:latin typeface="Arial" pitchFamily="34" charset="0"/>
        <a:ea typeface="+mn-ea"/>
        <a:cs typeface="Arial" pitchFamily="34" charset="0"/>
      </a:defRPr>
    </a:lvl2pPr>
    <a:lvl3pPr marL="914400" algn="l" defTabSz="182880" rtl="0" eaLnBrk="1" latinLnBrk="0" hangingPunct="1">
      <a:lnSpc>
        <a:spcPct val="100000"/>
      </a:lnSpc>
      <a:defRPr sz="1200" kern="1200" baseline="0">
        <a:solidFill>
          <a:schemeClr val="tx2"/>
        </a:solidFill>
        <a:latin typeface="Arial" pitchFamily="34" charset="0"/>
        <a:ea typeface="+mn-ea"/>
        <a:cs typeface="Arial" pitchFamily="34" charset="0"/>
      </a:defRPr>
    </a:lvl3pPr>
    <a:lvl4pPr marL="1371600" algn="l" defTabSz="182880" rtl="0" eaLnBrk="1" latinLnBrk="0" hangingPunct="1">
      <a:lnSpc>
        <a:spcPct val="100000"/>
      </a:lnSpc>
      <a:defRPr sz="1200" kern="1200" baseline="0">
        <a:solidFill>
          <a:schemeClr val="tx2"/>
        </a:solidFill>
        <a:latin typeface="Arial" pitchFamily="34" charset="0"/>
        <a:ea typeface="+mn-ea"/>
        <a:cs typeface="Arial" pitchFamily="34" charset="0"/>
      </a:defRPr>
    </a:lvl4pPr>
    <a:lvl5pPr marL="1828800" algn="l" defTabSz="182880" rtl="0" eaLnBrk="1" latinLnBrk="0" hangingPunct="1">
      <a:lnSpc>
        <a:spcPct val="100000"/>
      </a:lnSpc>
      <a:defRPr sz="1200" kern="1200" baseline="0">
        <a:solidFill>
          <a:schemeClr val="tx2"/>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b="1" dirty="0">
              <a:solidFill>
                <a:schemeClr val="tx2"/>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49A520F1-5846-4107-B826-5230C85A3907}" type="slidenum">
              <a:rPr lang="en-US" smtClean="0">
                <a:solidFill>
                  <a:srgbClr val="596267"/>
                </a:solidFill>
              </a:rPr>
              <a:pPr/>
              <a:t>2</a:t>
            </a:fld>
            <a:endParaRPr lang="en-US">
              <a:solidFill>
                <a:srgbClr val="596267"/>
              </a:solidFill>
            </a:endParaRPr>
          </a:p>
        </p:txBody>
      </p:sp>
    </p:spTree>
    <p:extLst>
      <p:ext uri="{BB962C8B-B14F-4D97-AF65-F5344CB8AC3E}">
        <p14:creationId xmlns:p14="http://schemas.microsoft.com/office/powerpoint/2010/main" val="2324400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13</a:t>
            </a:fld>
            <a:endParaRPr lang="en-US" dirty="0">
              <a:solidFill>
                <a:srgbClr val="596267"/>
              </a:solidFill>
            </a:endParaRPr>
          </a:p>
        </p:txBody>
      </p:sp>
    </p:spTree>
    <p:extLst>
      <p:ext uri="{BB962C8B-B14F-4D97-AF65-F5344CB8AC3E}">
        <p14:creationId xmlns:p14="http://schemas.microsoft.com/office/powerpoint/2010/main" val="2065979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14</a:t>
            </a:fld>
            <a:endParaRPr lang="en-US" dirty="0">
              <a:solidFill>
                <a:srgbClr val="596267"/>
              </a:solidFill>
            </a:endParaRPr>
          </a:p>
        </p:txBody>
      </p:sp>
    </p:spTree>
    <p:extLst>
      <p:ext uri="{BB962C8B-B14F-4D97-AF65-F5344CB8AC3E}">
        <p14:creationId xmlns:p14="http://schemas.microsoft.com/office/powerpoint/2010/main" val="1127376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15</a:t>
            </a:fld>
            <a:endParaRPr lang="en-US" dirty="0">
              <a:solidFill>
                <a:srgbClr val="596267"/>
              </a:solidFill>
            </a:endParaRPr>
          </a:p>
        </p:txBody>
      </p:sp>
    </p:spTree>
    <p:extLst>
      <p:ext uri="{BB962C8B-B14F-4D97-AF65-F5344CB8AC3E}">
        <p14:creationId xmlns:p14="http://schemas.microsoft.com/office/powerpoint/2010/main" val="1160314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16</a:t>
            </a:fld>
            <a:endParaRPr lang="en-US" dirty="0">
              <a:solidFill>
                <a:srgbClr val="596267"/>
              </a:solidFill>
            </a:endParaRPr>
          </a:p>
        </p:txBody>
      </p:sp>
    </p:spTree>
    <p:extLst>
      <p:ext uri="{BB962C8B-B14F-4D97-AF65-F5344CB8AC3E}">
        <p14:creationId xmlns:p14="http://schemas.microsoft.com/office/powerpoint/2010/main" val="3542896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17</a:t>
            </a:fld>
            <a:endParaRPr lang="en-US" dirty="0">
              <a:solidFill>
                <a:srgbClr val="596267"/>
              </a:solidFill>
            </a:endParaRPr>
          </a:p>
        </p:txBody>
      </p:sp>
    </p:spTree>
    <p:extLst>
      <p:ext uri="{BB962C8B-B14F-4D97-AF65-F5344CB8AC3E}">
        <p14:creationId xmlns:p14="http://schemas.microsoft.com/office/powerpoint/2010/main" val="1142334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8000" y="930275"/>
            <a:ext cx="6003925" cy="33766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18</a:t>
            </a:fld>
            <a:endParaRPr lang="en-US" dirty="0"/>
          </a:p>
        </p:txBody>
      </p:sp>
    </p:spTree>
    <p:extLst>
      <p:ext uri="{BB962C8B-B14F-4D97-AF65-F5344CB8AC3E}">
        <p14:creationId xmlns:p14="http://schemas.microsoft.com/office/powerpoint/2010/main" val="4191054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Parameters created only via Calculated Item OR Aggregated Measure expression builder.</a:t>
            </a:r>
          </a:p>
          <a:p>
            <a:r>
              <a:rPr lang="en-US" dirty="0" smtClean="0"/>
              <a:t>Parameters are global.</a:t>
            </a:r>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19</a:t>
            </a:fld>
            <a:endParaRPr lang="en-US" dirty="0"/>
          </a:p>
        </p:txBody>
      </p:sp>
    </p:spTree>
    <p:extLst>
      <p:ext uri="{BB962C8B-B14F-4D97-AF65-F5344CB8AC3E}">
        <p14:creationId xmlns:p14="http://schemas.microsoft.com/office/powerpoint/2010/main" val="583673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http://www.tc3.edu/instruct/sbrown/stat/shape.htm</a:t>
            </a:r>
          </a:p>
          <a:p>
            <a:endParaRPr lang="en-US" dirty="0" smtClean="0"/>
          </a:p>
          <a:p>
            <a:r>
              <a:rPr lang="en-US" dirty="0" smtClean="0"/>
              <a:t>SKEWNESS</a:t>
            </a:r>
          </a:p>
          <a:p>
            <a:r>
              <a:rPr lang="en-US" dirty="0" smtClean="0"/>
              <a:t>The first thing you usually notice about a distribution’s shape is whether it has one mode (peak) or more than one. If it’s </a:t>
            </a:r>
            <a:r>
              <a:rPr lang="en-US" b="1" dirty="0" smtClean="0"/>
              <a:t>unimodal</a:t>
            </a:r>
            <a:r>
              <a:rPr lang="en-US" dirty="0" smtClean="0"/>
              <a:t> (has just one peak), like most data sets, the next thing you notice is whether it’s </a:t>
            </a:r>
            <a:r>
              <a:rPr lang="en-US" b="1" dirty="0" smtClean="0"/>
              <a:t>symmetric or skewed</a:t>
            </a:r>
            <a:r>
              <a:rPr lang="en-US" dirty="0" smtClean="0"/>
              <a:t> to one side. If the bulk of the data is at the left and the right tail is longer, we say that the distribution is </a:t>
            </a:r>
            <a:r>
              <a:rPr lang="en-US" b="1" dirty="0" smtClean="0"/>
              <a:t>skewed right or positively skewed</a:t>
            </a:r>
            <a:r>
              <a:rPr lang="en-US" dirty="0" smtClean="0"/>
              <a:t>; if the peak is toward the right and the left tail is longer, we say that the distribution is </a:t>
            </a:r>
            <a:r>
              <a:rPr lang="en-US" b="1" dirty="0" smtClean="0"/>
              <a:t>skewed left or negatively skewed</a:t>
            </a:r>
            <a:r>
              <a:rPr lang="en-US" dirty="0" smtClean="0"/>
              <a:t>.</a:t>
            </a:r>
          </a:p>
          <a:p>
            <a:endParaRPr lang="en-US" dirty="0" smtClean="0"/>
          </a:p>
          <a:p>
            <a:r>
              <a:rPr lang="en-US" dirty="0" smtClean="0">
                <a:effectLst/>
              </a:rPr>
              <a:t>The skewness value can be positive or negative, or even undefined. If skewness is 0, the data are perfectly symmetrical although it is quite unlikely for real-world data. As a general rule of thumb:</a:t>
            </a:r>
          </a:p>
          <a:p>
            <a:r>
              <a:rPr lang="en-US" dirty="0" smtClean="0">
                <a:effectLst/>
              </a:rPr>
              <a:t>If skewness is less than −1 or greater than 1, the distribution is highly skewed.</a:t>
            </a:r>
          </a:p>
          <a:p>
            <a:r>
              <a:rPr lang="en-US" dirty="0" smtClean="0">
                <a:effectLst/>
              </a:rPr>
              <a:t>If skewness is between −1 and −0.5 or between 0.5 and 1, the distribution is moderately skewed.</a:t>
            </a:r>
          </a:p>
          <a:p>
            <a:r>
              <a:rPr lang="en-US" dirty="0" smtClean="0">
                <a:effectLst/>
              </a:rPr>
              <a:t>If skewness is between −0.5 and 0.5, the distribution is approximately symmetric.</a:t>
            </a:r>
          </a:p>
          <a:p>
            <a:endParaRPr lang="en-US" dirty="0" smtClean="0"/>
          </a:p>
          <a:p>
            <a:r>
              <a:rPr lang="en-US" dirty="0" smtClean="0"/>
              <a:t>KURTOSIS</a:t>
            </a:r>
          </a:p>
          <a:p>
            <a:r>
              <a:rPr lang="en-US" dirty="0" smtClean="0"/>
              <a:t>The </a:t>
            </a:r>
            <a:r>
              <a:rPr lang="en-US" b="1" dirty="0" smtClean="0"/>
              <a:t>height and sharpness of the peak</a:t>
            </a:r>
            <a:r>
              <a:rPr lang="en-US" dirty="0" smtClean="0"/>
              <a:t> relative to the rest of the data are measured by a number called kurtosis. </a:t>
            </a:r>
            <a:r>
              <a:rPr lang="en-US" b="1" dirty="0" smtClean="0"/>
              <a:t>Higher values indicate a higher, sharper peak;</a:t>
            </a:r>
            <a:r>
              <a:rPr lang="en-US" dirty="0" smtClean="0"/>
              <a:t> </a:t>
            </a:r>
            <a:r>
              <a:rPr lang="en-US" b="1" dirty="0" smtClean="0"/>
              <a:t>lower values indicate a lower, less distinct peak.</a:t>
            </a:r>
            <a:r>
              <a:rPr lang="en-US" dirty="0" smtClean="0"/>
              <a:t> </a:t>
            </a:r>
          </a:p>
          <a:p>
            <a:endParaRPr lang="en-US" dirty="0" smtClean="0"/>
          </a:p>
          <a:p>
            <a:r>
              <a:rPr lang="en-US" dirty="0" smtClean="0"/>
              <a:t>The reference standard is a normal distribution, which has a kurtosis of 3. In token of this, often the </a:t>
            </a:r>
            <a:r>
              <a:rPr lang="en-US" b="1" dirty="0" smtClean="0"/>
              <a:t>excess kurtosis</a:t>
            </a:r>
            <a:r>
              <a:rPr lang="en-US" dirty="0" smtClean="0"/>
              <a:t> is presented: excess kurtosis is simply </a:t>
            </a:r>
            <a:r>
              <a:rPr lang="en-US" b="1" dirty="0" smtClean="0"/>
              <a:t>kurtosis−3</a:t>
            </a:r>
            <a:r>
              <a:rPr lang="en-US" dirty="0" smtClean="0"/>
              <a:t>. The “kurtosis” reported by VA is actually the excess kurtosis.</a:t>
            </a:r>
          </a:p>
          <a:p>
            <a:pPr marL="171450" indent="-171450">
              <a:buFont typeface="Arial" panose="020B0604020202020204" pitchFamily="34" charset="0"/>
              <a:buChar char="•"/>
            </a:pPr>
            <a:r>
              <a:rPr lang="en-US" dirty="0" smtClean="0"/>
              <a:t>A normal distribution has kurtosis exactly 3 (excess kurtosis exactly 0). Any distribution with kurtosis ≈3 (excess ≈0) is called </a:t>
            </a:r>
            <a:r>
              <a:rPr lang="en-US" b="1" dirty="0" smtClean="0"/>
              <a:t>mesokurtic</a:t>
            </a:r>
            <a:r>
              <a:rPr lang="en-US" dirty="0" smtClean="0"/>
              <a:t>.</a:t>
            </a:r>
          </a:p>
          <a:p>
            <a:pPr marL="171450" indent="-171450">
              <a:buFont typeface="Arial" panose="020B0604020202020204" pitchFamily="34" charset="0"/>
              <a:buChar char="•"/>
            </a:pPr>
            <a:r>
              <a:rPr lang="en-US" dirty="0" smtClean="0"/>
              <a:t>A distribution with kurtosis &lt;3 (excess kurtosis &lt;0) is called </a:t>
            </a:r>
            <a:r>
              <a:rPr lang="en-US" b="1" dirty="0" smtClean="0"/>
              <a:t>platykurtic</a:t>
            </a:r>
            <a:r>
              <a:rPr lang="en-US" dirty="0" smtClean="0"/>
              <a:t>. Compared to a normal distribution, its central peak is lower and broader, and its tails are shorter and thinner.</a:t>
            </a:r>
          </a:p>
          <a:p>
            <a:pPr marL="171450" indent="-171450">
              <a:buFont typeface="Arial" panose="020B0604020202020204" pitchFamily="34" charset="0"/>
              <a:buChar char="•"/>
            </a:pPr>
            <a:r>
              <a:rPr lang="en-US" dirty="0" smtClean="0"/>
              <a:t>A distribution with kurtosis &gt;3 (excess kurtosis &gt;0) is called </a:t>
            </a:r>
            <a:r>
              <a:rPr lang="en-US" b="1" dirty="0" smtClean="0"/>
              <a:t>leptokurtic</a:t>
            </a:r>
            <a:r>
              <a:rPr lang="en-US" dirty="0" smtClean="0"/>
              <a:t>. Compared to a normal distribution, its central peak is higher and sharper, and its tails are longer and fatter.</a:t>
            </a:r>
          </a:p>
          <a:p>
            <a:endParaRPr lang="en-US" dirty="0" smtClean="0"/>
          </a:p>
          <a:p>
            <a:r>
              <a:rPr lang="en-US" dirty="0" smtClean="0"/>
              <a:t>In other</a:t>
            </a:r>
            <a:r>
              <a:rPr lang="en-US" baseline="0" dirty="0" smtClean="0"/>
              <a:t> words:</a:t>
            </a:r>
            <a:endParaRPr lang="en-US" dirty="0" smtClean="0"/>
          </a:p>
          <a:p>
            <a:r>
              <a:rPr lang="en-US" dirty="0" smtClean="0"/>
              <a:t>Positive kurtosis</a:t>
            </a:r>
            <a:r>
              <a:rPr lang="en-US" baseline="0" dirty="0" smtClean="0"/>
              <a:t> = too much peak</a:t>
            </a:r>
          </a:p>
          <a:p>
            <a:r>
              <a:rPr lang="en-US" baseline="0" dirty="0" smtClean="0"/>
              <a:t>Negative kurtosis = too flat</a:t>
            </a:r>
            <a:endParaRPr lang="en-US" dirty="0" smtClean="0"/>
          </a:p>
          <a:p>
            <a:endParaRPr lang="en-US" dirty="0" smtClean="0"/>
          </a:p>
          <a:p>
            <a:r>
              <a:rPr lang="en-US" dirty="0" smtClean="0"/>
              <a:t>Mean and standard deviation have the same units as the original data, and the variance has the square of those units. However, the kurtosis as well as the skewness have no units: they</a:t>
            </a:r>
            <a:r>
              <a:rPr lang="en-US" baseline="0" dirty="0" smtClean="0"/>
              <a:t> are</a:t>
            </a:r>
            <a:r>
              <a:rPr lang="en-US" dirty="0" smtClean="0"/>
              <a:t> pure numbers, like a z-score.</a:t>
            </a:r>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20</a:t>
            </a:fld>
            <a:endParaRPr lang="en-US" dirty="0"/>
          </a:p>
        </p:txBody>
      </p:sp>
    </p:spTree>
    <p:extLst>
      <p:ext uri="{BB962C8B-B14F-4D97-AF65-F5344CB8AC3E}">
        <p14:creationId xmlns:p14="http://schemas.microsoft.com/office/powerpoint/2010/main" val="25709091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2"/>
                </a:solidFill>
                <a:effectLst/>
                <a:latin typeface="Arial" pitchFamily="34" charset="0"/>
                <a:ea typeface="+mn-ea"/>
                <a:cs typeface="Arial" pitchFamily="34" charset="0"/>
              </a:rPr>
              <a:t>First and Last are useful for semi-additive measures like inventory and account balances.</a:t>
            </a:r>
          </a:p>
          <a:p>
            <a:endParaRPr lang="en-US" dirty="0" smtClean="0"/>
          </a:p>
          <a:p>
            <a:r>
              <a:rPr lang="en-US" dirty="0" err="1" smtClean="0"/>
              <a:t>CoefVar</a:t>
            </a:r>
            <a:r>
              <a:rPr lang="en-US" dirty="0" smtClean="0"/>
              <a:t>=Coefficient of Variation</a:t>
            </a:r>
          </a:p>
          <a:p>
            <a:r>
              <a:rPr lang="en-US" dirty="0" smtClean="0"/>
              <a:t>CSS=Corrected Sum of Squares</a:t>
            </a:r>
          </a:p>
          <a:p>
            <a:r>
              <a:rPr lang="en-US" dirty="0" err="1" smtClean="0"/>
              <a:t>PvalT</a:t>
            </a:r>
            <a:r>
              <a:rPr lang="en-US" dirty="0" smtClean="0"/>
              <a:t>=P-value (for T-statistic)</a:t>
            </a:r>
          </a:p>
          <a:p>
            <a:r>
              <a:rPr lang="en-US" dirty="0" err="1" smtClean="0"/>
              <a:t>TStat</a:t>
            </a:r>
            <a:r>
              <a:rPr lang="en-US" dirty="0" smtClean="0"/>
              <a:t>=T-Statistic (for average=0)</a:t>
            </a:r>
          </a:p>
          <a:p>
            <a:pPr marL="0" marR="0" indent="0" algn="l" defTabSz="182880" rtl="0" eaLnBrk="1" fontAlgn="auto" latinLnBrk="0" hangingPunct="1">
              <a:lnSpc>
                <a:spcPct val="100000"/>
              </a:lnSpc>
              <a:spcBef>
                <a:spcPts val="0"/>
              </a:spcBef>
              <a:spcAft>
                <a:spcPts val="0"/>
              </a:spcAft>
              <a:buClrTx/>
              <a:buSzTx/>
              <a:buFontTx/>
              <a:buNone/>
              <a:tabLst/>
              <a:defRPr/>
            </a:pPr>
            <a:r>
              <a:rPr lang="en-US" dirty="0" smtClean="0"/>
              <a:t>USS=Uncorrected Sum of Squares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21</a:t>
            </a:fld>
            <a:endParaRPr lang="en-US" dirty="0"/>
          </a:p>
        </p:txBody>
      </p:sp>
    </p:spTree>
    <p:extLst>
      <p:ext uri="{BB962C8B-B14F-4D97-AF65-F5344CB8AC3E}">
        <p14:creationId xmlns:p14="http://schemas.microsoft.com/office/powerpoint/2010/main" val="1945024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2"/>
                </a:solidFill>
                <a:effectLst/>
                <a:latin typeface="Arial" pitchFamily="34" charset="0"/>
                <a:ea typeface="+mn-ea"/>
                <a:cs typeface="Arial" pitchFamily="34" charset="0"/>
              </a:rPr>
              <a:t>New aggregation types are available for measures.</a:t>
            </a:r>
          </a:p>
          <a:p>
            <a:r>
              <a:rPr lang="en-US" sz="1200" b="0" i="0" u="none" strike="noStrike" kern="1200" baseline="0" dirty="0" smtClean="0">
                <a:solidFill>
                  <a:schemeClr val="tx2"/>
                </a:solidFill>
                <a:effectLst/>
                <a:latin typeface="Arial" pitchFamily="34" charset="0"/>
                <a:ea typeface="+mn-ea"/>
                <a:cs typeface="Arial" pitchFamily="34" charset="0"/>
              </a:rPr>
              <a:t>New aggregated operators are available for data expressions.</a:t>
            </a:r>
          </a:p>
          <a:p>
            <a:r>
              <a:rPr lang="en-US" sz="1200" b="0" i="0" u="none" strike="noStrike" kern="1200" baseline="0" dirty="0" smtClean="0">
                <a:solidFill>
                  <a:schemeClr val="tx2"/>
                </a:solidFill>
                <a:effectLst/>
                <a:latin typeface="Arial" pitchFamily="34" charset="0"/>
                <a:ea typeface="+mn-ea"/>
                <a:cs typeface="Arial" pitchFamily="34" charset="0"/>
              </a:rPr>
              <a:t>The Measure Details window displays additional statistics for the measures in your data.</a:t>
            </a:r>
          </a:p>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22</a:t>
            </a:fld>
            <a:endParaRPr lang="en-US" dirty="0"/>
          </a:p>
        </p:txBody>
      </p:sp>
    </p:spTree>
    <p:extLst>
      <p:ext uri="{BB962C8B-B14F-4D97-AF65-F5344CB8AC3E}">
        <p14:creationId xmlns:p14="http://schemas.microsoft.com/office/powerpoint/2010/main" val="4282458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pPr defTabSz="930259">
              <a:defRPr/>
            </a:pPr>
            <a:r>
              <a:rPr lang="en-GB" dirty="0" smtClean="0"/>
              <a:t>Here is a short-summary of the key things that are</a:t>
            </a:r>
            <a:r>
              <a:rPr lang="en-GB" baseline="0" dirty="0" smtClean="0"/>
              <a:t> coming with VA 7.1 release. </a:t>
            </a:r>
          </a:p>
          <a:p>
            <a:pPr defTabSz="930259">
              <a:defRPr/>
            </a:pPr>
            <a:r>
              <a:rPr lang="en-GB" baseline="0" dirty="0" smtClean="0"/>
              <a:t>Many of the reporting enhancements as you will notice bring a lot of capabilities that were requested by our customer covering their classic yet enterprise level requirements including scheduling &amp; distribution, global report filters, parameterised calculations and more ways to interact and visualize information via reports including those accessed from Office clients with the new release of Add-in for Microsoft Office.</a:t>
            </a:r>
          </a:p>
          <a:p>
            <a:pPr defTabSz="930259">
              <a:defRPr/>
            </a:pPr>
            <a:r>
              <a:rPr lang="en-GB" dirty="0" smtClean="0"/>
              <a:t>Enterprise</a:t>
            </a:r>
            <a:r>
              <a:rPr lang="en-GB" baseline="0" dirty="0" smtClean="0"/>
              <a:t> level enhancements include Audit Reporting, access to new data sources with faster data-access capabilities and compression for better memory utilization.</a:t>
            </a:r>
          </a:p>
          <a:p>
            <a:pPr defTabSz="930259">
              <a:defRPr/>
            </a:pPr>
            <a:r>
              <a:rPr lang="en-GB" baseline="0" dirty="0" smtClean="0"/>
              <a:t>The release as mentioned earlier also brings Market leading analytical capabilities like Goal Seeking, Word cloud with Sentiment Analysis and completely new visualization called Sankey Diagram for Path Analysis.</a:t>
            </a:r>
          </a:p>
          <a:p>
            <a:pPr defTabSz="930259">
              <a:defRPr/>
            </a:pPr>
            <a:endParaRPr lang="en-GB" baseline="0" dirty="0" smtClean="0"/>
          </a:p>
          <a:p>
            <a:pPr defTabSz="930259">
              <a:defRPr/>
            </a:pPr>
            <a:r>
              <a:rPr lang="en-GB" baseline="0" dirty="0" smtClean="0"/>
              <a:t>There is a lot more so lets take a deep dive into some of these.</a:t>
            </a:r>
            <a:endParaRPr lang="en-US" dirty="0" smtClean="0"/>
          </a:p>
          <a:p>
            <a:endParaRPr lang="en-US" b="1" dirty="0">
              <a:solidFill>
                <a:schemeClr val="tx2"/>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49A520F1-5846-4107-B826-5230C85A3907}" type="slidenum">
              <a:rPr lang="en-US" smtClean="0">
                <a:solidFill>
                  <a:srgbClr val="596267"/>
                </a:solidFill>
              </a:rPr>
              <a:pPr/>
              <a:t>4</a:t>
            </a:fld>
            <a:endParaRPr lang="en-US">
              <a:solidFill>
                <a:srgbClr val="596267"/>
              </a:solidFill>
            </a:endParaRPr>
          </a:p>
        </p:txBody>
      </p:sp>
    </p:spTree>
    <p:extLst>
      <p:ext uri="{BB962C8B-B14F-4D97-AF65-F5344CB8AC3E}">
        <p14:creationId xmlns:p14="http://schemas.microsoft.com/office/powerpoint/2010/main" val="6106938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only way to unlink filters is deleting the filter.</a:t>
            </a:r>
          </a:p>
          <a:p>
            <a:r>
              <a:rPr lang="en-US" dirty="0" smtClean="0"/>
              <a:t>Unfortunately, no linked ranks,</a:t>
            </a:r>
            <a:r>
              <a:rPr lang="en-US" baseline="0" dirty="0" smtClean="0"/>
              <a:t> and no brushing across data sources.</a:t>
            </a:r>
            <a:endParaRPr lang="en-US" dirty="0" smtClean="0"/>
          </a:p>
          <a:p>
            <a:r>
              <a:rPr lang="en-US" sz="1200" b="0" i="0" u="none" strike="noStrike" kern="1200" baseline="0" dirty="0" smtClean="0">
                <a:solidFill>
                  <a:schemeClr val="tx2"/>
                </a:solidFill>
                <a:effectLst/>
                <a:latin typeface="Arial" pitchFamily="34" charset="0"/>
                <a:ea typeface="+mn-ea"/>
                <a:cs typeface="Arial" pitchFamily="34" charset="0"/>
              </a:rPr>
              <a:t>On the </a:t>
            </a:r>
            <a:r>
              <a:rPr lang="en-US" sz="1200" b="1" i="0" u="none" strike="noStrike" kern="1200" baseline="0" dirty="0" smtClean="0">
                <a:solidFill>
                  <a:schemeClr val="tx2"/>
                </a:solidFill>
                <a:effectLst/>
                <a:latin typeface="Arial" pitchFamily="34" charset="0"/>
                <a:ea typeface="+mn-ea"/>
                <a:cs typeface="Arial" pitchFamily="34" charset="0"/>
              </a:rPr>
              <a:t>Filters </a:t>
            </a:r>
            <a:r>
              <a:rPr lang="en-US" sz="1200" b="0" i="0" u="none" strike="noStrike" kern="1200" baseline="0" dirty="0" smtClean="0">
                <a:solidFill>
                  <a:schemeClr val="tx2"/>
                </a:solidFill>
                <a:effectLst/>
                <a:latin typeface="Arial" pitchFamily="34" charset="0"/>
                <a:ea typeface="+mn-ea"/>
                <a:cs typeface="Arial" pitchFamily="34" charset="0"/>
              </a:rPr>
              <a:t>tab, local filters are identified as visualization filters. Global filters are labeled using the name of the data source for the current visualization. </a:t>
            </a:r>
          </a:p>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23</a:t>
            </a:fld>
            <a:endParaRPr lang="en-US" dirty="0"/>
          </a:p>
        </p:txBody>
      </p:sp>
    </p:spTree>
    <p:extLst>
      <p:ext uri="{BB962C8B-B14F-4D97-AF65-F5344CB8AC3E}">
        <p14:creationId xmlns:p14="http://schemas.microsoft.com/office/powerpoint/2010/main" val="2495681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example in this slide shows</a:t>
            </a:r>
            <a:r>
              <a:rPr lang="en-US" baseline="0" dirty="0" smtClean="0"/>
              <a:t> Sales Regions being defined by grouping continents into Americas and EMEA/AP.</a:t>
            </a:r>
          </a:p>
          <a:p>
            <a:endParaRPr lang="en-US" baseline="0" dirty="0" smtClean="0"/>
          </a:p>
          <a:p>
            <a:r>
              <a:rPr lang="en-US" baseline="0" dirty="0" smtClean="0"/>
              <a:t>The second example shows the measure Vendor Satisfaction being used to categorize ranges into Bad, Low, Medium, Good, High.</a:t>
            </a:r>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24</a:t>
            </a:fld>
            <a:endParaRPr lang="en-US" dirty="0"/>
          </a:p>
        </p:txBody>
      </p:sp>
    </p:spTree>
    <p:extLst>
      <p:ext uri="{BB962C8B-B14F-4D97-AF65-F5344CB8AC3E}">
        <p14:creationId xmlns:p14="http://schemas.microsoft.com/office/powerpoint/2010/main" val="23872492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8000" y="930275"/>
            <a:ext cx="6003925" cy="33766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pPr/>
              <a:t>30</a:t>
            </a:fld>
            <a:endParaRPr lang="en-US" dirty="0"/>
          </a:p>
        </p:txBody>
      </p:sp>
    </p:spTree>
    <p:extLst>
      <p:ext uri="{BB962C8B-B14F-4D97-AF65-F5344CB8AC3E}">
        <p14:creationId xmlns:p14="http://schemas.microsoft.com/office/powerpoint/2010/main" val="1805700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33</a:t>
            </a:fld>
            <a:endParaRPr lang="en-US" dirty="0"/>
          </a:p>
        </p:txBody>
      </p:sp>
    </p:spTree>
    <p:extLst>
      <p:ext uri="{BB962C8B-B14F-4D97-AF65-F5344CB8AC3E}">
        <p14:creationId xmlns:p14="http://schemas.microsoft.com/office/powerpoint/2010/main" val="793938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BAE402D1-88AD-43C2-B8BB-8C7904BBCA11}" type="slidenum">
              <a:rPr lang="en-US" smtClean="0"/>
              <a:pPr/>
              <a:t>34</a:t>
            </a:fld>
            <a:endParaRPr lang="en-US" dirty="0"/>
          </a:p>
        </p:txBody>
      </p:sp>
    </p:spTree>
    <p:extLst>
      <p:ext uri="{BB962C8B-B14F-4D97-AF65-F5344CB8AC3E}">
        <p14:creationId xmlns:p14="http://schemas.microsoft.com/office/powerpoint/2010/main" val="5746863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http://www.tc3.edu/instruct/sbrown/stat/shape.htm</a:t>
            </a:r>
          </a:p>
          <a:p>
            <a:endParaRPr lang="en-US" dirty="0" smtClean="0"/>
          </a:p>
          <a:p>
            <a:r>
              <a:rPr lang="en-US" dirty="0" smtClean="0"/>
              <a:t>SKEWNESS</a:t>
            </a:r>
          </a:p>
          <a:p>
            <a:r>
              <a:rPr lang="en-US" dirty="0" smtClean="0"/>
              <a:t>The first thing you usually notice about a distribution’s shape is whether it has one mode (peak) or more than one. If it’s </a:t>
            </a:r>
            <a:r>
              <a:rPr lang="en-US" b="1" dirty="0" smtClean="0"/>
              <a:t>unimodal</a:t>
            </a:r>
            <a:r>
              <a:rPr lang="en-US" dirty="0" smtClean="0"/>
              <a:t> (has just one peak), like most data sets, the next thing you notice is whether it’s </a:t>
            </a:r>
            <a:r>
              <a:rPr lang="en-US" b="1" dirty="0" smtClean="0"/>
              <a:t>symmetric or skewed</a:t>
            </a:r>
            <a:r>
              <a:rPr lang="en-US" dirty="0" smtClean="0"/>
              <a:t> to one side. If the bulk of the data is at the left and the right tail is longer, we say that the distribution is </a:t>
            </a:r>
            <a:r>
              <a:rPr lang="en-US" b="1" dirty="0" smtClean="0"/>
              <a:t>skewed right or positively skewed</a:t>
            </a:r>
            <a:r>
              <a:rPr lang="en-US" dirty="0" smtClean="0"/>
              <a:t>; if the peak is toward the right and the left tail is longer, we say that the distribution is </a:t>
            </a:r>
            <a:r>
              <a:rPr lang="en-US" b="1" dirty="0" smtClean="0"/>
              <a:t>skewed left or negatively skewed</a:t>
            </a:r>
            <a:r>
              <a:rPr lang="en-US" dirty="0" smtClean="0"/>
              <a:t>.</a:t>
            </a:r>
          </a:p>
          <a:p>
            <a:endParaRPr lang="en-US" dirty="0" smtClean="0"/>
          </a:p>
          <a:p>
            <a:r>
              <a:rPr lang="en-US" dirty="0" smtClean="0">
                <a:effectLst/>
              </a:rPr>
              <a:t>The skewness value can be positive or negative, or even undefined. If skewness is 0, the data are perfectly symmetrical although it is quite unlikely for real-world data. As a general rule of thumb:</a:t>
            </a:r>
          </a:p>
          <a:p>
            <a:r>
              <a:rPr lang="en-US" dirty="0" smtClean="0">
                <a:effectLst/>
              </a:rPr>
              <a:t>If skewness is less than −1 or greater than 1, the distribution is highly skewed.</a:t>
            </a:r>
          </a:p>
          <a:p>
            <a:r>
              <a:rPr lang="en-US" dirty="0" smtClean="0">
                <a:effectLst/>
              </a:rPr>
              <a:t>If skewness is between −1 and −0.5 or between 0.5 and 1, the distribution is moderately skewed.</a:t>
            </a:r>
          </a:p>
          <a:p>
            <a:r>
              <a:rPr lang="en-US" dirty="0" smtClean="0">
                <a:effectLst/>
              </a:rPr>
              <a:t>If skewness is between −0.5 and 0.5, the distribution is approximately symmetric.</a:t>
            </a:r>
          </a:p>
          <a:p>
            <a:endParaRPr lang="en-US" dirty="0" smtClean="0"/>
          </a:p>
          <a:p>
            <a:r>
              <a:rPr lang="en-US" dirty="0" smtClean="0"/>
              <a:t>KURTOSIS</a:t>
            </a:r>
          </a:p>
          <a:p>
            <a:r>
              <a:rPr lang="en-US" dirty="0" smtClean="0"/>
              <a:t>The </a:t>
            </a:r>
            <a:r>
              <a:rPr lang="en-US" b="1" dirty="0" smtClean="0"/>
              <a:t>height and sharpness of the peak</a:t>
            </a:r>
            <a:r>
              <a:rPr lang="en-US" dirty="0" smtClean="0"/>
              <a:t> relative to the rest of the data are measured by a number called kurtosis. </a:t>
            </a:r>
            <a:r>
              <a:rPr lang="en-US" b="1" dirty="0" smtClean="0"/>
              <a:t>Higher values indicate a higher, sharper peak;</a:t>
            </a:r>
            <a:r>
              <a:rPr lang="en-US" dirty="0" smtClean="0"/>
              <a:t> </a:t>
            </a:r>
            <a:r>
              <a:rPr lang="en-US" b="1" dirty="0" smtClean="0"/>
              <a:t>lower values indicate a lower, less distinct peak.</a:t>
            </a:r>
            <a:r>
              <a:rPr lang="en-US" dirty="0" smtClean="0"/>
              <a:t> </a:t>
            </a:r>
          </a:p>
          <a:p>
            <a:endParaRPr lang="en-US" dirty="0" smtClean="0"/>
          </a:p>
          <a:p>
            <a:r>
              <a:rPr lang="en-US" dirty="0" smtClean="0"/>
              <a:t>The reference standard is a normal distribution, which has a kurtosis of 3. In token of this, often the </a:t>
            </a:r>
            <a:r>
              <a:rPr lang="en-US" b="1" dirty="0" smtClean="0"/>
              <a:t>excess kurtosis</a:t>
            </a:r>
            <a:r>
              <a:rPr lang="en-US" dirty="0" smtClean="0"/>
              <a:t> is presented: excess kurtosis is simply </a:t>
            </a:r>
            <a:r>
              <a:rPr lang="en-US" b="1" dirty="0" smtClean="0"/>
              <a:t>kurtosis−3</a:t>
            </a:r>
            <a:r>
              <a:rPr lang="en-US" dirty="0" smtClean="0"/>
              <a:t>. The “kurtosis” reported by VA is actually the excess kurtosis.</a:t>
            </a:r>
          </a:p>
          <a:p>
            <a:pPr marL="171450" indent="-171450">
              <a:buFont typeface="Arial" panose="020B0604020202020204" pitchFamily="34" charset="0"/>
              <a:buChar char="•"/>
            </a:pPr>
            <a:r>
              <a:rPr lang="en-US" dirty="0" smtClean="0"/>
              <a:t>A normal distribution has kurtosis exactly 3 (excess kurtosis exactly 0). Any distribution with kurtosis ≈3 (excess ≈0) is called </a:t>
            </a:r>
            <a:r>
              <a:rPr lang="en-US" b="1" dirty="0" smtClean="0"/>
              <a:t>mesokurtic</a:t>
            </a:r>
            <a:r>
              <a:rPr lang="en-US" dirty="0" smtClean="0"/>
              <a:t>.</a:t>
            </a:r>
          </a:p>
          <a:p>
            <a:pPr marL="171450" indent="-171450">
              <a:buFont typeface="Arial" panose="020B0604020202020204" pitchFamily="34" charset="0"/>
              <a:buChar char="•"/>
            </a:pPr>
            <a:r>
              <a:rPr lang="en-US" dirty="0" smtClean="0"/>
              <a:t>A distribution with kurtosis &lt;3 (excess kurtosis &lt;0) is called </a:t>
            </a:r>
            <a:r>
              <a:rPr lang="en-US" b="1" dirty="0" smtClean="0"/>
              <a:t>platykurtic</a:t>
            </a:r>
            <a:r>
              <a:rPr lang="en-US" dirty="0" smtClean="0"/>
              <a:t>. Compared to a normal distribution, its central peak is lower and broader, and its tails are shorter and thinner.</a:t>
            </a:r>
          </a:p>
          <a:p>
            <a:pPr marL="171450" indent="-171450">
              <a:buFont typeface="Arial" panose="020B0604020202020204" pitchFamily="34" charset="0"/>
              <a:buChar char="•"/>
            </a:pPr>
            <a:r>
              <a:rPr lang="en-US" dirty="0" smtClean="0"/>
              <a:t>A distribution with kurtosis &gt;3 (excess kurtosis &gt;0) is called </a:t>
            </a:r>
            <a:r>
              <a:rPr lang="en-US" b="1" dirty="0" smtClean="0"/>
              <a:t>leptokurtic</a:t>
            </a:r>
            <a:r>
              <a:rPr lang="en-US" dirty="0" smtClean="0"/>
              <a:t>. Compared to a normal distribution, its central peak is higher and sharper, and its tails are longer and fatter.</a:t>
            </a:r>
          </a:p>
          <a:p>
            <a:endParaRPr lang="en-US" dirty="0" smtClean="0"/>
          </a:p>
          <a:p>
            <a:r>
              <a:rPr lang="en-US" dirty="0" smtClean="0"/>
              <a:t>In other</a:t>
            </a:r>
            <a:r>
              <a:rPr lang="en-US" baseline="0" dirty="0" smtClean="0"/>
              <a:t> words:</a:t>
            </a:r>
            <a:endParaRPr lang="en-US" dirty="0" smtClean="0"/>
          </a:p>
          <a:p>
            <a:r>
              <a:rPr lang="en-US" dirty="0" smtClean="0"/>
              <a:t>Positive kurtosis</a:t>
            </a:r>
            <a:r>
              <a:rPr lang="en-US" baseline="0" dirty="0" smtClean="0"/>
              <a:t> = too much peak</a:t>
            </a:r>
          </a:p>
          <a:p>
            <a:r>
              <a:rPr lang="en-US" baseline="0" dirty="0" smtClean="0"/>
              <a:t>Negative kurtosis = too flat</a:t>
            </a:r>
            <a:endParaRPr lang="en-US" dirty="0" smtClean="0"/>
          </a:p>
          <a:p>
            <a:endParaRPr lang="en-US" dirty="0" smtClean="0"/>
          </a:p>
          <a:p>
            <a:r>
              <a:rPr lang="en-US" dirty="0" smtClean="0"/>
              <a:t>Mean and standard deviation have the same units as the original data, and the variance has the square of those units. However, the kurtosis as well as the skewness have no units: they</a:t>
            </a:r>
            <a:r>
              <a:rPr lang="en-US" baseline="0" dirty="0" smtClean="0"/>
              <a:t> are</a:t>
            </a:r>
            <a:r>
              <a:rPr lang="en-US" dirty="0" smtClean="0"/>
              <a:t> pure numbers, like a z-score.</a:t>
            </a:r>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38</a:t>
            </a:fld>
            <a:endParaRPr lang="en-US" dirty="0"/>
          </a:p>
        </p:txBody>
      </p:sp>
    </p:spTree>
    <p:extLst>
      <p:ext uri="{BB962C8B-B14F-4D97-AF65-F5344CB8AC3E}">
        <p14:creationId xmlns:p14="http://schemas.microsoft.com/office/powerpoint/2010/main" val="3636265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2"/>
                </a:solidFill>
                <a:effectLst/>
                <a:latin typeface="Arial" pitchFamily="34" charset="0"/>
                <a:ea typeface="+mn-ea"/>
                <a:cs typeface="Arial" pitchFamily="34" charset="0"/>
              </a:rPr>
              <a:t>First and Last are useful for semi-additive measures like inventory and account balances.</a:t>
            </a:r>
          </a:p>
          <a:p>
            <a:endParaRPr lang="en-US" dirty="0" smtClean="0"/>
          </a:p>
          <a:p>
            <a:r>
              <a:rPr lang="en-US" dirty="0" err="1" smtClean="0"/>
              <a:t>CoefVar</a:t>
            </a:r>
            <a:r>
              <a:rPr lang="en-US" dirty="0" smtClean="0"/>
              <a:t>=Coefficient of Variation</a:t>
            </a:r>
          </a:p>
          <a:p>
            <a:r>
              <a:rPr lang="en-US" dirty="0" smtClean="0"/>
              <a:t>CSS=Corrected Sum of Squares</a:t>
            </a:r>
          </a:p>
          <a:p>
            <a:r>
              <a:rPr lang="en-US" dirty="0" err="1" smtClean="0"/>
              <a:t>PvalT</a:t>
            </a:r>
            <a:r>
              <a:rPr lang="en-US" dirty="0" smtClean="0"/>
              <a:t>=P-value (for T-statistic)</a:t>
            </a:r>
          </a:p>
          <a:p>
            <a:r>
              <a:rPr lang="en-US" dirty="0" err="1" smtClean="0"/>
              <a:t>TStat</a:t>
            </a:r>
            <a:r>
              <a:rPr lang="en-US" dirty="0" smtClean="0"/>
              <a:t>=T-Statistic (for average=0)</a:t>
            </a:r>
          </a:p>
          <a:p>
            <a:pPr marL="0" marR="0" indent="0" algn="l" defTabSz="182880" rtl="0" eaLnBrk="1" fontAlgn="auto" latinLnBrk="0" hangingPunct="1">
              <a:lnSpc>
                <a:spcPct val="100000"/>
              </a:lnSpc>
              <a:spcBef>
                <a:spcPts val="0"/>
              </a:spcBef>
              <a:spcAft>
                <a:spcPts val="0"/>
              </a:spcAft>
              <a:buClrTx/>
              <a:buSzTx/>
              <a:buFontTx/>
              <a:buNone/>
              <a:tabLst/>
              <a:defRPr/>
            </a:pPr>
            <a:r>
              <a:rPr lang="en-US" dirty="0" smtClean="0"/>
              <a:t>USS=Uncorrected Sum of Squares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39</a:t>
            </a:fld>
            <a:endParaRPr lang="en-US" dirty="0"/>
          </a:p>
        </p:txBody>
      </p:sp>
    </p:spTree>
    <p:extLst>
      <p:ext uri="{BB962C8B-B14F-4D97-AF65-F5344CB8AC3E}">
        <p14:creationId xmlns:p14="http://schemas.microsoft.com/office/powerpoint/2010/main" val="1252059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8000" y="930275"/>
            <a:ext cx="6003925" cy="33766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pPr/>
              <a:t>40</a:t>
            </a:fld>
            <a:endParaRPr lang="en-US" dirty="0"/>
          </a:p>
        </p:txBody>
      </p:sp>
    </p:spTree>
    <p:extLst>
      <p:ext uri="{BB962C8B-B14F-4D97-AF65-F5344CB8AC3E}">
        <p14:creationId xmlns:p14="http://schemas.microsoft.com/office/powerpoint/2010/main" val="37466308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r>
              <a:rPr lang="en-US" dirty="0" smtClean="0"/>
              <a:t>Post-aggregation</a:t>
            </a:r>
            <a:r>
              <a:rPr lang="en-US" baseline="0" dirty="0" smtClean="0"/>
              <a:t> filter needs at least one category data item so that the measure can be aggregated by. Scatter Plots and Time Series Plots don’t require any category data item, therefore they don’t support post-aggregation filters.</a:t>
            </a:r>
          </a:p>
          <a:p>
            <a:endParaRPr lang="en-US" dirty="0" smtClean="0"/>
          </a:p>
          <a:p>
            <a:r>
              <a:rPr lang="en-US" dirty="0" smtClean="0"/>
              <a:t>For Crosstabs, because we can have categories on columns and rows, filtering the aggregations would require more than just not displaying the</a:t>
            </a:r>
            <a:r>
              <a:rPr lang="en-US" baseline="0" dirty="0" smtClean="0"/>
              <a:t> cells and therefore it is not available in this release.</a:t>
            </a:r>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41</a:t>
            </a:fld>
            <a:endParaRPr lang="en-US" dirty="0"/>
          </a:p>
        </p:txBody>
      </p:sp>
    </p:spTree>
    <p:extLst>
      <p:ext uri="{BB962C8B-B14F-4D97-AF65-F5344CB8AC3E}">
        <p14:creationId xmlns:p14="http://schemas.microsoft.com/office/powerpoint/2010/main" val="1865232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42</a:t>
            </a:fld>
            <a:endParaRPr lang="en-US" dirty="0"/>
          </a:p>
        </p:txBody>
      </p:sp>
    </p:spTree>
    <p:extLst>
      <p:ext uri="{BB962C8B-B14F-4D97-AF65-F5344CB8AC3E}">
        <p14:creationId xmlns:p14="http://schemas.microsoft.com/office/powerpoint/2010/main" val="1742134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5</a:t>
            </a:fld>
            <a:endParaRPr lang="en-US" dirty="0"/>
          </a:p>
        </p:txBody>
      </p:sp>
    </p:spTree>
    <p:extLst>
      <p:ext uri="{BB962C8B-B14F-4D97-AF65-F5344CB8AC3E}">
        <p14:creationId xmlns:p14="http://schemas.microsoft.com/office/powerpoint/2010/main" val="7734138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8000" y="930275"/>
            <a:ext cx="6003925" cy="33766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pPr/>
              <a:t>44</a:t>
            </a:fld>
            <a:endParaRPr lang="en-US" dirty="0"/>
          </a:p>
        </p:txBody>
      </p:sp>
    </p:spTree>
    <p:extLst>
      <p:ext uri="{BB962C8B-B14F-4D97-AF65-F5344CB8AC3E}">
        <p14:creationId xmlns:p14="http://schemas.microsoft.com/office/powerpoint/2010/main" val="13389189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46</a:t>
            </a:fld>
            <a:endParaRPr lang="en-US" dirty="0"/>
          </a:p>
        </p:txBody>
      </p:sp>
    </p:spTree>
    <p:extLst>
      <p:ext uri="{BB962C8B-B14F-4D97-AF65-F5344CB8AC3E}">
        <p14:creationId xmlns:p14="http://schemas.microsoft.com/office/powerpoint/2010/main" val="2049781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Lists cold be used as source, as long as the</a:t>
            </a:r>
            <a:r>
              <a:rPr lang="en-US" baseline="0" dirty="0" smtClean="0"/>
              <a:t> option for multiple values is turned off.</a:t>
            </a:r>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49</a:t>
            </a:fld>
            <a:endParaRPr lang="en-US" dirty="0"/>
          </a:p>
        </p:txBody>
      </p:sp>
    </p:spTree>
    <p:extLst>
      <p:ext uri="{BB962C8B-B14F-4D97-AF65-F5344CB8AC3E}">
        <p14:creationId xmlns:p14="http://schemas.microsoft.com/office/powerpoint/2010/main" val="2260388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pPr/>
              <a:t>51</a:t>
            </a:fld>
            <a:endParaRPr lang="en-US" dirty="0"/>
          </a:p>
        </p:txBody>
      </p:sp>
    </p:spTree>
    <p:extLst>
      <p:ext uri="{BB962C8B-B14F-4D97-AF65-F5344CB8AC3E}">
        <p14:creationId xmlns:p14="http://schemas.microsoft.com/office/powerpoint/2010/main" val="25474646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52</a:t>
            </a:fld>
            <a:endParaRPr lang="en-US" dirty="0"/>
          </a:p>
        </p:txBody>
      </p:sp>
    </p:spTree>
    <p:extLst>
      <p:ext uri="{BB962C8B-B14F-4D97-AF65-F5344CB8AC3E}">
        <p14:creationId xmlns:p14="http://schemas.microsoft.com/office/powerpoint/2010/main" val="2567216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Lattice</a:t>
            </a:r>
            <a:r>
              <a:rPr lang="en-US" baseline="0" dirty="0" smtClean="0"/>
              <a:t> row/column</a:t>
            </a:r>
            <a:r>
              <a:rPr lang="en-US" dirty="0" smtClean="0"/>
              <a:t> are also supported with this option</a:t>
            </a:r>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54</a:t>
            </a:fld>
            <a:endParaRPr lang="en-US" dirty="0"/>
          </a:p>
        </p:txBody>
      </p:sp>
    </p:spTree>
    <p:extLst>
      <p:ext uri="{BB962C8B-B14F-4D97-AF65-F5344CB8AC3E}">
        <p14:creationId xmlns:p14="http://schemas.microsoft.com/office/powerpoint/2010/main" val="12257323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8000" y="930275"/>
            <a:ext cx="6003925" cy="33766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pPr/>
              <a:t>57</a:t>
            </a:fld>
            <a:endParaRPr lang="en-US" dirty="0"/>
          </a:p>
        </p:txBody>
      </p:sp>
    </p:spTree>
    <p:extLst>
      <p:ext uri="{BB962C8B-B14F-4D97-AF65-F5344CB8AC3E}">
        <p14:creationId xmlns:p14="http://schemas.microsoft.com/office/powerpoint/2010/main" val="41385917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pPr/>
              <a:t>58</a:t>
            </a:fld>
            <a:endParaRPr lang="en-US" dirty="0"/>
          </a:p>
        </p:txBody>
      </p:sp>
    </p:spTree>
    <p:extLst>
      <p:ext uri="{BB962C8B-B14F-4D97-AF65-F5344CB8AC3E}">
        <p14:creationId xmlns:p14="http://schemas.microsoft.com/office/powerpoint/2010/main" val="26562484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Support for </a:t>
            </a:r>
            <a:r>
              <a:rPr lang="en-GB" sz="1050" kern="0" dirty="0" err="1" smtClean="0">
                <a:solidFill>
                  <a:srgbClr val="000000"/>
                </a:solidFill>
                <a:ea typeface="ＭＳ Ｐゴシック" pitchFamily="-112" charset="-128"/>
              </a:rPr>
              <a:t>xlsb</a:t>
            </a:r>
            <a:r>
              <a:rPr lang="en-GB" sz="1050" kern="0" dirty="0" smtClean="0">
                <a:solidFill>
                  <a:srgbClr val="000000"/>
                </a:solidFill>
                <a:ea typeface="ＭＳ Ｐゴシック" pitchFamily="-112" charset="-128"/>
              </a:rPr>
              <a:t> and </a:t>
            </a:r>
            <a:r>
              <a:rPr lang="en-GB" sz="1050" kern="0" dirty="0" err="1" smtClean="0">
                <a:solidFill>
                  <a:srgbClr val="000000"/>
                </a:solidFill>
                <a:ea typeface="ＭＳ Ｐゴシック" pitchFamily="-112" charset="-128"/>
              </a:rPr>
              <a:t>xlsm</a:t>
            </a:r>
            <a:r>
              <a:rPr lang="en-GB" sz="1050" kern="0" dirty="0" smtClean="0">
                <a:solidFill>
                  <a:srgbClr val="000000"/>
                </a:solidFill>
                <a:ea typeface="ＭＳ Ｐゴシック" pitchFamily="-112" charset="-128"/>
              </a:rPr>
              <a:t> files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Support for Pivotal Hadoop / Impala </a:t>
            </a:r>
          </a:p>
          <a:p>
            <a:pPr marL="603617" lvl="1" indent="-260734">
              <a:lnSpc>
                <a:spcPct val="90000"/>
              </a:lnSpc>
              <a:spcBef>
                <a:spcPct val="35000"/>
              </a:spcBef>
              <a:spcAft>
                <a:spcPct val="17000"/>
              </a:spcAft>
              <a:buClr>
                <a:srgbClr val="00539B"/>
              </a:buClr>
              <a:buFont typeface="Wingdings" pitchFamily="2" charset="2"/>
              <a:buChar char="§"/>
            </a:pPr>
            <a:r>
              <a:rPr lang="en-US" sz="1050" kern="0" dirty="0" smtClean="0">
                <a:solidFill>
                  <a:srgbClr val="000000"/>
                </a:solidFill>
                <a:ea typeface="ＭＳ Ｐゴシック" pitchFamily="-112" charset="-128"/>
              </a:rPr>
              <a:t>Parallel Load via SAS Embedded Process </a:t>
            </a:r>
          </a:p>
          <a:p>
            <a:pPr marL="1262043" lvl="2" indent="-347654">
              <a:lnSpc>
                <a:spcPct val="90000"/>
              </a:lnSpc>
              <a:spcBef>
                <a:spcPct val="35000"/>
              </a:spcBef>
              <a:spcAft>
                <a:spcPct val="17000"/>
              </a:spcAft>
              <a:buClr>
                <a:srgbClr val="00539B"/>
              </a:buClr>
              <a:buFont typeface="Wingdings" pitchFamily="2" charset="2"/>
              <a:buChar char="§"/>
            </a:pPr>
            <a:r>
              <a:rPr lang="en-US" sz="1000" kern="0" dirty="0" smtClean="0">
                <a:solidFill>
                  <a:srgbClr val="000000"/>
                </a:solidFill>
                <a:ea typeface="ＭＳ Ｐゴシック" pitchFamily="-112" charset="-128"/>
              </a:rPr>
              <a:t>Supported : Teradata, Greenplum, Oracle, SAP HANA, Hadoop (</a:t>
            </a:r>
            <a:r>
              <a:rPr lang="en-US" sz="1000" kern="0" dirty="0" err="1" smtClean="0">
                <a:solidFill>
                  <a:srgbClr val="000000"/>
                </a:solidFill>
                <a:ea typeface="ＭＳ Ｐゴシック" pitchFamily="-112" charset="-128"/>
              </a:rPr>
              <a:t>Hortonworks</a:t>
            </a:r>
            <a:r>
              <a:rPr lang="en-US" sz="1000" kern="0" dirty="0" smtClean="0">
                <a:solidFill>
                  <a:srgbClr val="000000"/>
                </a:solidFill>
                <a:ea typeface="ＭＳ Ｐゴシック" pitchFamily="-112" charset="-128"/>
              </a:rPr>
              <a:t> and </a:t>
            </a:r>
            <a:r>
              <a:rPr lang="en-US" sz="1000" kern="0" dirty="0" err="1" smtClean="0">
                <a:solidFill>
                  <a:srgbClr val="000000"/>
                </a:solidFill>
                <a:ea typeface="ＭＳ Ｐゴシック" pitchFamily="-112" charset="-128"/>
              </a:rPr>
              <a:t>Cloudera</a:t>
            </a:r>
            <a:r>
              <a:rPr lang="en-US" sz="1000" kern="0" dirty="0" smtClean="0">
                <a:solidFill>
                  <a:srgbClr val="000000"/>
                </a:solidFill>
                <a:ea typeface="ＭＳ Ｐゴシック" pitchFamily="-112" charset="-128"/>
              </a:rPr>
              <a:t>)</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Compression</a:t>
            </a:r>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59</a:t>
            </a:fld>
            <a:endParaRPr lang="en-US" dirty="0"/>
          </a:p>
        </p:txBody>
      </p:sp>
    </p:spTree>
    <p:extLst>
      <p:ext uri="{BB962C8B-B14F-4D97-AF65-F5344CB8AC3E}">
        <p14:creationId xmlns:p14="http://schemas.microsoft.com/office/powerpoint/2010/main" val="5115306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Restrictions of</a:t>
            </a:r>
            <a:r>
              <a:rPr lang="en-US" baseline="0" dirty="0" smtClean="0"/>
              <a:t> usage for compressed tables (excerpt from the </a:t>
            </a:r>
            <a:r>
              <a:rPr lang="en-US" baseline="0" dirty="0" err="1" smtClean="0"/>
              <a:t>BoL</a:t>
            </a:r>
            <a:r>
              <a:rPr lang="en-US" baseline="0" dirty="0" smtClean="0"/>
              <a:t>):</a:t>
            </a:r>
          </a:p>
          <a:p>
            <a:pPr lvl="0"/>
            <a:r>
              <a:rPr lang="en-US" sz="1200" kern="1200" baseline="0" dirty="0" smtClean="0">
                <a:solidFill>
                  <a:schemeClr val="tx2"/>
                </a:solidFill>
                <a:effectLst/>
                <a:latin typeface="Arial" pitchFamily="34" charset="0"/>
                <a:ea typeface="+mn-ea"/>
                <a:cs typeface="Arial" pitchFamily="34" charset="0"/>
              </a:rPr>
              <a:t>You cannot apply compression to views ( Schema / mode=view). However, you can compress a schema when you request that the result be a flattened table (with MODE=TABLE).</a:t>
            </a:r>
          </a:p>
          <a:p>
            <a:pPr lvl="0"/>
            <a:r>
              <a:rPr lang="en-US" sz="1200" kern="1200" baseline="0" dirty="0" smtClean="0">
                <a:solidFill>
                  <a:schemeClr val="tx2"/>
                </a:solidFill>
                <a:effectLst/>
                <a:latin typeface="Arial" pitchFamily="34" charset="0"/>
                <a:ea typeface="+mn-ea"/>
                <a:cs typeface="Arial" pitchFamily="34" charset="0"/>
              </a:rPr>
              <a:t>You cannot use compressed tables in schemas, even if you use MODE=TABLE.</a:t>
            </a:r>
          </a:p>
          <a:p>
            <a:pPr lvl="0"/>
            <a:r>
              <a:rPr lang="en-US" sz="1200" kern="1200" baseline="0" dirty="0" smtClean="0">
                <a:solidFill>
                  <a:schemeClr val="tx2"/>
                </a:solidFill>
                <a:effectLst/>
                <a:latin typeface="Arial" pitchFamily="34" charset="0"/>
                <a:ea typeface="+mn-ea"/>
                <a:cs typeface="Arial" pitchFamily="34" charset="0"/>
              </a:rPr>
              <a:t>You cannot append to compressed tables that have ORDERBY specifications within their partitions. However, you can append to compressed partitioned tables without </a:t>
            </a:r>
            <a:r>
              <a:rPr lang="en-US" sz="1200" kern="1200" baseline="0" dirty="0" err="1" smtClean="0">
                <a:solidFill>
                  <a:schemeClr val="tx2"/>
                </a:solidFill>
                <a:effectLst/>
                <a:latin typeface="Arial" pitchFamily="34" charset="0"/>
                <a:ea typeface="+mn-ea"/>
                <a:cs typeface="Arial" pitchFamily="34" charset="0"/>
              </a:rPr>
              <a:t>orderby</a:t>
            </a:r>
            <a:r>
              <a:rPr lang="en-US" sz="1200" kern="1200" baseline="0" dirty="0" smtClean="0">
                <a:solidFill>
                  <a:schemeClr val="tx2"/>
                </a:solidFill>
                <a:effectLst/>
                <a:latin typeface="Arial" pitchFamily="34" charset="0"/>
                <a:ea typeface="+mn-ea"/>
                <a:cs typeface="Arial" pitchFamily="34" charset="0"/>
              </a:rPr>
              <a:t>. And you can append rows to compressed non-partitioned tables, of course. When you append rows to a compressed table, the new rows will be compressed as well.</a:t>
            </a:r>
          </a:p>
          <a:p>
            <a:pPr lvl="0"/>
            <a:r>
              <a:rPr lang="en-US" sz="1200" kern="1200" baseline="0" dirty="0" smtClean="0">
                <a:solidFill>
                  <a:schemeClr val="tx2"/>
                </a:solidFill>
                <a:effectLst/>
                <a:latin typeface="Arial" pitchFamily="34" charset="0"/>
                <a:ea typeface="+mn-ea"/>
                <a:cs typeface="Arial" pitchFamily="34" charset="0"/>
              </a:rPr>
              <a:t>You can squeeze  an in-memory table with partition and </a:t>
            </a:r>
            <a:r>
              <a:rPr lang="en-US" sz="1200" kern="1200" baseline="0" dirty="0" err="1" smtClean="0">
                <a:solidFill>
                  <a:schemeClr val="tx2"/>
                </a:solidFill>
                <a:effectLst/>
                <a:latin typeface="Arial" pitchFamily="34" charset="0"/>
                <a:ea typeface="+mn-ea"/>
                <a:cs typeface="Arial" pitchFamily="34" charset="0"/>
              </a:rPr>
              <a:t>orderby</a:t>
            </a:r>
            <a:r>
              <a:rPr lang="en-US" sz="1200" kern="1200" baseline="0" dirty="0" smtClean="0">
                <a:solidFill>
                  <a:schemeClr val="tx2"/>
                </a:solidFill>
                <a:effectLst/>
                <a:latin typeface="Arial" pitchFamily="34" charset="0"/>
                <a:ea typeface="+mn-ea"/>
                <a:cs typeface="Arial" pitchFamily="34" charset="0"/>
              </a:rPr>
              <a:t> specification to a compressed temporary table. The temporary table will be partitioned and the rows of the compressed table will be ordered. However, the compressed table will no longer have an ordering index, as the index requires access to the uncompressed rows. The compressed temporary table behaves for all intents and  purposes like a partitioned-and-</a:t>
            </a:r>
            <a:r>
              <a:rPr lang="en-US" sz="1200" kern="1200" baseline="0" dirty="0" err="1" smtClean="0">
                <a:solidFill>
                  <a:schemeClr val="tx2"/>
                </a:solidFill>
                <a:effectLst/>
                <a:latin typeface="Arial" pitchFamily="34" charset="0"/>
                <a:ea typeface="+mn-ea"/>
                <a:cs typeface="Arial" pitchFamily="34" charset="0"/>
              </a:rPr>
              <a:t>orderby</a:t>
            </a:r>
            <a:r>
              <a:rPr lang="en-US" sz="1200" kern="1200" baseline="0" dirty="0" smtClean="0">
                <a:solidFill>
                  <a:schemeClr val="tx2"/>
                </a:solidFill>
                <a:effectLst/>
                <a:latin typeface="Arial" pitchFamily="34" charset="0"/>
                <a:ea typeface="+mn-ea"/>
                <a:cs typeface="Arial" pitchFamily="34" charset="0"/>
              </a:rPr>
              <a:t> table. But you cannot append rows to such a compressed table anymore, as that requires an </a:t>
            </a:r>
            <a:r>
              <a:rPr lang="en-US" sz="1200" kern="1200" baseline="0" dirty="0" err="1" smtClean="0">
                <a:solidFill>
                  <a:schemeClr val="tx2"/>
                </a:solidFill>
                <a:effectLst/>
                <a:latin typeface="Arial" pitchFamily="34" charset="0"/>
                <a:ea typeface="+mn-ea"/>
                <a:cs typeface="Arial" pitchFamily="34" charset="0"/>
              </a:rPr>
              <a:t>orderby</a:t>
            </a:r>
            <a:r>
              <a:rPr lang="en-US" sz="1200" kern="1200" baseline="0" dirty="0" smtClean="0">
                <a:solidFill>
                  <a:schemeClr val="tx2"/>
                </a:solidFill>
                <a:effectLst/>
                <a:latin typeface="Arial" pitchFamily="34" charset="0"/>
                <a:ea typeface="+mn-ea"/>
                <a:cs typeface="Arial" pitchFamily="34" charset="0"/>
              </a:rPr>
              <a:t> index and uncompressed rows.</a:t>
            </a:r>
          </a:p>
          <a:p>
            <a:pPr lvl="0"/>
            <a:r>
              <a:rPr lang="en-US" sz="1200" kern="1200" baseline="0" dirty="0" smtClean="0">
                <a:solidFill>
                  <a:schemeClr val="tx2"/>
                </a:solidFill>
                <a:effectLst/>
                <a:latin typeface="Arial" pitchFamily="34" charset="0"/>
                <a:ea typeface="+mn-ea"/>
                <a:cs typeface="Arial" pitchFamily="34" charset="0"/>
              </a:rPr>
              <a:t>The </a:t>
            </a:r>
            <a:r>
              <a:rPr lang="en-US" sz="1200" kern="1200" baseline="0" dirty="0" err="1" smtClean="0">
                <a:solidFill>
                  <a:schemeClr val="tx2"/>
                </a:solidFill>
                <a:effectLst/>
                <a:latin typeface="Arial" pitchFamily="34" charset="0"/>
                <a:ea typeface="+mn-ea"/>
                <a:cs typeface="Arial" pitchFamily="34" charset="0"/>
              </a:rPr>
              <a:t>sashdat</a:t>
            </a:r>
            <a:r>
              <a:rPr lang="en-US" sz="1200" kern="1200" baseline="0" dirty="0" smtClean="0">
                <a:solidFill>
                  <a:schemeClr val="tx2"/>
                </a:solidFill>
                <a:effectLst/>
                <a:latin typeface="Arial" pitchFamily="34" charset="0"/>
                <a:ea typeface="+mn-ea"/>
                <a:cs typeface="Arial" pitchFamily="34" charset="0"/>
              </a:rPr>
              <a:t> and the </a:t>
            </a:r>
            <a:r>
              <a:rPr lang="en-US" sz="1200" kern="1200" baseline="0" dirty="0" err="1" smtClean="0">
                <a:solidFill>
                  <a:schemeClr val="tx2"/>
                </a:solidFill>
                <a:effectLst/>
                <a:latin typeface="Arial" pitchFamily="34" charset="0"/>
                <a:ea typeface="+mn-ea"/>
                <a:cs typeface="Arial" pitchFamily="34" charset="0"/>
              </a:rPr>
              <a:t>sasiola</a:t>
            </a:r>
            <a:r>
              <a:rPr lang="en-US" sz="1200" kern="1200" baseline="0" dirty="0" smtClean="0">
                <a:solidFill>
                  <a:schemeClr val="tx2"/>
                </a:solidFill>
                <a:effectLst/>
                <a:latin typeface="Arial" pitchFamily="34" charset="0"/>
                <a:ea typeface="+mn-ea"/>
                <a:cs typeface="Arial" pitchFamily="34" charset="0"/>
              </a:rPr>
              <a:t> engine currently do not support compression when the ORDERBY= data set option is used. We will try to address this before 9.4m2 goes out, but as long as you see this entry, we still have this limitation. Note that you can load the table in uncompressed form into memory with partition and </a:t>
            </a:r>
            <a:r>
              <a:rPr lang="en-US" sz="1200" kern="1200" baseline="0" dirty="0" err="1" smtClean="0">
                <a:solidFill>
                  <a:schemeClr val="tx2"/>
                </a:solidFill>
                <a:effectLst/>
                <a:latin typeface="Arial" pitchFamily="34" charset="0"/>
                <a:ea typeface="+mn-ea"/>
                <a:cs typeface="Arial" pitchFamily="34" charset="0"/>
              </a:rPr>
              <a:t>orderby</a:t>
            </a:r>
            <a:r>
              <a:rPr lang="en-US" sz="1200" kern="1200" baseline="0" dirty="0" smtClean="0">
                <a:solidFill>
                  <a:schemeClr val="tx2"/>
                </a:solidFill>
                <a:effectLst/>
                <a:latin typeface="Arial" pitchFamily="34" charset="0"/>
                <a:ea typeface="+mn-ea"/>
                <a:cs typeface="Arial" pitchFamily="34" charset="0"/>
              </a:rPr>
              <a:t>, and apply a Compress action—this will create a compressed and partitioned table in which the rows are re-ordered, but not re-indexed.</a:t>
            </a:r>
          </a:p>
          <a:p>
            <a:pPr lvl="0"/>
            <a:r>
              <a:rPr lang="en-US" sz="1200" kern="1200" baseline="0" dirty="0" smtClean="0">
                <a:solidFill>
                  <a:schemeClr val="tx2"/>
                </a:solidFill>
                <a:effectLst/>
                <a:latin typeface="Arial" pitchFamily="34" charset="0"/>
                <a:ea typeface="+mn-ea"/>
                <a:cs typeface="Arial" pitchFamily="34" charset="0"/>
              </a:rPr>
              <a:t>If there are column access restrictions on a table—such that a user does not have permission to access all columns, we fail the Compress/</a:t>
            </a:r>
            <a:r>
              <a:rPr lang="en-US" sz="1200" kern="1200" baseline="0" dirty="0" err="1" smtClean="0">
                <a:solidFill>
                  <a:schemeClr val="tx2"/>
                </a:solidFill>
                <a:effectLst/>
                <a:latin typeface="Arial" pitchFamily="34" charset="0"/>
                <a:ea typeface="+mn-ea"/>
                <a:cs typeface="Arial" pitchFamily="34" charset="0"/>
              </a:rPr>
              <a:t>Uncompress</a:t>
            </a:r>
            <a:r>
              <a:rPr lang="en-US" sz="1200" kern="1200" baseline="0" dirty="0" smtClean="0">
                <a:solidFill>
                  <a:schemeClr val="tx2"/>
                </a:solidFill>
                <a:effectLst/>
                <a:latin typeface="Arial" pitchFamily="34" charset="0"/>
                <a:ea typeface="+mn-ea"/>
                <a:cs typeface="Arial" pitchFamily="34" charset="0"/>
              </a:rPr>
              <a:t> action with an error message that does not convey the name of the column in action—so as not to convey its existence.</a:t>
            </a:r>
          </a:p>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60</a:t>
            </a:fld>
            <a:endParaRPr lang="en-US" dirty="0"/>
          </a:p>
        </p:txBody>
      </p:sp>
    </p:spTree>
    <p:extLst>
      <p:ext uri="{BB962C8B-B14F-4D97-AF65-F5344CB8AC3E}">
        <p14:creationId xmlns:p14="http://schemas.microsoft.com/office/powerpoint/2010/main" val="3935636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pPr/>
              <a:t>6</a:t>
            </a:fld>
            <a:endParaRPr lang="en-US" dirty="0"/>
          </a:p>
        </p:txBody>
      </p:sp>
    </p:spTree>
    <p:extLst>
      <p:ext uri="{BB962C8B-B14F-4D97-AF65-F5344CB8AC3E}">
        <p14:creationId xmlns:p14="http://schemas.microsoft.com/office/powerpoint/2010/main" val="24317800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61</a:t>
            </a:fld>
            <a:endParaRPr lang="en-US" dirty="0"/>
          </a:p>
        </p:txBody>
      </p:sp>
    </p:spTree>
    <p:extLst>
      <p:ext uri="{BB962C8B-B14F-4D97-AF65-F5344CB8AC3E}">
        <p14:creationId xmlns:p14="http://schemas.microsoft.com/office/powerpoint/2010/main" val="15014129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have significant space savings, with performance trade-off</a:t>
            </a:r>
          </a:p>
          <a:p>
            <a:pPr lvl="1"/>
            <a:r>
              <a:rPr lang="en-US" dirty="0" smtClean="0"/>
              <a:t>In HDFS</a:t>
            </a:r>
          </a:p>
          <a:p>
            <a:pPr lvl="1"/>
            <a:r>
              <a:rPr lang="en-US" dirty="0" smtClean="0"/>
              <a:t>In LASR</a:t>
            </a:r>
          </a:p>
          <a:p>
            <a:r>
              <a:rPr lang="en-US" dirty="0" smtClean="0"/>
              <a:t>Some typical numbers</a:t>
            </a:r>
          </a:p>
          <a:p>
            <a:pPr lvl="1"/>
            <a:r>
              <a:rPr lang="en-US" dirty="0" smtClean="0"/>
              <a:t>Megacorp5M (27GB) 	compresses to 2GB		13x compression	2.2x slower</a:t>
            </a:r>
          </a:p>
          <a:p>
            <a:pPr lvl="1"/>
            <a:r>
              <a:rPr lang="en-US" dirty="0" smtClean="0"/>
              <a:t>Megacorp5L (112GB) 	compresses to 6.4GB	17x compression	2.1x slower</a:t>
            </a:r>
          </a:p>
          <a:p>
            <a:pPr lvl="1"/>
            <a:r>
              <a:rPr lang="en-US" dirty="0" smtClean="0"/>
              <a:t>Megacorp5XL (449GB) 	compresses to 19GB	24x compression	3x slower	</a:t>
            </a:r>
          </a:p>
          <a:p>
            <a:pPr marL="182876" lvl="1" indent="0">
              <a:buNone/>
            </a:pPr>
            <a:r>
              <a:rPr lang="en-US" sz="825" dirty="0" smtClean="0"/>
              <a:t>	* performance numbers for general VAE workload</a:t>
            </a:r>
          </a:p>
          <a:p>
            <a:pPr marL="182876" lvl="1" indent="0">
              <a:buNone/>
            </a:pPr>
            <a:endParaRPr lang="en-US" sz="825" dirty="0" smtClean="0"/>
          </a:p>
          <a:p>
            <a:r>
              <a:rPr lang="en-US" dirty="0" smtClean="0"/>
              <a:t>Depends on operations performed most frequently</a:t>
            </a:r>
          </a:p>
          <a:p>
            <a:r>
              <a:rPr lang="en-US" dirty="0" smtClean="0"/>
              <a:t>Depends on high-delta operations</a:t>
            </a:r>
          </a:p>
          <a:p>
            <a:r>
              <a:rPr lang="en-US" dirty="0" smtClean="0"/>
              <a:t>Biggest impact on largest data tables</a:t>
            </a:r>
          </a:p>
          <a:p>
            <a:pPr marL="182876" lvl="1" indent="0">
              <a:buNone/>
            </a:pPr>
            <a:endParaRPr lang="en-US" sz="825" dirty="0" smtClean="0"/>
          </a:p>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62</a:t>
            </a:fld>
            <a:endParaRPr lang="en-US" dirty="0"/>
          </a:p>
        </p:txBody>
      </p:sp>
    </p:spTree>
    <p:extLst>
      <p:ext uri="{BB962C8B-B14F-4D97-AF65-F5344CB8AC3E}">
        <p14:creationId xmlns:p14="http://schemas.microsoft.com/office/powerpoint/2010/main" val="40273574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Post-aggregation</a:t>
            </a:r>
            <a:r>
              <a:rPr lang="en-US" baseline="0" dirty="0" smtClean="0"/>
              <a:t> filter needs at least one category data item so that the measure can be aggregated by. Scatter Plots and Time Series Plots don’t require any category data item, therefore they don’t support post-aggregation filters.</a:t>
            </a:r>
          </a:p>
          <a:p>
            <a:endParaRPr lang="en-US" dirty="0" smtClean="0"/>
          </a:p>
          <a:p>
            <a:r>
              <a:rPr lang="en-US" dirty="0" smtClean="0"/>
              <a:t>For Crosstabs, because we can have categories on columns and rows, filtering the aggregations would require more than just not displaying the</a:t>
            </a:r>
            <a:r>
              <a:rPr lang="en-US" baseline="0" dirty="0" smtClean="0"/>
              <a:t> cells and therefore it is not available in this release.</a:t>
            </a:r>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64</a:t>
            </a:fld>
            <a:endParaRPr lang="en-US" dirty="0">
              <a:solidFill>
                <a:srgbClr val="596267"/>
              </a:solidFill>
            </a:endParaRPr>
          </a:p>
        </p:txBody>
      </p:sp>
    </p:spTree>
    <p:extLst>
      <p:ext uri="{BB962C8B-B14F-4D97-AF65-F5344CB8AC3E}">
        <p14:creationId xmlns:p14="http://schemas.microsoft.com/office/powerpoint/2010/main" val="42272878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65</a:t>
            </a:fld>
            <a:endParaRPr lang="en-US" dirty="0">
              <a:solidFill>
                <a:srgbClr val="596267"/>
              </a:solidFill>
            </a:endParaRPr>
          </a:p>
        </p:txBody>
      </p:sp>
    </p:spTree>
    <p:extLst>
      <p:ext uri="{BB962C8B-B14F-4D97-AF65-F5344CB8AC3E}">
        <p14:creationId xmlns:p14="http://schemas.microsoft.com/office/powerpoint/2010/main" val="3835618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66</a:t>
            </a:fld>
            <a:endParaRPr lang="en-US" dirty="0">
              <a:solidFill>
                <a:srgbClr val="596267"/>
              </a:solidFill>
            </a:endParaRPr>
          </a:p>
        </p:txBody>
      </p:sp>
    </p:spTree>
    <p:extLst>
      <p:ext uri="{BB962C8B-B14F-4D97-AF65-F5344CB8AC3E}">
        <p14:creationId xmlns:p14="http://schemas.microsoft.com/office/powerpoint/2010/main" val="13414857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pPr defTabSz="930259">
              <a:defRPr/>
            </a:pPr>
            <a:r>
              <a:rPr lang="en-GB" dirty="0" smtClean="0"/>
              <a:t>Here is a short-summary of the key things that are</a:t>
            </a:r>
            <a:r>
              <a:rPr lang="en-GB" baseline="0" dirty="0" smtClean="0"/>
              <a:t> coming with VA 7.1 release. </a:t>
            </a:r>
          </a:p>
          <a:p>
            <a:pPr defTabSz="930259">
              <a:defRPr/>
            </a:pPr>
            <a:r>
              <a:rPr lang="en-GB" baseline="0" dirty="0" smtClean="0"/>
              <a:t>Many of the reporting enhancements as you will notice bring a lot of capabilities that were requested by our customer covering their classic yet enterprise level requirements including scheduling &amp; distribution, global report filters, parameterised calculations and more ways to interact and visualize information via reports including those accessed from Office clients with the new release of Add-in for Microsoft Office.</a:t>
            </a:r>
          </a:p>
          <a:p>
            <a:pPr defTabSz="930259">
              <a:defRPr/>
            </a:pPr>
            <a:r>
              <a:rPr lang="en-GB" dirty="0" smtClean="0"/>
              <a:t>Enterprise</a:t>
            </a:r>
            <a:r>
              <a:rPr lang="en-GB" baseline="0" dirty="0" smtClean="0"/>
              <a:t> level enhancements include Audit Reporting, access to new data sources with faster data-access capabilities and compression for better memory utilization.</a:t>
            </a:r>
          </a:p>
          <a:p>
            <a:pPr defTabSz="930259">
              <a:defRPr/>
            </a:pPr>
            <a:r>
              <a:rPr lang="en-GB" baseline="0" dirty="0" smtClean="0"/>
              <a:t>The release as mentioned earlier also brings Market leading analytical capabilities like Goal Seeking, Word cloud with Sentiment Analysis and completely new visualization called Sankey Diagram for Path Analysis.</a:t>
            </a:r>
          </a:p>
          <a:p>
            <a:pPr defTabSz="930259">
              <a:defRPr/>
            </a:pPr>
            <a:endParaRPr lang="en-GB" baseline="0" dirty="0" smtClean="0"/>
          </a:p>
          <a:p>
            <a:pPr defTabSz="930259">
              <a:defRPr/>
            </a:pPr>
            <a:r>
              <a:rPr lang="en-GB" baseline="0" dirty="0" smtClean="0"/>
              <a:t>There is a lot more so lets take a deep dive into some of these.</a:t>
            </a:r>
            <a:endParaRPr lang="en-US" dirty="0" smtClean="0"/>
          </a:p>
          <a:p>
            <a:endParaRPr lang="en-US" b="1" dirty="0">
              <a:solidFill>
                <a:schemeClr val="tx2"/>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49A520F1-5846-4107-B826-5230C85A3907}" type="slidenum">
              <a:rPr lang="en-US" smtClean="0">
                <a:solidFill>
                  <a:srgbClr val="596267"/>
                </a:solidFill>
              </a:rPr>
              <a:pPr/>
              <a:t>68</a:t>
            </a:fld>
            <a:endParaRPr lang="en-US">
              <a:solidFill>
                <a:srgbClr val="596267"/>
              </a:solidFill>
            </a:endParaRPr>
          </a:p>
        </p:txBody>
      </p:sp>
    </p:spTree>
    <p:extLst>
      <p:ext uri="{BB962C8B-B14F-4D97-AF65-F5344CB8AC3E}">
        <p14:creationId xmlns:p14="http://schemas.microsoft.com/office/powerpoint/2010/main" val="36582284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4825" y="928688"/>
            <a:ext cx="5997575" cy="33734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69</a:t>
            </a:fld>
            <a:endParaRPr lang="en-US" dirty="0"/>
          </a:p>
        </p:txBody>
      </p:sp>
    </p:spTree>
    <p:extLst>
      <p:ext uri="{BB962C8B-B14F-4D97-AF65-F5344CB8AC3E}">
        <p14:creationId xmlns:p14="http://schemas.microsoft.com/office/powerpoint/2010/main" val="39776113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70</a:t>
            </a:fld>
            <a:endParaRPr lang="en-US" dirty="0"/>
          </a:p>
        </p:txBody>
      </p:sp>
    </p:spTree>
    <p:extLst>
      <p:ext uri="{BB962C8B-B14F-4D97-AF65-F5344CB8AC3E}">
        <p14:creationId xmlns:p14="http://schemas.microsoft.com/office/powerpoint/2010/main" val="10771947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pPr/>
              <a:t>71</a:t>
            </a:fld>
            <a:endParaRPr lang="en-US" dirty="0"/>
          </a:p>
        </p:txBody>
      </p:sp>
    </p:spTree>
    <p:extLst>
      <p:ext uri="{BB962C8B-B14F-4D97-AF65-F5344CB8AC3E}">
        <p14:creationId xmlns:p14="http://schemas.microsoft.com/office/powerpoint/2010/main" val="11731320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b="1" dirty="0">
              <a:solidFill>
                <a:schemeClr val="tx2"/>
              </a:solidFill>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49A520F1-5846-4107-B826-5230C85A3907}" type="slidenum">
              <a:rPr lang="en-US" smtClean="0">
                <a:solidFill>
                  <a:srgbClr val="596267"/>
                </a:solidFill>
              </a:rPr>
              <a:pPr/>
              <a:t>73</a:t>
            </a:fld>
            <a:endParaRPr lang="en-US">
              <a:solidFill>
                <a:srgbClr val="596267"/>
              </a:solidFill>
            </a:endParaRPr>
          </a:p>
        </p:txBody>
      </p:sp>
    </p:spTree>
    <p:extLst>
      <p:ext uri="{BB962C8B-B14F-4D97-AF65-F5344CB8AC3E}">
        <p14:creationId xmlns:p14="http://schemas.microsoft.com/office/powerpoint/2010/main" val="3483339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8</a:t>
            </a:fld>
            <a:endParaRPr lang="en-US" dirty="0">
              <a:solidFill>
                <a:srgbClr val="596267"/>
              </a:solidFill>
            </a:endParaRPr>
          </a:p>
        </p:txBody>
      </p:sp>
    </p:spTree>
    <p:extLst>
      <p:ext uri="{BB962C8B-B14F-4D97-AF65-F5344CB8AC3E}">
        <p14:creationId xmlns:p14="http://schemas.microsoft.com/office/powerpoint/2010/main" val="3246788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9</a:t>
            </a:fld>
            <a:endParaRPr lang="en-US" dirty="0">
              <a:solidFill>
                <a:srgbClr val="596267"/>
              </a:solidFill>
            </a:endParaRPr>
          </a:p>
        </p:txBody>
      </p:sp>
    </p:spTree>
    <p:extLst>
      <p:ext uri="{BB962C8B-B14F-4D97-AF65-F5344CB8AC3E}">
        <p14:creationId xmlns:p14="http://schemas.microsoft.com/office/powerpoint/2010/main" val="2456929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914400"/>
            <a:ext cx="5905500" cy="33226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10</a:t>
            </a:fld>
            <a:endParaRPr lang="en-US" dirty="0">
              <a:solidFill>
                <a:srgbClr val="596267"/>
              </a:solidFill>
            </a:endParaRPr>
          </a:p>
        </p:txBody>
      </p:sp>
    </p:spTree>
    <p:extLst>
      <p:ext uri="{BB962C8B-B14F-4D97-AF65-F5344CB8AC3E}">
        <p14:creationId xmlns:p14="http://schemas.microsoft.com/office/powerpoint/2010/main" val="1039161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11</a:t>
            </a:fld>
            <a:endParaRPr lang="en-US" dirty="0">
              <a:solidFill>
                <a:srgbClr val="596267"/>
              </a:solidFill>
            </a:endParaRPr>
          </a:p>
        </p:txBody>
      </p:sp>
    </p:spTree>
    <p:extLst>
      <p:ext uri="{BB962C8B-B14F-4D97-AF65-F5344CB8AC3E}">
        <p14:creationId xmlns:p14="http://schemas.microsoft.com/office/powerpoint/2010/main" val="1734339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AE402D1-88AD-43C2-B8BB-8C7904BBCA11}" type="slidenum">
              <a:rPr lang="en-US" smtClean="0">
                <a:solidFill>
                  <a:srgbClr val="596267"/>
                </a:solidFill>
              </a:rPr>
              <a:pPr/>
              <a:t>12</a:t>
            </a:fld>
            <a:endParaRPr lang="en-US" dirty="0">
              <a:solidFill>
                <a:srgbClr val="596267"/>
              </a:solidFill>
            </a:endParaRPr>
          </a:p>
        </p:txBody>
      </p:sp>
    </p:spTree>
    <p:extLst>
      <p:ext uri="{BB962C8B-B14F-4D97-AF65-F5344CB8AC3E}">
        <p14:creationId xmlns:p14="http://schemas.microsoft.com/office/powerpoint/2010/main" val="23215426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9.xml"/><Relationship Id="rId4" Type="http://schemas.openxmlformats.org/officeDocument/2006/relationships/image" Target="../media/image10.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0.xml"/><Relationship Id="rId4" Type="http://schemas.openxmlformats.org/officeDocument/2006/relationships/image" Target="../media/image10.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1.xml"/><Relationship Id="rId4" Type="http://schemas.openxmlformats.org/officeDocument/2006/relationships/image" Target="../media/image10.pn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2.xml"/><Relationship Id="rId4" Type="http://schemas.openxmlformats.org/officeDocument/2006/relationships/image" Target="../media/image10.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3.xml"/><Relationship Id="rId4" Type="http://schemas.openxmlformats.org/officeDocument/2006/relationships/image" Target="../media/image10.png"/></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4.xml"/><Relationship Id="rId4" Type="http://schemas.openxmlformats.org/officeDocument/2006/relationships/image" Target="../media/image10.png"/></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5.xml"/><Relationship Id="rId4" Type="http://schemas.openxmlformats.org/officeDocument/2006/relationships/image" Target="../media/image10.png"/></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6.xml"/><Relationship Id="rId4" Type="http://schemas.openxmlformats.org/officeDocument/2006/relationships/image" Target="../media/image10.png"/></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7.xml"/><Relationship Id="rId4" Type="http://schemas.openxmlformats.org/officeDocument/2006/relationships/image" Target="../media/image10.png"/></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8.xml"/><Relationship Id="rId4" Type="http://schemas.openxmlformats.org/officeDocument/2006/relationships/image" Target="../media/image10.png"/></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19.xml"/><Relationship Id="rId4" Type="http://schemas.openxmlformats.org/officeDocument/2006/relationships/image" Target="../media/image10.png"/></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20.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2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20.xml"/><Relationship Id="rId4" Type="http://schemas.openxmlformats.org/officeDocument/2006/relationships/image" Target="../media/image10.png"/></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2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2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21.xml"/><Relationship Id="rId4" Type="http://schemas.openxmlformats.org/officeDocument/2006/relationships/image" Target="../media/image10.png"/></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2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2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22.xml"/><Relationship Id="rId4" Type="http://schemas.openxmlformats.org/officeDocument/2006/relationships/image" Target="../media/image10.png"/></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10.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6.xml"/><Relationship Id="rId4" Type="http://schemas.openxmlformats.org/officeDocument/2006/relationships/image" Target="../media/image10.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7.xml"/><Relationship Id="rId4" Type="http://schemas.openxmlformats.org/officeDocument/2006/relationships/image" Target="../media/image10.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jp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3" Type="http://schemas.openxmlformats.org/officeDocument/2006/relationships/hyperlink" Target="http://www.sas.com/" TargetMode="External"/><Relationship Id="rId2" Type="http://schemas.openxmlformats.org/officeDocument/2006/relationships/image" Target="../media/image2.jpg"/><Relationship Id="rId1" Type="http://schemas.openxmlformats.org/officeDocument/2006/relationships/slideMaster" Target="../slideMasters/slideMaster8.xml"/><Relationship Id="rId4" Type="http://schemas.openxmlformats.org/officeDocument/2006/relationships/image" Target="../media/image10.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marL="0" marR="0" lvl="0" indent="0" algn="ctr" defTabSz="274320" rtl="0" eaLnBrk="0" fontAlgn="auto" latinLnBrk="0" hangingPunct="0">
              <a:lnSpc>
                <a:spcPct val="100000"/>
              </a:lnSpc>
              <a:spcBef>
                <a:spcPts val="0"/>
              </a:spcBef>
              <a:spcAft>
                <a:spcPts val="0"/>
              </a:spcAft>
              <a:buClrTx/>
              <a:buSzTx/>
              <a:buFontTx/>
              <a:buNone/>
              <a:tabLst/>
              <a:defRPr/>
            </a:pPr>
            <a:r>
              <a:rPr kumimoji="0" lang="en-US" sz="600" b="0" i="0" u="none" strike="noStrike" kern="300" cap="none" spc="50" normalizeH="0" baseline="0" dirty="0" smtClean="0">
                <a:ln>
                  <a:noFill/>
                </a:ln>
                <a:solidFill>
                  <a:schemeClr val="accent1">
                    <a:lumMod val="60000"/>
                    <a:lumOff val="40000"/>
                  </a:schemeClr>
                </a:solidFill>
                <a:effectLst/>
                <a:uLnTx/>
                <a:uFillTx/>
                <a:latin typeface="+mn-lt"/>
                <a:ea typeface="ＭＳ Ｐゴシック" pitchFamily="34" charset="-128"/>
                <a:cs typeface="Arial"/>
              </a:rPr>
              <a:t>Company Confidential - For Internal Use Only</a:t>
            </a:r>
            <a:br>
              <a:rPr kumimoji="0" lang="en-US" sz="600" b="0" i="0" u="none" strike="noStrike" kern="300" cap="none" spc="50" normalizeH="0" baseline="0" dirty="0" smtClean="0">
                <a:ln>
                  <a:noFill/>
                </a:ln>
                <a:solidFill>
                  <a:schemeClr val="accent1">
                    <a:lumMod val="60000"/>
                    <a:lumOff val="40000"/>
                  </a:schemeClr>
                </a:solidFill>
                <a:effectLst/>
                <a:uLnTx/>
                <a:uFillTx/>
                <a:latin typeface="+mn-lt"/>
                <a:ea typeface="ＭＳ Ｐゴシック" pitchFamily="34" charset="-128"/>
                <a:cs typeface="Arial"/>
              </a:rPr>
            </a:br>
            <a:r>
              <a:rPr kumimoji="0" lang="en-US" sz="600" b="0" i="0" u="none" strike="noStrike" kern="300" cap="none" spc="50" normalizeH="0" baseline="0" dirty="0" smtClean="0">
                <a:ln>
                  <a:noFill/>
                </a:ln>
                <a:solidFill>
                  <a:schemeClr val="accent1">
                    <a:lumMod val="60000"/>
                    <a:lumOff val="40000"/>
                  </a:schemeClr>
                </a:solidFill>
                <a:effectLst/>
                <a:uLnTx/>
                <a:uFillTx/>
                <a:latin typeface="+mn-lt"/>
                <a:ea typeface="ＭＳ Ｐゴシック" pitchFamily="34" charset="-128"/>
                <a:cs typeface="Arial"/>
              </a:rPr>
              <a:t>Copyright © 2014, SAS Institute Inc. All rights reserved.</a:t>
            </a:r>
            <a:endParaRPr kumimoji="0" lang="en-US" sz="600" b="0" i="0" u="none" strike="noStrike" kern="300" cap="none" spc="50" normalizeH="0" baseline="0" dirty="0">
              <a:ln>
                <a:noFill/>
              </a:ln>
              <a:solidFill>
                <a:schemeClr val="accent1">
                  <a:lumMod val="60000"/>
                  <a:lumOff val="40000"/>
                </a:schemeClr>
              </a:solidFill>
              <a:effectLst/>
              <a:uLnTx/>
              <a:uFillTx/>
              <a:latin typeface="+mn-lt"/>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1778379046"/>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marL="0" marR="0" lvl="0" indent="0" algn="ctr" defTabSz="274320" rtl="0" eaLnBrk="0" fontAlgn="auto" latinLnBrk="0" hangingPunct="0">
              <a:lnSpc>
                <a:spcPct val="100000"/>
              </a:lnSpc>
              <a:spcBef>
                <a:spcPts val="0"/>
              </a:spcBef>
              <a:spcAft>
                <a:spcPts val="0"/>
              </a:spcAft>
              <a:buClrTx/>
              <a:buSzTx/>
              <a:buFontTx/>
              <a:buNone/>
              <a:tabLst/>
              <a:defRPr/>
            </a:pPr>
            <a:r>
              <a:rPr kumimoji="0" lang="en-US" sz="600" b="0" i="0" u="none" strike="noStrike" kern="300" cap="none" spc="50" normalizeH="0" baseline="0" noProof="0" dirty="0" smtClean="0">
                <a:ln>
                  <a:noFill/>
                </a:ln>
                <a:solidFill>
                  <a:srgbClr val="B0B7BB">
                    <a:lumMod val="75000"/>
                  </a:srgbClr>
                </a:solidFill>
                <a:effectLst/>
                <a:uLnTx/>
                <a:uFillTx/>
                <a:latin typeface="+mn-lt"/>
                <a:ea typeface="ＭＳ Ｐゴシック" pitchFamily="34" charset="-128"/>
                <a:cs typeface="Arial"/>
              </a:rPr>
              <a:t>Company Confidential - For Internal Use Only</a:t>
            </a:r>
            <a:br>
              <a:rPr kumimoji="0" lang="en-US" sz="600" b="0" i="0" u="none" strike="noStrike" kern="300" cap="none" spc="50" normalizeH="0" baseline="0" noProof="0" dirty="0" smtClean="0">
                <a:ln>
                  <a:noFill/>
                </a:ln>
                <a:solidFill>
                  <a:srgbClr val="B0B7BB">
                    <a:lumMod val="75000"/>
                  </a:srgbClr>
                </a:solidFill>
                <a:effectLst/>
                <a:uLnTx/>
                <a:uFillTx/>
                <a:latin typeface="+mn-lt"/>
                <a:ea typeface="ＭＳ Ｐゴシック" pitchFamily="34" charset="-128"/>
                <a:cs typeface="Arial"/>
              </a:rPr>
            </a:br>
            <a:r>
              <a:rPr kumimoji="0" lang="en-US" sz="600" b="0" i="0" u="none" strike="noStrike" kern="300" cap="none" spc="50" normalizeH="0" baseline="0" noProof="0" dirty="0" smtClean="0">
                <a:ln>
                  <a:noFill/>
                </a:ln>
                <a:solidFill>
                  <a:srgbClr val="B0B7BB">
                    <a:lumMod val="75000"/>
                  </a:srgbClr>
                </a:solidFill>
                <a:effectLst/>
                <a:uLnTx/>
                <a:uFillTx/>
                <a:latin typeface="+mn-lt"/>
                <a:ea typeface="ＭＳ Ｐゴシック" pitchFamily="34" charset="-128"/>
                <a:cs typeface="Arial"/>
              </a:rPr>
              <a:t>Copyright © 2014,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58731501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2554341178"/>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963525673"/>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2463593"/>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349192459"/>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390047920"/>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201876750"/>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016733430"/>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279098374"/>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3311386364"/>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98568093"/>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marL="0" marR="0" lvl="0" indent="0" algn="ctr" defTabSz="274320" rtl="0" eaLnBrk="0" fontAlgn="auto" latinLnBrk="0" hangingPunct="0">
              <a:lnSpc>
                <a:spcPct val="100000"/>
              </a:lnSpc>
              <a:spcBef>
                <a:spcPts val="0"/>
              </a:spcBef>
              <a:spcAft>
                <a:spcPts val="0"/>
              </a:spcAft>
              <a:buClrTx/>
              <a:buSzTx/>
              <a:buFontTx/>
              <a:buNone/>
              <a:tabLst/>
              <a:defRPr/>
            </a:pPr>
            <a:r>
              <a:rPr kumimoji="0" lang="en-US" sz="600" b="0" i="0" u="none" strike="noStrike" kern="300" cap="none" spc="50" normalizeH="0" baseline="0" dirty="0" smtClean="0">
                <a:ln>
                  <a:noFill/>
                </a:ln>
                <a:solidFill>
                  <a:schemeClr val="accent1">
                    <a:lumMod val="60000"/>
                    <a:lumOff val="40000"/>
                  </a:schemeClr>
                </a:solidFill>
                <a:effectLst/>
                <a:uLnTx/>
                <a:uFillTx/>
                <a:latin typeface="+mn-lt"/>
                <a:ea typeface="ＭＳ Ｐゴシック" pitchFamily="34" charset="-128"/>
                <a:cs typeface="Arial"/>
              </a:rPr>
              <a:t>Company Confidential - For Internal Use Only</a:t>
            </a:r>
            <a:br>
              <a:rPr kumimoji="0" lang="en-US" sz="600" b="0" i="0" u="none" strike="noStrike" kern="300" cap="none" spc="50" normalizeH="0" baseline="0" dirty="0" smtClean="0">
                <a:ln>
                  <a:noFill/>
                </a:ln>
                <a:solidFill>
                  <a:schemeClr val="accent1">
                    <a:lumMod val="60000"/>
                    <a:lumOff val="40000"/>
                  </a:schemeClr>
                </a:solidFill>
                <a:effectLst/>
                <a:uLnTx/>
                <a:uFillTx/>
                <a:latin typeface="+mn-lt"/>
                <a:ea typeface="ＭＳ Ｐゴシック" pitchFamily="34" charset="-128"/>
                <a:cs typeface="Arial"/>
              </a:rPr>
            </a:br>
            <a:r>
              <a:rPr kumimoji="0" lang="en-US" sz="600" b="0" i="0" u="none" strike="noStrike" kern="300" cap="none" spc="50" normalizeH="0" baseline="0" dirty="0" smtClean="0">
                <a:ln>
                  <a:noFill/>
                </a:ln>
                <a:solidFill>
                  <a:schemeClr val="accent1">
                    <a:lumMod val="60000"/>
                    <a:lumOff val="40000"/>
                  </a:schemeClr>
                </a:solidFill>
                <a:effectLst/>
                <a:uLnTx/>
                <a:uFillTx/>
                <a:latin typeface="+mn-lt"/>
                <a:ea typeface="ＭＳ Ｐゴシック" pitchFamily="34" charset="-128"/>
                <a:cs typeface="Arial"/>
              </a:rPr>
              <a:t>Copyright © 2014, SAS Institute Inc. All rights reserved.</a:t>
            </a:r>
            <a:endParaRPr kumimoji="0" lang="en-US" sz="600" b="0" i="0" u="none" strike="noStrike" kern="300" cap="none" spc="50" normalizeH="0" baseline="0" dirty="0">
              <a:ln>
                <a:noFill/>
              </a:ln>
              <a:solidFill>
                <a:schemeClr val="accent1">
                  <a:lumMod val="60000"/>
                  <a:lumOff val="40000"/>
                </a:schemeClr>
              </a:solidFill>
              <a:effectLst/>
              <a:uLnTx/>
              <a:uFillTx/>
              <a:latin typeface="+mn-lt"/>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baseline="0" dirty="0" smtClean="0">
                  <a:solidFill>
                    <a:schemeClr val="accent1"/>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645849488"/>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1780999619"/>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065876937"/>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959624961"/>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640265572"/>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1833241"/>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854839159"/>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543814764"/>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021247837"/>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073169478"/>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6689731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baseline="0" dirty="0" smtClean="0">
                <a:solidFill>
                  <a:schemeClr val="tx2"/>
                </a:solidFill>
              </a:rPr>
              <a:t>This slide is for video use only.</a:t>
            </a:r>
            <a:endParaRPr lang="en-US" baseline="0" dirty="0">
              <a:solidFill>
                <a:schemeClr val="tx2"/>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b="0" kern="300" spc="50" baseline="0" dirty="0" smtClean="0">
                <a:solidFill>
                  <a:schemeClr val="bg2">
                    <a:lumMod val="75000"/>
                  </a:schemeClr>
                </a:solidFill>
                <a:latin typeface="+mn-lt"/>
                <a:ea typeface="ＭＳ Ｐゴシック" pitchFamily="34" charset="-128"/>
                <a:cs typeface="Arial"/>
              </a:rPr>
              <a:t>Company Confidential - For Internal Use Only</a:t>
            </a:r>
            <a:br>
              <a:rPr lang="en-US" sz="600" b="0" kern="300" spc="50" baseline="0" dirty="0" smtClean="0">
                <a:solidFill>
                  <a:schemeClr val="bg2">
                    <a:lumMod val="75000"/>
                  </a:schemeClr>
                </a:solidFill>
                <a:latin typeface="+mn-lt"/>
                <a:ea typeface="ＭＳ Ｐゴシック" pitchFamily="34" charset="-128"/>
                <a:cs typeface="Arial"/>
              </a:rPr>
            </a:br>
            <a:r>
              <a:rPr lang="en-US" sz="600" b="0" kern="300" spc="50" baseline="0" dirty="0" smtClean="0">
                <a:solidFill>
                  <a:schemeClr val="bg2">
                    <a:lumMod val="75000"/>
                  </a:schemeClr>
                </a:solidFill>
                <a:latin typeface="+mn-lt"/>
                <a:ea typeface="ＭＳ Ｐゴシック" pitchFamily="34" charset="-128"/>
                <a:cs typeface="Arial"/>
              </a:rPr>
              <a:t>Copyright © 2014, SAS Institute Inc. All rights reserved.</a:t>
            </a:r>
          </a:p>
        </p:txBody>
      </p:sp>
    </p:spTree>
    <p:extLst>
      <p:ext uri="{BB962C8B-B14F-4D97-AF65-F5344CB8AC3E}">
        <p14:creationId xmlns:p14="http://schemas.microsoft.com/office/powerpoint/2010/main" val="170253766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1373953754"/>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3467709051"/>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1577023161"/>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999144012"/>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2057878215"/>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384269170"/>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041079"/>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495407673"/>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942638878"/>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058228803"/>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Line 47"/>
          <p:cNvSpPr>
            <a:spLocks noChangeShapeType="1"/>
          </p:cNvSpPr>
          <p:nvPr/>
        </p:nvSpPr>
        <p:spPr bwMode="auto">
          <a:xfrm>
            <a:off x="1252538" y="3198813"/>
            <a:ext cx="4805362" cy="0"/>
          </a:xfrm>
          <a:prstGeom prst="line">
            <a:avLst/>
          </a:prstGeom>
          <a:noFill/>
          <a:ln w="19050">
            <a:solidFill>
              <a:schemeClr val="accent5"/>
            </a:solidFill>
            <a:round/>
            <a:headEnd/>
            <a:tailEnd/>
          </a:ln>
          <a:effectLst/>
        </p:spPr>
        <p:txBody>
          <a:bodyP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a:cs typeface="ＭＳ Ｐゴシック"/>
            </a:endParaRPr>
          </a:p>
        </p:txBody>
      </p:sp>
      <p:sp>
        <p:nvSpPr>
          <p:cNvPr id="5" name="Rectangle 5"/>
          <p:cNvSpPr/>
          <p:nvPr userDrawn="1"/>
        </p:nvSpPr>
        <p:spPr bwMode="auto">
          <a:xfrm>
            <a:off x="0" y="0"/>
            <a:ext cx="544513" cy="5143500"/>
          </a:xfrm>
          <a:prstGeom prst="rect">
            <a:avLst/>
          </a:prstGeom>
          <a:solidFill>
            <a:srgbClr val="FF8817"/>
          </a:solidFill>
          <a:ln w="12700" cap="flat" cmpd="sng" algn="ctr">
            <a:noFill/>
            <a:prstDash val="solid"/>
            <a:round/>
            <a:headEnd type="none" w="med" len="med"/>
            <a:tailEnd type="none" w="med" len="med"/>
          </a:ln>
          <a:effectLst/>
        </p:spPr>
        <p:txBody>
          <a:bodyPr wrap="none" anchor="ct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pitchFamily="34" charset="-128"/>
              <a:cs typeface="ＭＳ Ｐゴシック"/>
            </a:endParaRPr>
          </a:p>
        </p:txBody>
      </p:sp>
      <p:sp>
        <p:nvSpPr>
          <p:cNvPr id="6" name="TextBox 7"/>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C1C1C1"/>
                </a:solidFill>
                <a:ea typeface="ＭＳ Ｐゴシック" pitchFamily="34" charset="-128"/>
                <a:cs typeface="Arial"/>
              </a:rPr>
              <a:t/>
            </a:r>
            <a:br>
              <a:rPr lang="en-US" sz="600" b="1" kern="300" spc="50" dirty="0">
                <a:solidFill>
                  <a:srgbClr val="C1C1C1"/>
                </a:solidFill>
                <a:ea typeface="ＭＳ Ｐゴシック" pitchFamily="34" charset="-128"/>
                <a:cs typeface="Arial"/>
              </a:rPr>
            </a:br>
            <a:r>
              <a:rPr lang="en-US" sz="600" b="1" kern="300" spc="50" dirty="0">
                <a:solidFill>
                  <a:srgbClr val="C1C1C1"/>
                </a:solidFill>
                <a:ea typeface="ＭＳ Ｐゴシック" pitchFamily="34" charset="-128"/>
                <a:cs typeface="Arial"/>
              </a:rPr>
              <a:t>Copyright © 2012, SAS Institute Inc. All rights reserved.</a:t>
            </a:r>
          </a:p>
        </p:txBody>
      </p:sp>
      <p:sp>
        <p:nvSpPr>
          <p:cNvPr id="23596" name="Rectangle 44"/>
          <p:cNvSpPr>
            <a:spLocks noGrp="1" noChangeArrowheads="1"/>
          </p:cNvSpPr>
          <p:nvPr>
            <p:ph type="ctrTitle" sz="quarter"/>
          </p:nvPr>
        </p:nvSpPr>
        <p:spPr>
          <a:xfrm>
            <a:off x="1143000" y="2199172"/>
            <a:ext cx="4914900" cy="1011944"/>
          </a:xfrm>
        </p:spPr>
        <p:txBody>
          <a:bodyPr anchor="b">
            <a:spAutoFit/>
          </a:bodyPr>
          <a:lstStyle>
            <a:lvl1pPr>
              <a:defRPr sz="3600" b="1" i="0" spc="0">
                <a:solidFill>
                  <a:srgbClr val="0053C3"/>
                </a:solidFill>
              </a:defRPr>
            </a:lvl1pPr>
          </a:lstStyle>
          <a:p>
            <a:r>
              <a:rPr lang="en-US" smtClean="0"/>
              <a:t>Click to edit Master title style</a:t>
            </a:r>
            <a:endParaRPr lang="en-US" dirty="0"/>
          </a:p>
        </p:txBody>
      </p:sp>
      <p:sp>
        <p:nvSpPr>
          <p:cNvPr id="23597" name="Rectangle 45"/>
          <p:cNvSpPr>
            <a:spLocks noGrp="1" noChangeArrowheads="1"/>
          </p:cNvSpPr>
          <p:nvPr>
            <p:ph type="subTitle" sz="quarter" idx="1"/>
          </p:nvPr>
        </p:nvSpPr>
        <p:spPr>
          <a:xfrm>
            <a:off x="1152525" y="3200401"/>
            <a:ext cx="3810000" cy="326243"/>
          </a:xfrm>
        </p:spPr>
        <p:txBody>
          <a:bodyPr/>
          <a:lstStyle>
            <a:lvl1pPr marL="0" indent="0">
              <a:lnSpc>
                <a:spcPct val="95000"/>
              </a:lnSpc>
              <a:spcBef>
                <a:spcPct val="0"/>
              </a:spcBef>
              <a:spcAft>
                <a:spcPct val="0"/>
              </a:spcAft>
              <a:buFont typeface="Wingdings" pitchFamily="2" charset="2"/>
              <a:buNone/>
              <a:defRPr sz="1600" baseline="0">
                <a:solidFill>
                  <a:schemeClr val="tx1"/>
                </a:solidFill>
                <a:latin typeface="Arial"/>
              </a:defRPr>
            </a:lvl1pPr>
          </a:lstStyle>
          <a:p>
            <a:r>
              <a:rPr lang="en-US" dirty="0" smtClean="0"/>
              <a:t>Click to edit Master subtitle style</a:t>
            </a:r>
            <a:endParaRPr lang="en-US" dirty="0"/>
          </a:p>
        </p:txBody>
      </p:sp>
    </p:spTree>
    <p:extLst>
      <p:ext uri="{BB962C8B-B14F-4D97-AF65-F5344CB8AC3E}">
        <p14:creationId xmlns:p14="http://schemas.microsoft.com/office/powerpoint/2010/main" val="3236342638"/>
      </p:ext>
    </p:extLst>
  </p:cSld>
  <p:clrMapOvr>
    <a:masterClrMapping/>
  </p:clrMapOvr>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630657460"/>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508537555"/>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355685783"/>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2395301390"/>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4007752356"/>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047243230"/>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1133085270"/>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186371582"/>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6047520"/>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83945714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0053C3"/>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38175" y="919162"/>
            <a:ext cx="8201025" cy="2001766"/>
          </a:xfrm>
        </p:spPr>
        <p:txBody>
          <a:bodyPr/>
          <a:lstStyle>
            <a:lvl1pPr>
              <a:buClr>
                <a:schemeClr val="accent2"/>
              </a:buClr>
              <a:defRPr/>
            </a:lvl1pPr>
            <a:lvl2pPr>
              <a:buClr>
                <a:schemeClr val="accent2"/>
              </a:buClr>
              <a:buFont typeface="Wingdings" pitchFamily="2" charset="2"/>
              <a:buChar char="§"/>
              <a:defRPr baseline="0">
                <a:solidFill>
                  <a:schemeClr val="bg2"/>
                </a:solidFill>
              </a:defRPr>
            </a:lvl2pPr>
            <a:lvl3pPr>
              <a:buClr>
                <a:schemeClr val="accent2"/>
              </a:buClr>
              <a:buFont typeface="Arial" pitchFamily="34" charset="0"/>
              <a:buChar char="»"/>
              <a:defRPr baseline="0">
                <a:solidFill>
                  <a:schemeClr val="bg2"/>
                </a:solidFill>
              </a:defRPr>
            </a:lvl3pPr>
            <a:lvl4pPr>
              <a:buClr>
                <a:schemeClr val="accent2"/>
              </a:buClr>
              <a:buFont typeface="Arial" pitchFamily="34" charset="0"/>
              <a:buChar char="»"/>
              <a:defRPr baseline="0">
                <a:solidFill>
                  <a:schemeClr val="bg2"/>
                </a:solidFill>
              </a:defRPr>
            </a:lvl4pPr>
            <a:lvl5pPr>
              <a:buClr>
                <a:schemeClr val="accent2"/>
              </a:buClr>
              <a:buFont typeface="Arial" pitchFamily="34" charset="0"/>
              <a:buChar char="–"/>
              <a:defRPr baseline="0">
                <a:solidFill>
                  <a:schemeClr val="bg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7308651"/>
      </p:ext>
    </p:extLst>
  </p:cSld>
  <p:clrMapOvr>
    <a:masterClrMapping/>
  </p:clrMapOvr>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218112067"/>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910472671"/>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928151371"/>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191667704"/>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2807060137"/>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3964946903"/>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3944694180"/>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550029907"/>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3884124865"/>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9285783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4806429"/>
      </p:ext>
    </p:extLst>
  </p:cSld>
  <p:clrMapOvr>
    <a:masterClrMapping/>
  </p:clrMapOvr>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71837834"/>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38644487"/>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863493854"/>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807972926"/>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780183331"/>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4100711966"/>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2939289583"/>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335872548"/>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4008498321"/>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740861177"/>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mage Only">
    <p:spTree>
      <p:nvGrpSpPr>
        <p:cNvPr id="1" name=""/>
        <p:cNvGrpSpPr/>
        <p:nvPr/>
      </p:nvGrpSpPr>
      <p:grpSpPr>
        <a:xfrm>
          <a:off x="0" y="0"/>
          <a:ext cx="0" cy="0"/>
          <a:chOff x="0" y="0"/>
          <a:chExt cx="0" cy="0"/>
        </a:xfrm>
      </p:grpSpPr>
      <p:pic>
        <p:nvPicPr>
          <p:cNvPr id="2" name="Picture 11" descr="ppt_4-3_text-no-color.png"/>
          <p:cNvPicPr preferRelativeResize="0">
            <a:picLocks noChangeAspect="1"/>
          </p:cNvPicPr>
          <p:nvPr userDrawn="1"/>
        </p:nvPicPr>
        <p:blipFill>
          <a:blip r:embed="rId2"/>
          <a:srcRect/>
          <a:stretch>
            <a:fillRect/>
          </a:stretch>
        </p:blipFill>
        <p:spPr bwMode="auto">
          <a:xfrm>
            <a:off x="0" y="4786313"/>
            <a:ext cx="9144000" cy="357187"/>
          </a:xfrm>
          <a:prstGeom prst="rect">
            <a:avLst/>
          </a:prstGeom>
          <a:noFill/>
          <a:ln w="9525">
            <a:noFill/>
            <a:miter lim="800000"/>
            <a:headEnd/>
            <a:tailEnd/>
          </a:ln>
        </p:spPr>
      </p:pic>
      <p:sp>
        <p:nvSpPr>
          <p:cNvPr id="3" name="TextBox 4"/>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52719E"/>
                </a:solidFill>
                <a:ea typeface="ＭＳ Ｐゴシック" pitchFamily="34" charset="-128"/>
                <a:cs typeface="Arial"/>
              </a:rPr>
              <a:t/>
            </a:r>
            <a:br>
              <a:rPr lang="en-US" sz="600" b="1" kern="300" spc="50" dirty="0">
                <a:solidFill>
                  <a:srgbClr val="52719E"/>
                </a:solidFill>
                <a:ea typeface="ＭＳ Ｐゴシック" pitchFamily="34" charset="-128"/>
                <a:cs typeface="Arial"/>
              </a:rPr>
            </a:br>
            <a:r>
              <a:rPr lang="en-US" sz="600" b="1" kern="300" spc="50" dirty="0">
                <a:solidFill>
                  <a:srgbClr val="52719E"/>
                </a:solidFill>
                <a:ea typeface="ＭＳ Ｐゴシック" pitchFamily="34" charset="-128"/>
                <a:cs typeface="Arial"/>
              </a:rPr>
              <a:t>Copyright © 2012, SAS Institute Inc. All rights reserved.</a:t>
            </a:r>
          </a:p>
        </p:txBody>
      </p:sp>
    </p:spTree>
    <p:extLst>
      <p:ext uri="{BB962C8B-B14F-4D97-AF65-F5344CB8AC3E}">
        <p14:creationId xmlns:p14="http://schemas.microsoft.com/office/powerpoint/2010/main" val="1976132993"/>
      </p:ext>
    </p:extLst>
  </p:cSld>
  <p:clrMapOvr>
    <a:masterClrMapping/>
  </p:clrMapOvr>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291735654"/>
      </p:ext>
    </p:extLst>
  </p:cSld>
  <p:clrMapOvr>
    <a:masterClrMapping/>
  </p:clrMapOvr>
  <p:transition>
    <p:fade/>
  </p:transition>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942954879"/>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964090"/>
      </p:ext>
    </p:extLst>
  </p:cSld>
  <p:clrMapOvr>
    <a:masterClrMapping/>
  </p:clrMapOvr>
  <p:transition>
    <p:fade/>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984162846"/>
      </p:ext>
    </p:extLst>
  </p:cSld>
  <p:clrMapOvr>
    <a:masterClrMapping/>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273801038"/>
      </p:ext>
    </p:extLst>
  </p:cSld>
  <p:clrMapOvr>
    <a:masterClrMapping/>
  </p:clrMapOvr>
  <p:transition>
    <p:fade/>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139179315"/>
      </p:ext>
    </p:extLst>
  </p:cSld>
  <p:clrMapOvr>
    <a:masterClrMapping/>
  </p:clrMapOvr>
  <p:transition>
    <p:fade/>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668867690"/>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26327080"/>
      </p:ext>
    </p:extLst>
  </p:cSld>
  <p:clrMapOvr>
    <a:masterClrMapping/>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3695305594"/>
      </p:ext>
    </p:extLst>
  </p:cSld>
  <p:clrMapOvr>
    <a:masterClrMapping/>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431352724"/>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Line 47"/>
          <p:cNvSpPr>
            <a:spLocks noChangeShapeType="1"/>
          </p:cNvSpPr>
          <p:nvPr/>
        </p:nvSpPr>
        <p:spPr bwMode="auto">
          <a:xfrm>
            <a:off x="733425" y="2146300"/>
            <a:ext cx="7677150" cy="0"/>
          </a:xfrm>
          <a:prstGeom prst="line">
            <a:avLst/>
          </a:prstGeom>
          <a:noFill/>
          <a:ln w="19050">
            <a:solidFill>
              <a:srgbClr val="C0C0C0"/>
            </a:solidFill>
            <a:round/>
            <a:headEnd/>
            <a:tailEnd/>
          </a:ln>
          <a:effectLst/>
        </p:spPr>
        <p:txBody>
          <a:bodyP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a:cs typeface="ＭＳ Ｐゴシック"/>
            </a:endParaRPr>
          </a:p>
        </p:txBody>
      </p:sp>
      <p:sp>
        <p:nvSpPr>
          <p:cNvPr id="5" name="Line 47"/>
          <p:cNvSpPr>
            <a:spLocks noChangeShapeType="1"/>
          </p:cNvSpPr>
          <p:nvPr/>
        </p:nvSpPr>
        <p:spPr bwMode="auto">
          <a:xfrm>
            <a:off x="733425" y="2146300"/>
            <a:ext cx="7677150" cy="0"/>
          </a:xfrm>
          <a:prstGeom prst="line">
            <a:avLst/>
          </a:prstGeom>
          <a:noFill/>
          <a:ln w="19050">
            <a:solidFill>
              <a:srgbClr val="C0C0C0"/>
            </a:solidFill>
            <a:round/>
            <a:headEnd/>
            <a:tailEnd/>
          </a:ln>
          <a:effectLst/>
        </p:spPr>
        <p:txBody>
          <a:bodyP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a:cs typeface="ＭＳ Ｐゴシック"/>
            </a:endParaRPr>
          </a:p>
        </p:txBody>
      </p:sp>
      <p:sp>
        <p:nvSpPr>
          <p:cNvPr id="6" name="Line 47"/>
          <p:cNvSpPr>
            <a:spLocks noChangeShapeType="1"/>
          </p:cNvSpPr>
          <p:nvPr userDrawn="1"/>
        </p:nvSpPr>
        <p:spPr bwMode="auto">
          <a:xfrm>
            <a:off x="733425" y="2146300"/>
            <a:ext cx="7677150" cy="0"/>
          </a:xfrm>
          <a:prstGeom prst="line">
            <a:avLst/>
          </a:prstGeom>
          <a:noFill/>
          <a:ln w="19050">
            <a:solidFill>
              <a:srgbClr val="C0C0C0"/>
            </a:solidFill>
            <a:round/>
            <a:headEnd/>
            <a:tailEnd/>
          </a:ln>
          <a:effectLst/>
        </p:spPr>
        <p:txBody>
          <a:bodyP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a:cs typeface="ＭＳ Ｐゴシック"/>
            </a:endParaRPr>
          </a:p>
        </p:txBody>
      </p:sp>
      <p:pic>
        <p:nvPicPr>
          <p:cNvPr id="7" name="Picture 11" descr="ppt_4-3_text-no-color.png"/>
          <p:cNvPicPr preferRelativeResize="0">
            <a:picLocks noChangeAspect="1"/>
          </p:cNvPicPr>
          <p:nvPr userDrawn="1"/>
        </p:nvPicPr>
        <p:blipFill>
          <a:blip r:embed="rId2"/>
          <a:srcRect/>
          <a:stretch>
            <a:fillRect/>
          </a:stretch>
        </p:blipFill>
        <p:spPr bwMode="auto">
          <a:xfrm>
            <a:off x="0" y="4786313"/>
            <a:ext cx="9144000" cy="357187"/>
          </a:xfrm>
          <a:prstGeom prst="rect">
            <a:avLst/>
          </a:prstGeom>
          <a:noFill/>
          <a:ln w="9525">
            <a:noFill/>
            <a:miter lim="800000"/>
            <a:headEnd/>
            <a:tailEnd/>
          </a:ln>
        </p:spPr>
      </p:pic>
      <p:sp>
        <p:nvSpPr>
          <p:cNvPr id="8" name="TextBox 9"/>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52719E"/>
                </a:solidFill>
                <a:ea typeface="ＭＳ Ｐゴシック" pitchFamily="34" charset="-128"/>
                <a:cs typeface="Arial"/>
              </a:rPr>
              <a:t/>
            </a:r>
            <a:br>
              <a:rPr lang="en-US" sz="600" b="1" kern="300" spc="50" dirty="0">
                <a:solidFill>
                  <a:srgbClr val="52719E"/>
                </a:solidFill>
                <a:ea typeface="ＭＳ Ｐゴシック" pitchFamily="34" charset="-128"/>
                <a:cs typeface="Arial"/>
              </a:rPr>
            </a:br>
            <a:r>
              <a:rPr lang="en-US" sz="600" b="1" kern="300" spc="50" dirty="0">
                <a:solidFill>
                  <a:srgbClr val="52719E"/>
                </a:solidFill>
                <a:ea typeface="ＭＳ Ｐゴシック" pitchFamily="34" charset="-128"/>
                <a:cs typeface="Arial"/>
              </a:rPr>
              <a:t>Copyright © 2012, SAS Institute Inc. All rights reserved.</a:t>
            </a:r>
          </a:p>
        </p:txBody>
      </p:sp>
      <p:sp>
        <p:nvSpPr>
          <p:cNvPr id="2" name="Title 1"/>
          <p:cNvSpPr>
            <a:spLocks noGrp="1"/>
          </p:cNvSpPr>
          <p:nvPr>
            <p:ph type="title"/>
          </p:nvPr>
        </p:nvSpPr>
        <p:spPr>
          <a:xfrm>
            <a:off x="722313" y="2143126"/>
            <a:ext cx="7688262" cy="1021556"/>
          </a:xfrm>
        </p:spPr>
        <p:txBody>
          <a:bodyPr/>
          <a:lstStyle>
            <a:lvl1pPr algn="l">
              <a:defRPr sz="4000" b="1" cap="none" baseline="0"/>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1773794"/>
            <a:ext cx="7688262" cy="369332"/>
          </a:xfrm>
        </p:spPr>
        <p:txBody>
          <a:bodyPr anchor="b"/>
          <a:lstStyle>
            <a:lvl1pPr marL="0" indent="0">
              <a:buNone/>
              <a:defRPr sz="2000" baseline="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72205354"/>
      </p:ext>
    </p:extLst>
  </p:cSld>
  <p:clrMapOvr>
    <a:masterClrMapping/>
  </p:clrMapOvr>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664344044"/>
      </p:ext>
    </p:extLst>
  </p:cSld>
  <p:clrMapOvr>
    <a:masterClrMapping/>
  </p:clrMapOvr>
  <p:transition>
    <p:fade/>
  </p:transition>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627121330"/>
      </p:ext>
    </p:extLst>
  </p:cSld>
  <p:clrMapOvr>
    <a:masterClrMapping/>
  </p:clrMapOvr>
  <p:transition>
    <p:fade/>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364082897"/>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865578715"/>
      </p:ext>
    </p:extLst>
  </p:cSld>
  <p:clrMapOvr>
    <a:masterClrMapping/>
  </p:clrMapOvr>
  <p:transition>
    <p:fad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0737146"/>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50497912"/>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710956147"/>
      </p:ext>
    </p:extLst>
  </p:cSld>
  <p:clrMapOvr>
    <a:masterClrMapping/>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746376875"/>
      </p:ext>
    </p:extLst>
  </p:cSld>
  <p:clrMapOvr>
    <a:masterClrMapping/>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294773048"/>
      </p:ext>
    </p:extLst>
  </p:cSld>
  <p:clrMapOvr>
    <a:masterClrMapping/>
  </p:clrMapOvr>
  <p:transition>
    <p:fade/>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52787339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622300" y="1135857"/>
            <a:ext cx="3873500" cy="2071273"/>
          </a:xfrm>
        </p:spPr>
        <p:txBody>
          <a:bodyPr/>
          <a:lstStyle>
            <a:lvl1pPr>
              <a:defRPr sz="2800"/>
            </a:lvl1pPr>
            <a:lvl2pPr>
              <a:buClr>
                <a:schemeClr val="accent2"/>
              </a:buClr>
              <a:defRPr sz="2400"/>
            </a:lvl2pPr>
            <a:lvl3pPr>
              <a:defRPr sz="2000">
                <a:solidFill>
                  <a:schemeClr val="bg2"/>
                </a:solidFill>
              </a:defRPr>
            </a:lvl3pPr>
            <a:lvl4pPr>
              <a:buClr>
                <a:schemeClr val="accent2"/>
              </a:buClr>
              <a:buFont typeface="Arial" pitchFamily="34" charset="0"/>
              <a:buChar char="»"/>
              <a:defRPr sz="1800">
                <a:solidFill>
                  <a:schemeClr val="bg2"/>
                </a:solidFill>
              </a:defRPr>
            </a:lvl4pPr>
            <a:lvl5pPr>
              <a:buClr>
                <a:schemeClr val="accent2"/>
              </a:buClr>
              <a:buFont typeface="Arial" pitchFamily="34" charset="0"/>
              <a:buChar char="–"/>
              <a:defRPr sz="1800">
                <a:solidFill>
                  <a:schemeClr val="bg2"/>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135857"/>
            <a:ext cx="4191000" cy="2071273"/>
          </a:xfrm>
        </p:spPr>
        <p:txBody>
          <a:bodyPr/>
          <a:lstStyle>
            <a:lvl1pPr>
              <a:defRPr sz="2800"/>
            </a:lvl1pPr>
            <a:lvl2pPr>
              <a:buClr>
                <a:schemeClr val="accent2"/>
              </a:buClr>
              <a:defRPr sz="2400"/>
            </a:lvl2pPr>
            <a:lvl3pPr>
              <a:defRPr sz="2000">
                <a:solidFill>
                  <a:schemeClr val="bg2"/>
                </a:solidFill>
              </a:defRPr>
            </a:lvl3pPr>
            <a:lvl4pPr>
              <a:buClr>
                <a:schemeClr val="accent2"/>
              </a:buClr>
              <a:buFont typeface="Arial" pitchFamily="34" charset="0"/>
              <a:buChar char="»"/>
              <a:defRPr sz="1800">
                <a:solidFill>
                  <a:schemeClr val="bg2"/>
                </a:solidFill>
              </a:defRPr>
            </a:lvl4pPr>
            <a:lvl5pPr>
              <a:buClr>
                <a:schemeClr val="accent2"/>
              </a:buClr>
              <a:buFont typeface="Arial" pitchFamily="34" charset="0"/>
              <a:buChar char="–"/>
              <a:defRPr sz="1800">
                <a:solidFill>
                  <a:schemeClr val="bg2"/>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3783651"/>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3118980315"/>
      </p:ext>
    </p:extLst>
  </p:cSld>
  <p:clrMapOvr>
    <a:masterClrMapping/>
  </p:clrMapOvr>
  <p:transition>
    <p:fad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2738684325"/>
      </p:ext>
    </p:extLst>
  </p:cSld>
  <p:clrMapOvr>
    <a:masterClrMapping/>
  </p:clrMapOvr>
  <p:transition>
    <p:fade/>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2606671182"/>
      </p:ext>
    </p:extLst>
  </p:cSld>
  <p:clrMapOvr>
    <a:masterClrMapping/>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653238566"/>
      </p:ext>
    </p:extLst>
  </p:cSld>
  <p:clrMapOvr>
    <a:masterClrMapping/>
  </p:clrMapOvr>
  <p:transition>
    <p:fade/>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3529337714"/>
      </p:ext>
    </p:extLst>
  </p:cSld>
  <p:clrMapOvr>
    <a:masterClrMapping/>
  </p:clrMapOvr>
  <p:transition>
    <p:fade/>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911768031"/>
      </p:ext>
    </p:extLst>
  </p:cSld>
  <p:clrMapOvr>
    <a:masterClrMapping/>
  </p:clrMapOvr>
  <p:transition>
    <p:fade/>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5244366"/>
      </p:ext>
    </p:extLst>
  </p:cSld>
  <p:clrMapOvr>
    <a:masterClrMapping/>
  </p:clrMapOvr>
  <p:transition>
    <p:fade/>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01578512"/>
      </p:ext>
    </p:extLst>
  </p:cSld>
  <p:clrMapOvr>
    <a:masterClrMapping/>
  </p:clrMapOvr>
  <p:transition>
    <p:fade/>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146909105"/>
      </p:ext>
    </p:extLst>
  </p:cSld>
  <p:clrMapOvr>
    <a:masterClrMapping/>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752529338"/>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4525" y="134541"/>
            <a:ext cx="8194675" cy="85725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35000" y="1042118"/>
            <a:ext cx="3862388" cy="4247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35000" y="1466850"/>
            <a:ext cx="3862388" cy="1815177"/>
          </a:xfrm>
        </p:spPr>
        <p:txBody>
          <a:bodyPr/>
          <a:lstStyle>
            <a:lvl1pPr>
              <a:defRPr sz="2400"/>
            </a:lvl1pPr>
            <a:lvl2pPr>
              <a:defRPr sz="2000"/>
            </a:lvl2pPr>
            <a:lvl3pPr>
              <a:defRPr sz="1800">
                <a:solidFill>
                  <a:schemeClr val="bg2"/>
                </a:solidFill>
              </a:defRPr>
            </a:lvl3pPr>
            <a:lvl4pPr>
              <a:buClr>
                <a:schemeClr val="accent2"/>
              </a:buClr>
              <a:buFont typeface="Arial" pitchFamily="34" charset="0"/>
              <a:buChar char="»"/>
              <a:defRPr sz="1600">
                <a:solidFill>
                  <a:schemeClr val="bg2"/>
                </a:solidFill>
              </a:defRPr>
            </a:lvl4pPr>
            <a:lvl5pPr>
              <a:buFont typeface="Arial" pitchFamily="34" charset="0"/>
              <a:buChar char="–"/>
              <a:defRPr sz="1600">
                <a:solidFill>
                  <a:schemeClr val="bg2"/>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042118"/>
            <a:ext cx="4194175" cy="4247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466849"/>
            <a:ext cx="4194175" cy="1815177"/>
          </a:xfrm>
        </p:spPr>
        <p:txBody>
          <a:bodyPr/>
          <a:lstStyle>
            <a:lvl1pPr>
              <a:defRPr sz="2400"/>
            </a:lvl1pPr>
            <a:lvl2pPr>
              <a:defRPr sz="2000"/>
            </a:lvl2pPr>
            <a:lvl3pPr>
              <a:defRPr sz="1800">
                <a:solidFill>
                  <a:schemeClr val="bg2"/>
                </a:solidFill>
              </a:defRPr>
            </a:lvl3pPr>
            <a:lvl4pPr>
              <a:buClr>
                <a:schemeClr val="accent2"/>
              </a:buClr>
              <a:buFont typeface="Arial" pitchFamily="34" charset="0"/>
              <a:buChar char="»"/>
              <a:defRPr sz="1600">
                <a:solidFill>
                  <a:schemeClr val="bg2"/>
                </a:solidFill>
              </a:defRPr>
            </a:lvl4pPr>
            <a:lvl5pPr>
              <a:buFont typeface="Arial" pitchFamily="34" charset="0"/>
              <a:buChar char="–"/>
              <a:defRPr sz="1600">
                <a:solidFill>
                  <a:schemeClr val="bg2"/>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4613647"/>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724982416"/>
      </p:ext>
    </p:extLst>
  </p:cSld>
  <p:clrMapOvr>
    <a:masterClrMapping/>
  </p:clrMapOvr>
  <p:transition>
    <p:fade/>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694738053"/>
      </p:ext>
    </p:extLst>
  </p:cSld>
  <p:clrMapOvr>
    <a:masterClrMapping/>
  </p:clrMapOvr>
  <p:transition>
    <p:fade/>
  </p:transition>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3535625130"/>
      </p:ext>
    </p:extLst>
  </p:cSld>
  <p:clrMapOvr>
    <a:masterClrMapping/>
  </p:clrMapOvr>
  <p:transition>
    <p:fade/>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3272738916"/>
      </p:ext>
    </p:extLst>
  </p:cSld>
  <p:clrMapOvr>
    <a:masterClrMapping/>
  </p:clrMapOvr>
  <p:transition>
    <p:fade/>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1417931352"/>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884002924"/>
      </p:ext>
    </p:extLst>
  </p:cSld>
  <p:clrMapOvr>
    <a:masterClrMapping/>
  </p:clrMapOvr>
  <p:transition>
    <p:fade/>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2936873170"/>
      </p:ext>
    </p:extLst>
  </p:cSld>
  <p:clrMapOvr>
    <a:masterClrMapping/>
  </p:clrMapOvr>
  <p:transition>
    <p:fade/>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842476642"/>
      </p:ext>
    </p:extLst>
  </p:cSld>
  <p:clrMapOvr>
    <a:masterClrMapping/>
  </p:clrMapOvr>
  <p:transition>
    <p:fade/>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3832541"/>
      </p:ext>
    </p:extLst>
  </p:cSld>
  <p:clrMapOvr>
    <a:masterClrMapping/>
  </p:clrMapOvr>
  <p:transition>
    <p:fade/>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51771836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308261272"/>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1_Black Background">
    <p:bg>
      <p:bgPr>
        <a:solidFill>
          <a:srgbClr val="000000"/>
        </a:solidFill>
        <a:effectLst/>
      </p:bgPr>
    </p:bg>
    <p:spTree>
      <p:nvGrpSpPr>
        <p:cNvPr id="1" name=""/>
        <p:cNvGrpSpPr/>
        <p:nvPr/>
      </p:nvGrpSpPr>
      <p:grpSpPr>
        <a:xfrm>
          <a:off x="0" y="0"/>
          <a:ext cx="0" cy="0"/>
          <a:chOff x="0" y="0"/>
          <a:chExt cx="0" cy="0"/>
        </a:xfrm>
      </p:grpSpPr>
      <p:sp>
        <p:nvSpPr>
          <p:cNvPr id="2" name="Slide Number Placeholder 7"/>
          <p:cNvSpPr txBox="1">
            <a:spLocks/>
          </p:cNvSpPr>
          <p:nvPr userDrawn="1"/>
        </p:nvSpPr>
        <p:spPr>
          <a:xfrm>
            <a:off x="8591550" y="4908550"/>
            <a:ext cx="552450" cy="234950"/>
          </a:xfrm>
          <a:prstGeom prst="rect">
            <a:avLst/>
          </a:prstGeom>
        </p:spPr>
        <p:txBody>
          <a:bodyPr anchor="ctr"/>
          <a:lstStyle/>
          <a:p>
            <a:pPr algn="r" fontAlgn="base">
              <a:spcBef>
                <a:spcPct val="50000"/>
              </a:spcBef>
              <a:spcAft>
                <a:spcPct val="17000"/>
              </a:spcAft>
              <a:buClr>
                <a:srgbClr val="000000"/>
              </a:buClr>
              <a:buFont typeface="Wingdings" pitchFamily="2" charset="2"/>
              <a:buNone/>
              <a:defRPr/>
            </a:pPr>
            <a:fld id="{D32BEDB3-7641-42D9-B814-76C95C2793D9}" type="slidenum">
              <a:rPr lang="en-US" sz="800">
                <a:solidFill>
                  <a:srgbClr val="5E5E5E"/>
                </a:solidFill>
                <a:ea typeface="ＭＳ Ｐゴシック" pitchFamily="34" charset="-128"/>
                <a:cs typeface="ＭＳ Ｐゴシック"/>
              </a:rPr>
              <a:pPr algn="r" fontAlgn="base">
                <a:spcBef>
                  <a:spcPct val="50000"/>
                </a:spcBef>
                <a:spcAft>
                  <a:spcPct val="17000"/>
                </a:spcAft>
                <a:buClr>
                  <a:srgbClr val="000000"/>
                </a:buClr>
                <a:buFont typeface="Wingdings" pitchFamily="2" charset="2"/>
                <a:buNone/>
                <a:defRPr/>
              </a:pPr>
              <a:t>‹#›</a:t>
            </a:fld>
            <a:endParaRPr lang="en-US" sz="800" dirty="0">
              <a:solidFill>
                <a:srgbClr val="5E5E5E"/>
              </a:solidFill>
              <a:ea typeface="ＭＳ Ｐゴシック" pitchFamily="34" charset="-128"/>
              <a:cs typeface="ＭＳ Ｐゴシック"/>
            </a:endParaRPr>
          </a:p>
        </p:txBody>
      </p:sp>
      <p:sp>
        <p:nvSpPr>
          <p:cNvPr id="3" name="TextBox 3"/>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555555"/>
                </a:solidFill>
                <a:ea typeface="ＭＳ Ｐゴシック" pitchFamily="34" charset="-128"/>
                <a:cs typeface="Arial"/>
              </a:rPr>
              <a:t/>
            </a:r>
            <a:br>
              <a:rPr lang="en-US" sz="600" b="1" kern="300" spc="50" dirty="0">
                <a:solidFill>
                  <a:srgbClr val="555555"/>
                </a:solidFill>
                <a:ea typeface="ＭＳ Ｐゴシック" pitchFamily="34" charset="-128"/>
                <a:cs typeface="Arial"/>
              </a:rPr>
            </a:br>
            <a:r>
              <a:rPr lang="en-US" sz="600" b="1" kern="300" spc="50" dirty="0">
                <a:solidFill>
                  <a:srgbClr val="555555"/>
                </a:solidFill>
                <a:ea typeface="ＭＳ Ｐゴシック" pitchFamily="34" charset="-128"/>
                <a:cs typeface="Arial"/>
              </a:rPr>
              <a:t>Copyright © 2012, SAS Institute Inc. All rights reserved.</a:t>
            </a:r>
          </a:p>
        </p:txBody>
      </p:sp>
    </p:spTree>
    <p:extLst>
      <p:ext uri="{BB962C8B-B14F-4D97-AF65-F5344CB8AC3E}">
        <p14:creationId xmlns:p14="http://schemas.microsoft.com/office/powerpoint/2010/main" val="2312246954"/>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914722923"/>
      </p:ext>
    </p:extLst>
  </p:cSld>
  <p:clrMapOvr>
    <a:masterClrMapping/>
  </p:clrMapOvr>
  <p:transition>
    <p:fade/>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103456950"/>
      </p:ext>
    </p:extLst>
  </p:cSld>
  <p:clrMapOvr>
    <a:masterClrMapping/>
  </p:clrMapOvr>
  <p:transition>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273305433"/>
      </p:ext>
    </p:extLst>
  </p:cSld>
  <p:clrMapOvr>
    <a:masterClrMapping/>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909074122"/>
      </p:ext>
    </p:extLst>
  </p:cSld>
  <p:clrMapOvr>
    <a:masterClrMapping/>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2400713100"/>
      </p:ext>
    </p:extLst>
  </p:cSld>
  <p:clrMapOvr>
    <a:masterClrMapping/>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4285673184"/>
      </p:ext>
    </p:extLst>
  </p:cSld>
  <p:clrMapOvr>
    <a:masterClrMapping/>
  </p:clrMapOvr>
  <p:transition>
    <p:fade/>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1524707200"/>
      </p:ext>
    </p:extLst>
  </p:cSld>
  <p:clrMapOvr>
    <a:masterClrMapping/>
  </p:clrMapOvr>
  <p:transition>
    <p:fade/>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557478597"/>
      </p:ext>
    </p:extLst>
  </p:cSld>
  <p:clrMapOvr>
    <a:masterClrMapping/>
  </p:clrMapOvr>
  <p:transition>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1924063048"/>
      </p:ext>
    </p:extLst>
  </p:cSld>
  <p:clrMapOvr>
    <a:masterClrMapping/>
  </p:clrMapOvr>
  <p:transition>
    <p:fade/>
  </p:transition>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985786930"/>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extBox 4"/>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C1C1C1"/>
                </a:solidFill>
                <a:ea typeface="ＭＳ Ｐゴシック" pitchFamily="34" charset="-128"/>
                <a:cs typeface="Arial"/>
              </a:rPr>
              <a:t/>
            </a:r>
            <a:br>
              <a:rPr lang="en-US" sz="600" b="1" kern="300" spc="50" dirty="0">
                <a:solidFill>
                  <a:srgbClr val="C1C1C1"/>
                </a:solidFill>
                <a:ea typeface="ＭＳ Ｐゴシック" pitchFamily="34" charset="-128"/>
                <a:cs typeface="Arial"/>
              </a:rPr>
            </a:br>
            <a:r>
              <a:rPr lang="en-US" sz="600" b="1" kern="300" spc="50" dirty="0">
                <a:solidFill>
                  <a:srgbClr val="C1C1C1"/>
                </a:solidFill>
                <a:ea typeface="ＭＳ Ｐゴシック" pitchFamily="34" charset="-128"/>
                <a:cs typeface="Arial"/>
              </a:rPr>
              <a:t>Copyright © 2012, SAS Institute Inc. All rights reserved.</a:t>
            </a:r>
          </a:p>
        </p:txBody>
      </p:sp>
    </p:spTree>
    <p:extLst>
      <p:ext uri="{BB962C8B-B14F-4D97-AF65-F5344CB8AC3E}">
        <p14:creationId xmlns:p14="http://schemas.microsoft.com/office/powerpoint/2010/main" val="283403288"/>
      </p:ext>
    </p:extLst>
  </p:cSld>
  <p:clrMapOvr>
    <a:masterClrMapping/>
  </p:clrMapOvr>
  <p:transition/>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8971609"/>
      </p:ext>
    </p:extLst>
  </p:cSld>
  <p:clrMapOvr>
    <a:masterClrMapping/>
  </p:clrMapOvr>
  <p:transition>
    <p:fade/>
  </p:transition>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311456541"/>
      </p:ext>
    </p:extLst>
  </p:cSld>
  <p:clrMapOvr>
    <a:masterClrMapping/>
  </p:clrMapOvr>
  <p:transition>
    <p:fade/>
  </p:transition>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681811556"/>
      </p:ext>
    </p:extLst>
  </p:cSld>
  <p:clrMapOvr>
    <a:masterClrMapping/>
  </p:clrMapOvr>
  <p:transition>
    <p:fade/>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174036765"/>
      </p:ext>
    </p:extLst>
  </p:cSld>
  <p:clrMapOvr>
    <a:masterClrMapping/>
  </p:clrMapOvr>
  <p:transition>
    <p:fade/>
  </p:transition>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565946851"/>
      </p:ext>
    </p:extLst>
  </p:cSld>
  <p:clrMapOvr>
    <a:masterClrMapping/>
  </p:clrMapOvr>
  <p:transition>
    <p:fade/>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875126878"/>
      </p:ext>
    </p:extLst>
  </p:cSld>
  <p:clrMapOvr>
    <a:masterClrMapping/>
  </p:clrMapOvr>
  <p:transition>
    <p:fade/>
  </p:transition>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437262417"/>
      </p:ext>
    </p:extLst>
  </p:cSld>
  <p:clrMapOvr>
    <a:masterClrMapping/>
  </p:clrMapOvr>
  <p:transition>
    <p:fade/>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2042040246"/>
      </p:ext>
    </p:extLst>
  </p:cSld>
  <p:clrMapOvr>
    <a:masterClrMapping/>
  </p:clrMapOvr>
  <p:transition>
    <p:fade/>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766153873"/>
      </p:ext>
    </p:extLst>
  </p:cSld>
  <p:clrMapOvr>
    <a:masterClrMapping/>
  </p:clrMapOvr>
  <p:transition>
    <p:fade/>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35027420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Alternativ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auto">
          <a:xfrm>
            <a:off x="533400" y="4914900"/>
            <a:ext cx="2362200" cy="228600"/>
          </a:xfrm>
          <a:prstGeom prst="rect">
            <a:avLst/>
          </a:prstGeom>
          <a:noFill/>
          <a:ln w="9525">
            <a:noFill/>
            <a:miter lim="800000"/>
            <a:headEnd/>
            <a:tailEnd/>
          </a:ln>
          <a:effectLst/>
        </p:spPr>
        <p:txBody>
          <a:bodyPr anchor="b"/>
          <a:lstStyle/>
          <a:p>
            <a:pPr eaLnBrk="0" fontAlgn="base" hangingPunct="0">
              <a:spcBef>
                <a:spcPct val="0"/>
              </a:spcBef>
              <a:spcAft>
                <a:spcPct val="0"/>
              </a:spcAft>
              <a:defRPr/>
            </a:pPr>
            <a:endParaRPr lang="en-US" sz="600" dirty="0">
              <a:solidFill>
                <a:srgbClr val="4A91D4"/>
              </a:solidFill>
              <a:ea typeface="ＭＳ Ｐゴシック" pitchFamily="-112" charset="-128"/>
              <a:cs typeface="ＭＳ Ｐゴシック" pitchFamily="-112" charset="-128"/>
            </a:endParaRPr>
          </a:p>
        </p:txBody>
      </p:sp>
      <p:sp>
        <p:nvSpPr>
          <p:cNvPr id="5" name="Line 47"/>
          <p:cNvSpPr>
            <a:spLocks noChangeShapeType="1"/>
          </p:cNvSpPr>
          <p:nvPr/>
        </p:nvSpPr>
        <p:spPr bwMode="auto">
          <a:xfrm>
            <a:off x="1252538" y="3198813"/>
            <a:ext cx="4805362" cy="0"/>
          </a:xfrm>
          <a:prstGeom prst="line">
            <a:avLst/>
          </a:prstGeom>
          <a:noFill/>
          <a:ln w="19050">
            <a:solidFill>
              <a:schemeClr val="bg1"/>
            </a:solidFill>
            <a:round/>
            <a:headEnd/>
            <a:tailEnd/>
          </a:ln>
          <a:effectLst/>
        </p:spPr>
        <p:txBody>
          <a:bodyP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a:cs typeface="ＭＳ Ｐゴシック"/>
            </a:endParaRPr>
          </a:p>
        </p:txBody>
      </p:sp>
      <p:sp>
        <p:nvSpPr>
          <p:cNvPr id="6" name="TextBox 6"/>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00539B"/>
                </a:solidFill>
                <a:ea typeface="ＭＳ Ｐゴシック" pitchFamily="34" charset="-128"/>
                <a:cs typeface="Arial"/>
              </a:rPr>
              <a:t/>
            </a:r>
            <a:br>
              <a:rPr lang="en-US" sz="600" b="1" kern="300" spc="50" dirty="0">
                <a:solidFill>
                  <a:srgbClr val="00539B"/>
                </a:solidFill>
                <a:ea typeface="ＭＳ Ｐゴシック" pitchFamily="34" charset="-128"/>
                <a:cs typeface="Arial"/>
              </a:rPr>
            </a:br>
            <a:r>
              <a:rPr lang="en-US" sz="600" b="1" kern="300" spc="50" dirty="0">
                <a:solidFill>
                  <a:srgbClr val="00539B"/>
                </a:solidFill>
                <a:ea typeface="ＭＳ Ｐゴシック" pitchFamily="34" charset="-128"/>
                <a:cs typeface="Arial"/>
              </a:rPr>
              <a:t>Copyright © 2012, SAS Institute Inc. All rights reserved.</a:t>
            </a:r>
          </a:p>
        </p:txBody>
      </p:sp>
      <p:sp>
        <p:nvSpPr>
          <p:cNvPr id="23596" name="Rectangle 44"/>
          <p:cNvSpPr>
            <a:spLocks noGrp="1" noChangeArrowheads="1"/>
          </p:cNvSpPr>
          <p:nvPr>
            <p:ph type="ctrTitle" sz="quarter"/>
          </p:nvPr>
        </p:nvSpPr>
        <p:spPr>
          <a:xfrm>
            <a:off x="1143000" y="2199172"/>
            <a:ext cx="4914900" cy="1011944"/>
          </a:xfrm>
        </p:spPr>
        <p:txBody>
          <a:bodyPr anchor="b">
            <a:spAutoFit/>
          </a:bodyPr>
          <a:lstStyle>
            <a:lvl1pPr>
              <a:defRPr sz="3600" b="1" i="0" spc="0">
                <a:solidFill>
                  <a:schemeClr val="bg1"/>
                </a:solidFill>
              </a:defRPr>
            </a:lvl1pPr>
          </a:lstStyle>
          <a:p>
            <a:r>
              <a:rPr lang="en-US" smtClean="0"/>
              <a:t>Click to edit Master title style</a:t>
            </a:r>
            <a:endParaRPr lang="en-US" dirty="0"/>
          </a:p>
        </p:txBody>
      </p:sp>
      <p:sp>
        <p:nvSpPr>
          <p:cNvPr id="23597" name="Rectangle 45"/>
          <p:cNvSpPr>
            <a:spLocks noGrp="1" noChangeArrowheads="1"/>
          </p:cNvSpPr>
          <p:nvPr>
            <p:ph type="subTitle" sz="quarter" idx="1"/>
          </p:nvPr>
        </p:nvSpPr>
        <p:spPr>
          <a:xfrm>
            <a:off x="1152525" y="3200401"/>
            <a:ext cx="3810000" cy="326243"/>
          </a:xfrm>
        </p:spPr>
        <p:txBody>
          <a:bodyPr/>
          <a:lstStyle>
            <a:lvl1pPr marL="0" indent="0">
              <a:lnSpc>
                <a:spcPct val="95000"/>
              </a:lnSpc>
              <a:spcBef>
                <a:spcPct val="0"/>
              </a:spcBef>
              <a:spcAft>
                <a:spcPct val="0"/>
              </a:spcAft>
              <a:buFont typeface="Wingdings" pitchFamily="2" charset="2"/>
              <a:buNone/>
              <a:defRPr sz="1600" baseline="0">
                <a:solidFill>
                  <a:schemeClr val="bg1"/>
                </a:solidFill>
                <a:latin typeface="Arial"/>
              </a:defRPr>
            </a:lvl1pPr>
          </a:lstStyle>
          <a:p>
            <a:r>
              <a:rPr lang="en-US" dirty="0" smtClean="0"/>
              <a:t>Click to edit Master subtitle style</a:t>
            </a:r>
            <a:endParaRPr lang="en-US" dirty="0"/>
          </a:p>
        </p:txBody>
      </p:sp>
    </p:spTree>
    <p:extLst>
      <p:ext uri="{BB962C8B-B14F-4D97-AF65-F5344CB8AC3E}">
        <p14:creationId xmlns:p14="http://schemas.microsoft.com/office/powerpoint/2010/main" val="106245917"/>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192502834"/>
      </p:ext>
    </p:extLst>
  </p:cSld>
  <p:clrMapOvr>
    <a:masterClrMapping/>
  </p:clrMapOvr>
  <p:transition>
    <p:fade/>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69887397"/>
      </p:ext>
    </p:extLst>
  </p:cSld>
  <p:clrMapOvr>
    <a:masterClrMapping/>
  </p:clrMapOvr>
  <p:transition>
    <p:fade/>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5534984"/>
      </p:ext>
    </p:extLst>
  </p:cSld>
  <p:clrMapOvr>
    <a:masterClrMapping/>
  </p:clrMapOvr>
  <p:transition>
    <p:fade/>
  </p:transition>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317975556"/>
      </p:ext>
    </p:extLst>
  </p:cSld>
  <p:clrMapOvr>
    <a:masterClrMapping/>
  </p:clrMapOvr>
  <p:transition>
    <p:fade/>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641663318"/>
      </p:ext>
    </p:extLst>
  </p:cSld>
  <p:clrMapOvr>
    <a:masterClrMapping/>
  </p:clrMapOvr>
  <p:transition>
    <p:fade/>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538159883"/>
      </p:ext>
    </p:extLst>
  </p:cSld>
  <p:clrMapOvr>
    <a:masterClrMapping/>
  </p:clrMapOvr>
  <p:transition>
    <p:fade/>
  </p:transition>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801117607"/>
      </p:ext>
    </p:extLst>
  </p:cSld>
  <p:clrMapOvr>
    <a:masterClrMapping/>
  </p:clrMapOvr>
  <p:transition>
    <p:fade/>
  </p:transition>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421383849"/>
      </p:ext>
    </p:extLst>
  </p:cSld>
  <p:clrMapOvr>
    <a:masterClrMapping/>
  </p:clrMapOvr>
  <p:transition>
    <p:fade/>
  </p:transition>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379163401"/>
      </p:ext>
    </p:extLst>
  </p:cSld>
  <p:clrMapOvr>
    <a:masterClrMapping/>
  </p:clrMapOvr>
  <p:transition>
    <p:fade/>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410073972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Full Coverage 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 name="Group 19"/>
          <p:cNvGrpSpPr>
            <a:grpSpLocks/>
          </p:cNvGrpSpPr>
          <p:nvPr userDrawn="1"/>
        </p:nvGrpSpPr>
        <p:grpSpPr bwMode="auto">
          <a:xfrm>
            <a:off x="1323975" y="4733925"/>
            <a:ext cx="1654175" cy="166688"/>
            <a:chOff x="1195324" y="673735"/>
            <a:chExt cx="4235450" cy="428625"/>
          </a:xfrm>
        </p:grpSpPr>
        <p:sp>
          <p:nvSpPr>
            <p:cNvPr id="5" name="Freeform 22"/>
            <p:cNvSpPr>
              <a:spLocks/>
            </p:cNvSpPr>
            <p:nvPr/>
          </p:nvSpPr>
          <p:spPr bwMode="auto">
            <a:xfrm>
              <a:off x="1195324" y="681899"/>
              <a:ext cx="528415" cy="412296"/>
            </a:xfrm>
            <a:custGeom>
              <a:avLst/>
              <a:gdLst/>
              <a:ahLst/>
              <a:cxnLst>
                <a:cxn ang="0">
                  <a:pos x="0" y="0"/>
                </a:cxn>
                <a:cxn ang="0">
                  <a:pos x="66" y="0"/>
                </a:cxn>
                <a:cxn ang="0">
                  <a:pos x="98" y="184"/>
                </a:cxn>
                <a:cxn ang="0">
                  <a:pos x="98" y="184"/>
                </a:cxn>
                <a:cxn ang="0">
                  <a:pos x="130" y="0"/>
                </a:cxn>
                <a:cxn ang="0">
                  <a:pos x="202" y="0"/>
                </a:cxn>
                <a:cxn ang="0">
                  <a:pos x="236" y="184"/>
                </a:cxn>
                <a:cxn ang="0">
                  <a:pos x="236" y="184"/>
                </a:cxn>
                <a:cxn ang="0">
                  <a:pos x="268" y="0"/>
                </a:cxn>
                <a:cxn ang="0">
                  <a:pos x="332" y="0"/>
                </a:cxn>
                <a:cxn ang="0">
                  <a:pos x="276" y="258"/>
                </a:cxn>
                <a:cxn ang="0">
                  <a:pos x="200" y="258"/>
                </a:cxn>
                <a:cxn ang="0">
                  <a:pos x="166" y="76"/>
                </a:cxn>
                <a:cxn ang="0">
                  <a:pos x="166" y="76"/>
                </a:cxn>
                <a:cxn ang="0">
                  <a:pos x="134" y="258"/>
                </a:cxn>
                <a:cxn ang="0">
                  <a:pos x="56" y="258"/>
                </a:cxn>
                <a:cxn ang="0">
                  <a:pos x="0" y="0"/>
                </a:cxn>
              </a:cxnLst>
              <a:rect l="0" t="0" r="r" b="b"/>
              <a:pathLst>
                <a:path w="332" h="258">
                  <a:moveTo>
                    <a:pt x="0" y="0"/>
                  </a:moveTo>
                  <a:lnTo>
                    <a:pt x="66" y="0"/>
                  </a:lnTo>
                  <a:lnTo>
                    <a:pt x="98" y="184"/>
                  </a:lnTo>
                  <a:lnTo>
                    <a:pt x="98" y="184"/>
                  </a:lnTo>
                  <a:lnTo>
                    <a:pt x="130" y="0"/>
                  </a:lnTo>
                  <a:lnTo>
                    <a:pt x="202" y="0"/>
                  </a:lnTo>
                  <a:lnTo>
                    <a:pt x="236" y="184"/>
                  </a:lnTo>
                  <a:lnTo>
                    <a:pt x="236" y="184"/>
                  </a:lnTo>
                  <a:lnTo>
                    <a:pt x="268" y="0"/>
                  </a:lnTo>
                  <a:lnTo>
                    <a:pt x="332" y="0"/>
                  </a:lnTo>
                  <a:lnTo>
                    <a:pt x="276" y="258"/>
                  </a:lnTo>
                  <a:lnTo>
                    <a:pt x="200" y="258"/>
                  </a:lnTo>
                  <a:lnTo>
                    <a:pt x="166" y="76"/>
                  </a:lnTo>
                  <a:lnTo>
                    <a:pt x="166" y="76"/>
                  </a:lnTo>
                  <a:lnTo>
                    <a:pt x="134" y="258"/>
                  </a:lnTo>
                  <a:lnTo>
                    <a:pt x="56" y="258"/>
                  </a:lnTo>
                  <a:lnTo>
                    <a:pt x="0" y="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6" name="Freeform 23"/>
            <p:cNvSpPr>
              <a:spLocks/>
            </p:cNvSpPr>
            <p:nvPr/>
          </p:nvSpPr>
          <p:spPr bwMode="auto">
            <a:xfrm>
              <a:off x="1731869" y="681899"/>
              <a:ext cx="524352" cy="412296"/>
            </a:xfrm>
            <a:custGeom>
              <a:avLst/>
              <a:gdLst/>
              <a:ahLst/>
              <a:cxnLst>
                <a:cxn ang="0">
                  <a:pos x="0" y="0"/>
                </a:cxn>
                <a:cxn ang="0">
                  <a:pos x="66" y="0"/>
                </a:cxn>
                <a:cxn ang="0">
                  <a:pos x="96" y="184"/>
                </a:cxn>
                <a:cxn ang="0">
                  <a:pos x="98" y="184"/>
                </a:cxn>
                <a:cxn ang="0">
                  <a:pos x="130" y="0"/>
                </a:cxn>
                <a:cxn ang="0">
                  <a:pos x="200" y="0"/>
                </a:cxn>
                <a:cxn ang="0">
                  <a:pos x="234" y="184"/>
                </a:cxn>
                <a:cxn ang="0">
                  <a:pos x="236" y="184"/>
                </a:cxn>
                <a:cxn ang="0">
                  <a:pos x="266" y="0"/>
                </a:cxn>
                <a:cxn ang="0">
                  <a:pos x="330" y="0"/>
                </a:cxn>
                <a:cxn ang="0">
                  <a:pos x="274" y="258"/>
                </a:cxn>
                <a:cxn ang="0">
                  <a:pos x="200" y="258"/>
                </a:cxn>
                <a:cxn ang="0">
                  <a:pos x="166" y="76"/>
                </a:cxn>
                <a:cxn ang="0">
                  <a:pos x="164" y="76"/>
                </a:cxn>
                <a:cxn ang="0">
                  <a:pos x="132" y="258"/>
                </a:cxn>
                <a:cxn ang="0">
                  <a:pos x="56" y="258"/>
                </a:cxn>
                <a:cxn ang="0">
                  <a:pos x="0" y="0"/>
                </a:cxn>
              </a:cxnLst>
              <a:rect l="0" t="0" r="r" b="b"/>
              <a:pathLst>
                <a:path w="330" h="258">
                  <a:moveTo>
                    <a:pt x="0" y="0"/>
                  </a:moveTo>
                  <a:lnTo>
                    <a:pt x="66" y="0"/>
                  </a:lnTo>
                  <a:lnTo>
                    <a:pt x="96" y="184"/>
                  </a:lnTo>
                  <a:lnTo>
                    <a:pt x="98" y="184"/>
                  </a:lnTo>
                  <a:lnTo>
                    <a:pt x="130" y="0"/>
                  </a:lnTo>
                  <a:lnTo>
                    <a:pt x="200" y="0"/>
                  </a:lnTo>
                  <a:lnTo>
                    <a:pt x="234" y="184"/>
                  </a:lnTo>
                  <a:lnTo>
                    <a:pt x="236" y="184"/>
                  </a:lnTo>
                  <a:lnTo>
                    <a:pt x="266" y="0"/>
                  </a:lnTo>
                  <a:lnTo>
                    <a:pt x="330" y="0"/>
                  </a:lnTo>
                  <a:lnTo>
                    <a:pt x="274" y="258"/>
                  </a:lnTo>
                  <a:lnTo>
                    <a:pt x="200" y="258"/>
                  </a:lnTo>
                  <a:lnTo>
                    <a:pt x="166" y="76"/>
                  </a:lnTo>
                  <a:lnTo>
                    <a:pt x="164" y="76"/>
                  </a:lnTo>
                  <a:lnTo>
                    <a:pt x="132" y="258"/>
                  </a:lnTo>
                  <a:lnTo>
                    <a:pt x="56" y="258"/>
                  </a:lnTo>
                  <a:lnTo>
                    <a:pt x="0" y="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7" name="Freeform 24"/>
            <p:cNvSpPr>
              <a:spLocks/>
            </p:cNvSpPr>
            <p:nvPr/>
          </p:nvSpPr>
          <p:spPr bwMode="auto">
            <a:xfrm>
              <a:off x="2264350" y="681899"/>
              <a:ext cx="528415" cy="412296"/>
            </a:xfrm>
            <a:custGeom>
              <a:avLst/>
              <a:gdLst/>
              <a:ahLst/>
              <a:cxnLst>
                <a:cxn ang="0">
                  <a:pos x="0" y="0"/>
                </a:cxn>
                <a:cxn ang="0">
                  <a:pos x="66" y="0"/>
                </a:cxn>
                <a:cxn ang="0">
                  <a:pos x="98" y="184"/>
                </a:cxn>
                <a:cxn ang="0">
                  <a:pos x="98" y="184"/>
                </a:cxn>
                <a:cxn ang="0">
                  <a:pos x="130" y="0"/>
                </a:cxn>
                <a:cxn ang="0">
                  <a:pos x="202" y="0"/>
                </a:cxn>
                <a:cxn ang="0">
                  <a:pos x="236" y="184"/>
                </a:cxn>
                <a:cxn ang="0">
                  <a:pos x="236" y="184"/>
                </a:cxn>
                <a:cxn ang="0">
                  <a:pos x="268" y="0"/>
                </a:cxn>
                <a:cxn ang="0">
                  <a:pos x="332" y="0"/>
                </a:cxn>
                <a:cxn ang="0">
                  <a:pos x="276" y="258"/>
                </a:cxn>
                <a:cxn ang="0">
                  <a:pos x="200" y="258"/>
                </a:cxn>
                <a:cxn ang="0">
                  <a:pos x="166" y="76"/>
                </a:cxn>
                <a:cxn ang="0">
                  <a:pos x="166" y="76"/>
                </a:cxn>
                <a:cxn ang="0">
                  <a:pos x="134" y="258"/>
                </a:cxn>
                <a:cxn ang="0">
                  <a:pos x="56" y="258"/>
                </a:cxn>
                <a:cxn ang="0">
                  <a:pos x="0" y="0"/>
                </a:cxn>
              </a:cxnLst>
              <a:rect l="0" t="0" r="r" b="b"/>
              <a:pathLst>
                <a:path w="332" h="258">
                  <a:moveTo>
                    <a:pt x="0" y="0"/>
                  </a:moveTo>
                  <a:lnTo>
                    <a:pt x="66" y="0"/>
                  </a:lnTo>
                  <a:lnTo>
                    <a:pt x="98" y="184"/>
                  </a:lnTo>
                  <a:lnTo>
                    <a:pt x="98" y="184"/>
                  </a:lnTo>
                  <a:lnTo>
                    <a:pt x="130" y="0"/>
                  </a:lnTo>
                  <a:lnTo>
                    <a:pt x="202" y="0"/>
                  </a:lnTo>
                  <a:lnTo>
                    <a:pt x="236" y="184"/>
                  </a:lnTo>
                  <a:lnTo>
                    <a:pt x="236" y="184"/>
                  </a:lnTo>
                  <a:lnTo>
                    <a:pt x="268" y="0"/>
                  </a:lnTo>
                  <a:lnTo>
                    <a:pt x="332" y="0"/>
                  </a:lnTo>
                  <a:lnTo>
                    <a:pt x="276" y="258"/>
                  </a:lnTo>
                  <a:lnTo>
                    <a:pt x="200" y="258"/>
                  </a:lnTo>
                  <a:lnTo>
                    <a:pt x="166" y="76"/>
                  </a:lnTo>
                  <a:lnTo>
                    <a:pt x="166" y="76"/>
                  </a:lnTo>
                  <a:lnTo>
                    <a:pt x="134" y="258"/>
                  </a:lnTo>
                  <a:lnTo>
                    <a:pt x="56" y="258"/>
                  </a:lnTo>
                  <a:lnTo>
                    <a:pt x="0" y="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8" name="Rectangle 25"/>
            <p:cNvSpPr>
              <a:spLocks noChangeArrowheads="1"/>
            </p:cNvSpPr>
            <p:nvPr/>
          </p:nvSpPr>
          <p:spPr bwMode="auto">
            <a:xfrm>
              <a:off x="2809024" y="975813"/>
              <a:ext cx="101617" cy="118383"/>
            </a:xfrm>
            <a:prstGeom prst="rect">
              <a:avLst/>
            </a:prstGeom>
            <a:solidFill>
              <a:schemeClr val="bg1"/>
            </a:solidFill>
            <a:ln w="9525">
              <a:noFill/>
              <a:miter lim="800000"/>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9" name="Freeform 26"/>
            <p:cNvSpPr>
              <a:spLocks/>
            </p:cNvSpPr>
            <p:nvPr/>
          </p:nvSpPr>
          <p:spPr bwMode="auto">
            <a:xfrm>
              <a:off x="2967547" y="673735"/>
              <a:ext cx="304856" cy="428625"/>
            </a:xfrm>
            <a:custGeom>
              <a:avLst/>
              <a:gdLst/>
              <a:ahLst/>
              <a:cxnLst>
                <a:cxn ang="0">
                  <a:pos x="60" y="188"/>
                </a:cxn>
                <a:cxn ang="0">
                  <a:pos x="60" y="196"/>
                </a:cxn>
                <a:cxn ang="0">
                  <a:pos x="66" y="210"/>
                </a:cxn>
                <a:cxn ang="0">
                  <a:pos x="74" y="220"/>
                </a:cxn>
                <a:cxn ang="0">
                  <a:pos x="86" y="224"/>
                </a:cxn>
                <a:cxn ang="0">
                  <a:pos x="94" y="226"/>
                </a:cxn>
                <a:cxn ang="0">
                  <a:pos x="114" y="222"/>
                </a:cxn>
                <a:cxn ang="0">
                  <a:pos x="122" y="214"/>
                </a:cxn>
                <a:cxn ang="0">
                  <a:pos x="128" y="202"/>
                </a:cxn>
                <a:cxn ang="0">
                  <a:pos x="128" y="194"/>
                </a:cxn>
                <a:cxn ang="0">
                  <a:pos x="120" y="176"/>
                </a:cxn>
                <a:cxn ang="0">
                  <a:pos x="104" y="166"/>
                </a:cxn>
                <a:cxn ang="0">
                  <a:pos x="58" y="148"/>
                </a:cxn>
                <a:cxn ang="0">
                  <a:pos x="34" y="138"/>
                </a:cxn>
                <a:cxn ang="0">
                  <a:pos x="16" y="122"/>
                </a:cxn>
                <a:cxn ang="0">
                  <a:pos x="6" y="102"/>
                </a:cxn>
                <a:cxn ang="0">
                  <a:pos x="2" y="78"/>
                </a:cxn>
                <a:cxn ang="0">
                  <a:pos x="4" y="62"/>
                </a:cxn>
                <a:cxn ang="0">
                  <a:pos x="14" y="34"/>
                </a:cxn>
                <a:cxn ang="0">
                  <a:pos x="38" y="12"/>
                </a:cxn>
                <a:cxn ang="0">
                  <a:pos x="74" y="2"/>
                </a:cxn>
                <a:cxn ang="0">
                  <a:pos x="98" y="0"/>
                </a:cxn>
                <a:cxn ang="0">
                  <a:pos x="136" y="4"/>
                </a:cxn>
                <a:cxn ang="0">
                  <a:pos x="164" y="18"/>
                </a:cxn>
                <a:cxn ang="0">
                  <a:pos x="180" y="42"/>
                </a:cxn>
                <a:cxn ang="0">
                  <a:pos x="186" y="72"/>
                </a:cxn>
                <a:cxn ang="0">
                  <a:pos x="126" y="84"/>
                </a:cxn>
                <a:cxn ang="0">
                  <a:pos x="124" y="66"/>
                </a:cxn>
                <a:cxn ang="0">
                  <a:pos x="120" y="54"/>
                </a:cxn>
                <a:cxn ang="0">
                  <a:pos x="110" y="48"/>
                </a:cxn>
                <a:cxn ang="0">
                  <a:pos x="96" y="44"/>
                </a:cxn>
                <a:cxn ang="0">
                  <a:pos x="84" y="46"/>
                </a:cxn>
                <a:cxn ang="0">
                  <a:pos x="72" y="56"/>
                </a:cxn>
                <a:cxn ang="0">
                  <a:pos x="66" y="66"/>
                </a:cxn>
                <a:cxn ang="0">
                  <a:pos x="66" y="72"/>
                </a:cxn>
                <a:cxn ang="0">
                  <a:pos x="72" y="90"/>
                </a:cxn>
                <a:cxn ang="0">
                  <a:pos x="94" y="102"/>
                </a:cxn>
                <a:cxn ang="0">
                  <a:pos x="134" y="116"/>
                </a:cxn>
                <a:cxn ang="0">
                  <a:pos x="160" y="128"/>
                </a:cxn>
                <a:cxn ang="0">
                  <a:pos x="178" y="144"/>
                </a:cxn>
                <a:cxn ang="0">
                  <a:pos x="188" y="164"/>
                </a:cxn>
                <a:cxn ang="0">
                  <a:pos x="192" y="190"/>
                </a:cxn>
                <a:cxn ang="0">
                  <a:pos x="190" y="208"/>
                </a:cxn>
                <a:cxn ang="0">
                  <a:pos x="176" y="240"/>
                </a:cxn>
                <a:cxn ang="0">
                  <a:pos x="150" y="260"/>
                </a:cxn>
                <a:cxn ang="0">
                  <a:pos x="116" y="270"/>
                </a:cxn>
                <a:cxn ang="0">
                  <a:pos x="96" y="270"/>
                </a:cxn>
                <a:cxn ang="0">
                  <a:pos x="50" y="264"/>
                </a:cxn>
                <a:cxn ang="0">
                  <a:pos x="20" y="248"/>
                </a:cxn>
                <a:cxn ang="0">
                  <a:pos x="6" y="222"/>
                </a:cxn>
                <a:cxn ang="0">
                  <a:pos x="0" y="188"/>
                </a:cxn>
                <a:cxn ang="0">
                  <a:pos x="60" y="180"/>
                </a:cxn>
              </a:cxnLst>
              <a:rect l="0" t="0" r="r" b="b"/>
              <a:pathLst>
                <a:path w="192" h="270">
                  <a:moveTo>
                    <a:pt x="60" y="180"/>
                  </a:moveTo>
                  <a:lnTo>
                    <a:pt x="60" y="188"/>
                  </a:lnTo>
                  <a:lnTo>
                    <a:pt x="60" y="188"/>
                  </a:lnTo>
                  <a:lnTo>
                    <a:pt x="60" y="196"/>
                  </a:lnTo>
                  <a:lnTo>
                    <a:pt x="62" y="204"/>
                  </a:lnTo>
                  <a:lnTo>
                    <a:pt x="66" y="210"/>
                  </a:lnTo>
                  <a:lnTo>
                    <a:pt x="68" y="216"/>
                  </a:lnTo>
                  <a:lnTo>
                    <a:pt x="74" y="220"/>
                  </a:lnTo>
                  <a:lnTo>
                    <a:pt x="80" y="222"/>
                  </a:lnTo>
                  <a:lnTo>
                    <a:pt x="86" y="224"/>
                  </a:lnTo>
                  <a:lnTo>
                    <a:pt x="94" y="226"/>
                  </a:lnTo>
                  <a:lnTo>
                    <a:pt x="94" y="226"/>
                  </a:lnTo>
                  <a:lnTo>
                    <a:pt x="108" y="224"/>
                  </a:lnTo>
                  <a:lnTo>
                    <a:pt x="114" y="222"/>
                  </a:lnTo>
                  <a:lnTo>
                    <a:pt x="118" y="218"/>
                  </a:lnTo>
                  <a:lnTo>
                    <a:pt x="122" y="214"/>
                  </a:lnTo>
                  <a:lnTo>
                    <a:pt x="126" y="208"/>
                  </a:lnTo>
                  <a:lnTo>
                    <a:pt x="128" y="202"/>
                  </a:lnTo>
                  <a:lnTo>
                    <a:pt x="128" y="194"/>
                  </a:lnTo>
                  <a:lnTo>
                    <a:pt x="128" y="194"/>
                  </a:lnTo>
                  <a:lnTo>
                    <a:pt x="126" y="184"/>
                  </a:lnTo>
                  <a:lnTo>
                    <a:pt x="120" y="176"/>
                  </a:lnTo>
                  <a:lnTo>
                    <a:pt x="114" y="170"/>
                  </a:lnTo>
                  <a:lnTo>
                    <a:pt x="104" y="166"/>
                  </a:lnTo>
                  <a:lnTo>
                    <a:pt x="58" y="148"/>
                  </a:lnTo>
                  <a:lnTo>
                    <a:pt x="58" y="148"/>
                  </a:lnTo>
                  <a:lnTo>
                    <a:pt x="44" y="144"/>
                  </a:lnTo>
                  <a:lnTo>
                    <a:pt x="34" y="138"/>
                  </a:lnTo>
                  <a:lnTo>
                    <a:pt x="24" y="130"/>
                  </a:lnTo>
                  <a:lnTo>
                    <a:pt x="16" y="122"/>
                  </a:lnTo>
                  <a:lnTo>
                    <a:pt x="10" y="112"/>
                  </a:lnTo>
                  <a:lnTo>
                    <a:pt x="6" y="102"/>
                  </a:lnTo>
                  <a:lnTo>
                    <a:pt x="4" y="90"/>
                  </a:lnTo>
                  <a:lnTo>
                    <a:pt x="2" y="78"/>
                  </a:lnTo>
                  <a:lnTo>
                    <a:pt x="2" y="78"/>
                  </a:lnTo>
                  <a:lnTo>
                    <a:pt x="4" y="62"/>
                  </a:lnTo>
                  <a:lnTo>
                    <a:pt x="8" y="48"/>
                  </a:lnTo>
                  <a:lnTo>
                    <a:pt x="14" y="34"/>
                  </a:lnTo>
                  <a:lnTo>
                    <a:pt x="24" y="22"/>
                  </a:lnTo>
                  <a:lnTo>
                    <a:pt x="38" y="12"/>
                  </a:lnTo>
                  <a:lnTo>
                    <a:pt x="54" y="6"/>
                  </a:lnTo>
                  <a:lnTo>
                    <a:pt x="74" y="2"/>
                  </a:lnTo>
                  <a:lnTo>
                    <a:pt x="98" y="0"/>
                  </a:lnTo>
                  <a:lnTo>
                    <a:pt x="98" y="0"/>
                  </a:lnTo>
                  <a:lnTo>
                    <a:pt x="118" y="0"/>
                  </a:lnTo>
                  <a:lnTo>
                    <a:pt x="136" y="4"/>
                  </a:lnTo>
                  <a:lnTo>
                    <a:pt x="152" y="10"/>
                  </a:lnTo>
                  <a:lnTo>
                    <a:pt x="164" y="18"/>
                  </a:lnTo>
                  <a:lnTo>
                    <a:pt x="174" y="30"/>
                  </a:lnTo>
                  <a:lnTo>
                    <a:pt x="180" y="42"/>
                  </a:lnTo>
                  <a:lnTo>
                    <a:pt x="184" y="56"/>
                  </a:lnTo>
                  <a:lnTo>
                    <a:pt x="186" y="72"/>
                  </a:lnTo>
                  <a:lnTo>
                    <a:pt x="186" y="84"/>
                  </a:lnTo>
                  <a:lnTo>
                    <a:pt x="126" y="84"/>
                  </a:lnTo>
                  <a:lnTo>
                    <a:pt x="126" y="84"/>
                  </a:lnTo>
                  <a:lnTo>
                    <a:pt x="124" y="66"/>
                  </a:lnTo>
                  <a:lnTo>
                    <a:pt x="122" y="60"/>
                  </a:lnTo>
                  <a:lnTo>
                    <a:pt x="120" y="54"/>
                  </a:lnTo>
                  <a:lnTo>
                    <a:pt x="116" y="50"/>
                  </a:lnTo>
                  <a:lnTo>
                    <a:pt x="110" y="48"/>
                  </a:lnTo>
                  <a:lnTo>
                    <a:pt x="104" y="46"/>
                  </a:lnTo>
                  <a:lnTo>
                    <a:pt x="96" y="44"/>
                  </a:lnTo>
                  <a:lnTo>
                    <a:pt x="96" y="44"/>
                  </a:lnTo>
                  <a:lnTo>
                    <a:pt x="84" y="46"/>
                  </a:lnTo>
                  <a:lnTo>
                    <a:pt x="76" y="52"/>
                  </a:lnTo>
                  <a:lnTo>
                    <a:pt x="72" y="56"/>
                  </a:lnTo>
                  <a:lnTo>
                    <a:pt x="68" y="60"/>
                  </a:lnTo>
                  <a:lnTo>
                    <a:pt x="66" y="66"/>
                  </a:lnTo>
                  <a:lnTo>
                    <a:pt x="66" y="72"/>
                  </a:lnTo>
                  <a:lnTo>
                    <a:pt x="66" y="72"/>
                  </a:lnTo>
                  <a:lnTo>
                    <a:pt x="68" y="82"/>
                  </a:lnTo>
                  <a:lnTo>
                    <a:pt x="72" y="90"/>
                  </a:lnTo>
                  <a:lnTo>
                    <a:pt x="80" y="96"/>
                  </a:lnTo>
                  <a:lnTo>
                    <a:pt x="94" y="102"/>
                  </a:lnTo>
                  <a:lnTo>
                    <a:pt x="134" y="116"/>
                  </a:lnTo>
                  <a:lnTo>
                    <a:pt x="134" y="116"/>
                  </a:lnTo>
                  <a:lnTo>
                    <a:pt x="148" y="122"/>
                  </a:lnTo>
                  <a:lnTo>
                    <a:pt x="160" y="128"/>
                  </a:lnTo>
                  <a:lnTo>
                    <a:pt x="170" y="136"/>
                  </a:lnTo>
                  <a:lnTo>
                    <a:pt x="178" y="144"/>
                  </a:lnTo>
                  <a:lnTo>
                    <a:pt x="184" y="152"/>
                  </a:lnTo>
                  <a:lnTo>
                    <a:pt x="188" y="164"/>
                  </a:lnTo>
                  <a:lnTo>
                    <a:pt x="190" y="176"/>
                  </a:lnTo>
                  <a:lnTo>
                    <a:pt x="192" y="190"/>
                  </a:lnTo>
                  <a:lnTo>
                    <a:pt x="192" y="190"/>
                  </a:lnTo>
                  <a:lnTo>
                    <a:pt x="190" y="208"/>
                  </a:lnTo>
                  <a:lnTo>
                    <a:pt x="184" y="226"/>
                  </a:lnTo>
                  <a:lnTo>
                    <a:pt x="176" y="240"/>
                  </a:lnTo>
                  <a:lnTo>
                    <a:pt x="164" y="250"/>
                  </a:lnTo>
                  <a:lnTo>
                    <a:pt x="150" y="260"/>
                  </a:lnTo>
                  <a:lnTo>
                    <a:pt x="134" y="266"/>
                  </a:lnTo>
                  <a:lnTo>
                    <a:pt x="116" y="270"/>
                  </a:lnTo>
                  <a:lnTo>
                    <a:pt x="96" y="270"/>
                  </a:lnTo>
                  <a:lnTo>
                    <a:pt x="96" y="270"/>
                  </a:lnTo>
                  <a:lnTo>
                    <a:pt x="70" y="270"/>
                  </a:lnTo>
                  <a:lnTo>
                    <a:pt x="50" y="264"/>
                  </a:lnTo>
                  <a:lnTo>
                    <a:pt x="32" y="258"/>
                  </a:lnTo>
                  <a:lnTo>
                    <a:pt x="20" y="248"/>
                  </a:lnTo>
                  <a:lnTo>
                    <a:pt x="12" y="236"/>
                  </a:lnTo>
                  <a:lnTo>
                    <a:pt x="6" y="222"/>
                  </a:lnTo>
                  <a:lnTo>
                    <a:pt x="2" y="206"/>
                  </a:lnTo>
                  <a:lnTo>
                    <a:pt x="0" y="188"/>
                  </a:lnTo>
                  <a:lnTo>
                    <a:pt x="0" y="180"/>
                  </a:lnTo>
                  <a:lnTo>
                    <a:pt x="60" y="18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0" name="Freeform 27"/>
            <p:cNvSpPr>
              <a:spLocks noEditPoints="1"/>
            </p:cNvSpPr>
            <p:nvPr/>
          </p:nvSpPr>
          <p:spPr bwMode="auto">
            <a:xfrm>
              <a:off x="3308984" y="673735"/>
              <a:ext cx="317049" cy="428625"/>
            </a:xfrm>
            <a:custGeom>
              <a:avLst/>
              <a:gdLst/>
              <a:ahLst/>
              <a:cxnLst>
                <a:cxn ang="0">
                  <a:pos x="8" y="80"/>
                </a:cxn>
                <a:cxn ang="0">
                  <a:pos x="10" y="58"/>
                </a:cxn>
                <a:cxn ang="0">
                  <a:pos x="24" y="28"/>
                </a:cxn>
                <a:cxn ang="0">
                  <a:pos x="48" y="10"/>
                </a:cxn>
                <a:cxn ang="0">
                  <a:pos x="80" y="0"/>
                </a:cxn>
                <a:cxn ang="0">
                  <a:pos x="98" y="0"/>
                </a:cxn>
                <a:cxn ang="0">
                  <a:pos x="146" y="6"/>
                </a:cxn>
                <a:cxn ang="0">
                  <a:pos x="174" y="22"/>
                </a:cxn>
                <a:cxn ang="0">
                  <a:pos x="188" y="46"/>
                </a:cxn>
                <a:cxn ang="0">
                  <a:pos x="192" y="78"/>
                </a:cxn>
                <a:cxn ang="0">
                  <a:pos x="192" y="214"/>
                </a:cxn>
                <a:cxn ang="0">
                  <a:pos x="196" y="254"/>
                </a:cxn>
                <a:cxn ang="0">
                  <a:pos x="136" y="264"/>
                </a:cxn>
                <a:cxn ang="0">
                  <a:pos x="132" y="250"/>
                </a:cxn>
                <a:cxn ang="0">
                  <a:pos x="128" y="238"/>
                </a:cxn>
                <a:cxn ang="0">
                  <a:pos x="122" y="246"/>
                </a:cxn>
                <a:cxn ang="0">
                  <a:pos x="108" y="260"/>
                </a:cxn>
                <a:cxn ang="0">
                  <a:pos x="92" y="268"/>
                </a:cxn>
                <a:cxn ang="0">
                  <a:pos x="62" y="270"/>
                </a:cxn>
                <a:cxn ang="0">
                  <a:pos x="46" y="268"/>
                </a:cxn>
                <a:cxn ang="0">
                  <a:pos x="22" y="256"/>
                </a:cxn>
                <a:cxn ang="0">
                  <a:pos x="8" y="236"/>
                </a:cxn>
                <a:cxn ang="0">
                  <a:pos x="0" y="210"/>
                </a:cxn>
                <a:cxn ang="0">
                  <a:pos x="0" y="196"/>
                </a:cxn>
                <a:cxn ang="0">
                  <a:pos x="4" y="166"/>
                </a:cxn>
                <a:cxn ang="0">
                  <a:pos x="16" y="144"/>
                </a:cxn>
                <a:cxn ang="0">
                  <a:pos x="36" y="128"/>
                </a:cxn>
                <a:cxn ang="0">
                  <a:pos x="64" y="116"/>
                </a:cxn>
                <a:cxn ang="0">
                  <a:pos x="102" y="106"/>
                </a:cxn>
                <a:cxn ang="0">
                  <a:pos x="122" y="96"/>
                </a:cxn>
                <a:cxn ang="0">
                  <a:pos x="128" y="76"/>
                </a:cxn>
                <a:cxn ang="0">
                  <a:pos x="126" y="62"/>
                </a:cxn>
                <a:cxn ang="0">
                  <a:pos x="122" y="54"/>
                </a:cxn>
                <a:cxn ang="0">
                  <a:pos x="112" y="46"/>
                </a:cxn>
                <a:cxn ang="0">
                  <a:pos x="98" y="44"/>
                </a:cxn>
                <a:cxn ang="0">
                  <a:pos x="90" y="46"/>
                </a:cxn>
                <a:cxn ang="0">
                  <a:pos x="80" y="50"/>
                </a:cxn>
                <a:cxn ang="0">
                  <a:pos x="72" y="58"/>
                </a:cxn>
                <a:cxn ang="0">
                  <a:pos x="68" y="78"/>
                </a:cxn>
                <a:cxn ang="0">
                  <a:pos x="8" y="86"/>
                </a:cxn>
                <a:cxn ang="0">
                  <a:pos x="128" y="136"/>
                </a:cxn>
                <a:cxn ang="0">
                  <a:pos x="100" y="148"/>
                </a:cxn>
                <a:cxn ang="0">
                  <a:pos x="84" y="154"/>
                </a:cxn>
                <a:cxn ang="0">
                  <a:pos x="72" y="162"/>
                </a:cxn>
                <a:cxn ang="0">
                  <a:pos x="64" y="174"/>
                </a:cxn>
                <a:cxn ang="0">
                  <a:pos x="62" y="190"/>
                </a:cxn>
                <a:cxn ang="0">
                  <a:pos x="68" y="214"/>
                </a:cxn>
                <a:cxn ang="0">
                  <a:pos x="76" y="222"/>
                </a:cxn>
                <a:cxn ang="0">
                  <a:pos x="88" y="226"/>
                </a:cxn>
                <a:cxn ang="0">
                  <a:pos x="102" y="224"/>
                </a:cxn>
                <a:cxn ang="0">
                  <a:pos x="114" y="216"/>
                </a:cxn>
                <a:cxn ang="0">
                  <a:pos x="124" y="204"/>
                </a:cxn>
                <a:cxn ang="0">
                  <a:pos x="128" y="186"/>
                </a:cxn>
              </a:cxnLst>
              <a:rect l="0" t="0" r="r" b="b"/>
              <a:pathLst>
                <a:path w="200" h="270">
                  <a:moveTo>
                    <a:pt x="8" y="86"/>
                  </a:moveTo>
                  <a:lnTo>
                    <a:pt x="8" y="80"/>
                  </a:lnTo>
                  <a:lnTo>
                    <a:pt x="8" y="80"/>
                  </a:lnTo>
                  <a:lnTo>
                    <a:pt x="10" y="58"/>
                  </a:lnTo>
                  <a:lnTo>
                    <a:pt x="14" y="42"/>
                  </a:lnTo>
                  <a:lnTo>
                    <a:pt x="24" y="28"/>
                  </a:lnTo>
                  <a:lnTo>
                    <a:pt x="34" y="18"/>
                  </a:lnTo>
                  <a:lnTo>
                    <a:pt x="48" y="10"/>
                  </a:lnTo>
                  <a:lnTo>
                    <a:pt x="64" y="4"/>
                  </a:lnTo>
                  <a:lnTo>
                    <a:pt x="80" y="0"/>
                  </a:lnTo>
                  <a:lnTo>
                    <a:pt x="98" y="0"/>
                  </a:lnTo>
                  <a:lnTo>
                    <a:pt x="98" y="0"/>
                  </a:lnTo>
                  <a:lnTo>
                    <a:pt x="124" y="2"/>
                  </a:lnTo>
                  <a:lnTo>
                    <a:pt x="146" y="6"/>
                  </a:lnTo>
                  <a:lnTo>
                    <a:pt x="162" y="12"/>
                  </a:lnTo>
                  <a:lnTo>
                    <a:pt x="174" y="22"/>
                  </a:lnTo>
                  <a:lnTo>
                    <a:pt x="182" y="34"/>
                  </a:lnTo>
                  <a:lnTo>
                    <a:pt x="188" y="46"/>
                  </a:lnTo>
                  <a:lnTo>
                    <a:pt x="190" y="62"/>
                  </a:lnTo>
                  <a:lnTo>
                    <a:pt x="192" y="78"/>
                  </a:lnTo>
                  <a:lnTo>
                    <a:pt x="192" y="214"/>
                  </a:lnTo>
                  <a:lnTo>
                    <a:pt x="192" y="214"/>
                  </a:lnTo>
                  <a:lnTo>
                    <a:pt x="194" y="242"/>
                  </a:lnTo>
                  <a:lnTo>
                    <a:pt x="196" y="254"/>
                  </a:lnTo>
                  <a:lnTo>
                    <a:pt x="200" y="264"/>
                  </a:lnTo>
                  <a:lnTo>
                    <a:pt x="136" y="264"/>
                  </a:lnTo>
                  <a:lnTo>
                    <a:pt x="136" y="264"/>
                  </a:lnTo>
                  <a:lnTo>
                    <a:pt x="132" y="250"/>
                  </a:lnTo>
                  <a:lnTo>
                    <a:pt x="128" y="238"/>
                  </a:lnTo>
                  <a:lnTo>
                    <a:pt x="128" y="238"/>
                  </a:lnTo>
                  <a:lnTo>
                    <a:pt x="128" y="238"/>
                  </a:lnTo>
                  <a:lnTo>
                    <a:pt x="122" y="246"/>
                  </a:lnTo>
                  <a:lnTo>
                    <a:pt x="116" y="254"/>
                  </a:lnTo>
                  <a:lnTo>
                    <a:pt x="108" y="260"/>
                  </a:lnTo>
                  <a:lnTo>
                    <a:pt x="100" y="264"/>
                  </a:lnTo>
                  <a:lnTo>
                    <a:pt x="92" y="268"/>
                  </a:lnTo>
                  <a:lnTo>
                    <a:pt x="84" y="270"/>
                  </a:lnTo>
                  <a:lnTo>
                    <a:pt x="62" y="270"/>
                  </a:lnTo>
                  <a:lnTo>
                    <a:pt x="62" y="270"/>
                  </a:lnTo>
                  <a:lnTo>
                    <a:pt x="46" y="268"/>
                  </a:lnTo>
                  <a:lnTo>
                    <a:pt x="32" y="264"/>
                  </a:lnTo>
                  <a:lnTo>
                    <a:pt x="22" y="256"/>
                  </a:lnTo>
                  <a:lnTo>
                    <a:pt x="14" y="246"/>
                  </a:lnTo>
                  <a:lnTo>
                    <a:pt x="8" y="236"/>
                  </a:lnTo>
                  <a:lnTo>
                    <a:pt x="2" y="222"/>
                  </a:lnTo>
                  <a:lnTo>
                    <a:pt x="0" y="210"/>
                  </a:lnTo>
                  <a:lnTo>
                    <a:pt x="0" y="196"/>
                  </a:lnTo>
                  <a:lnTo>
                    <a:pt x="0" y="196"/>
                  </a:lnTo>
                  <a:lnTo>
                    <a:pt x="0" y="180"/>
                  </a:lnTo>
                  <a:lnTo>
                    <a:pt x="4" y="166"/>
                  </a:lnTo>
                  <a:lnTo>
                    <a:pt x="8" y="154"/>
                  </a:lnTo>
                  <a:lnTo>
                    <a:pt x="16" y="144"/>
                  </a:lnTo>
                  <a:lnTo>
                    <a:pt x="24" y="134"/>
                  </a:lnTo>
                  <a:lnTo>
                    <a:pt x="36" y="128"/>
                  </a:lnTo>
                  <a:lnTo>
                    <a:pt x="48" y="122"/>
                  </a:lnTo>
                  <a:lnTo>
                    <a:pt x="64" y="116"/>
                  </a:lnTo>
                  <a:lnTo>
                    <a:pt x="102" y="106"/>
                  </a:lnTo>
                  <a:lnTo>
                    <a:pt x="102" y="106"/>
                  </a:lnTo>
                  <a:lnTo>
                    <a:pt x="114" y="102"/>
                  </a:lnTo>
                  <a:lnTo>
                    <a:pt x="122" y="96"/>
                  </a:lnTo>
                  <a:lnTo>
                    <a:pt x="128" y="88"/>
                  </a:lnTo>
                  <a:lnTo>
                    <a:pt x="128" y="76"/>
                  </a:lnTo>
                  <a:lnTo>
                    <a:pt x="128" y="76"/>
                  </a:lnTo>
                  <a:lnTo>
                    <a:pt x="126" y="62"/>
                  </a:lnTo>
                  <a:lnTo>
                    <a:pt x="124" y="58"/>
                  </a:lnTo>
                  <a:lnTo>
                    <a:pt x="122" y="54"/>
                  </a:lnTo>
                  <a:lnTo>
                    <a:pt x="118" y="50"/>
                  </a:lnTo>
                  <a:lnTo>
                    <a:pt x="112" y="46"/>
                  </a:lnTo>
                  <a:lnTo>
                    <a:pt x="106" y="46"/>
                  </a:lnTo>
                  <a:lnTo>
                    <a:pt x="98" y="44"/>
                  </a:lnTo>
                  <a:lnTo>
                    <a:pt x="98" y="44"/>
                  </a:lnTo>
                  <a:lnTo>
                    <a:pt x="90" y="46"/>
                  </a:lnTo>
                  <a:lnTo>
                    <a:pt x="84" y="48"/>
                  </a:lnTo>
                  <a:lnTo>
                    <a:pt x="80" y="50"/>
                  </a:lnTo>
                  <a:lnTo>
                    <a:pt x="74" y="54"/>
                  </a:lnTo>
                  <a:lnTo>
                    <a:pt x="72" y="58"/>
                  </a:lnTo>
                  <a:lnTo>
                    <a:pt x="70" y="64"/>
                  </a:lnTo>
                  <a:lnTo>
                    <a:pt x="68" y="78"/>
                  </a:lnTo>
                  <a:lnTo>
                    <a:pt x="68" y="86"/>
                  </a:lnTo>
                  <a:lnTo>
                    <a:pt x="8" y="86"/>
                  </a:lnTo>
                  <a:close/>
                  <a:moveTo>
                    <a:pt x="128" y="136"/>
                  </a:moveTo>
                  <a:lnTo>
                    <a:pt x="128" y="136"/>
                  </a:lnTo>
                  <a:lnTo>
                    <a:pt x="114" y="144"/>
                  </a:lnTo>
                  <a:lnTo>
                    <a:pt x="100" y="148"/>
                  </a:lnTo>
                  <a:lnTo>
                    <a:pt x="100" y="148"/>
                  </a:lnTo>
                  <a:lnTo>
                    <a:pt x="84" y="154"/>
                  </a:lnTo>
                  <a:lnTo>
                    <a:pt x="76" y="158"/>
                  </a:lnTo>
                  <a:lnTo>
                    <a:pt x="72" y="162"/>
                  </a:lnTo>
                  <a:lnTo>
                    <a:pt x="68" y="168"/>
                  </a:lnTo>
                  <a:lnTo>
                    <a:pt x="64" y="174"/>
                  </a:lnTo>
                  <a:lnTo>
                    <a:pt x="62" y="190"/>
                  </a:lnTo>
                  <a:lnTo>
                    <a:pt x="62" y="190"/>
                  </a:lnTo>
                  <a:lnTo>
                    <a:pt x="64" y="204"/>
                  </a:lnTo>
                  <a:lnTo>
                    <a:pt x="68" y="214"/>
                  </a:lnTo>
                  <a:lnTo>
                    <a:pt x="72" y="220"/>
                  </a:lnTo>
                  <a:lnTo>
                    <a:pt x="76" y="222"/>
                  </a:lnTo>
                  <a:lnTo>
                    <a:pt x="82" y="224"/>
                  </a:lnTo>
                  <a:lnTo>
                    <a:pt x="88" y="226"/>
                  </a:lnTo>
                  <a:lnTo>
                    <a:pt x="88" y="226"/>
                  </a:lnTo>
                  <a:lnTo>
                    <a:pt x="102" y="224"/>
                  </a:lnTo>
                  <a:lnTo>
                    <a:pt x="108" y="220"/>
                  </a:lnTo>
                  <a:lnTo>
                    <a:pt x="114" y="216"/>
                  </a:lnTo>
                  <a:lnTo>
                    <a:pt x="120" y="210"/>
                  </a:lnTo>
                  <a:lnTo>
                    <a:pt x="124" y="204"/>
                  </a:lnTo>
                  <a:lnTo>
                    <a:pt x="128" y="196"/>
                  </a:lnTo>
                  <a:lnTo>
                    <a:pt x="128" y="186"/>
                  </a:lnTo>
                  <a:lnTo>
                    <a:pt x="128" y="136"/>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1" name="Freeform 28"/>
            <p:cNvSpPr>
              <a:spLocks/>
            </p:cNvSpPr>
            <p:nvPr/>
          </p:nvSpPr>
          <p:spPr bwMode="auto">
            <a:xfrm>
              <a:off x="3670747" y="673735"/>
              <a:ext cx="300790" cy="428625"/>
            </a:xfrm>
            <a:custGeom>
              <a:avLst/>
              <a:gdLst/>
              <a:ahLst/>
              <a:cxnLst>
                <a:cxn ang="0">
                  <a:pos x="58" y="188"/>
                </a:cxn>
                <a:cxn ang="0">
                  <a:pos x="60" y="196"/>
                </a:cxn>
                <a:cxn ang="0">
                  <a:pos x="64" y="210"/>
                </a:cxn>
                <a:cxn ang="0">
                  <a:pos x="72" y="220"/>
                </a:cxn>
                <a:cxn ang="0">
                  <a:pos x="86" y="224"/>
                </a:cxn>
                <a:cxn ang="0">
                  <a:pos x="94" y="226"/>
                </a:cxn>
                <a:cxn ang="0">
                  <a:pos x="112" y="222"/>
                </a:cxn>
                <a:cxn ang="0">
                  <a:pos x="122" y="214"/>
                </a:cxn>
                <a:cxn ang="0">
                  <a:pos x="126" y="202"/>
                </a:cxn>
                <a:cxn ang="0">
                  <a:pos x="126" y="194"/>
                </a:cxn>
                <a:cxn ang="0">
                  <a:pos x="120" y="176"/>
                </a:cxn>
                <a:cxn ang="0">
                  <a:pos x="102" y="166"/>
                </a:cxn>
                <a:cxn ang="0">
                  <a:pos x="56" y="148"/>
                </a:cxn>
                <a:cxn ang="0">
                  <a:pos x="32" y="138"/>
                </a:cxn>
                <a:cxn ang="0">
                  <a:pos x="16" y="122"/>
                </a:cxn>
                <a:cxn ang="0">
                  <a:pos x="4" y="102"/>
                </a:cxn>
                <a:cxn ang="0">
                  <a:pos x="2" y="78"/>
                </a:cxn>
                <a:cxn ang="0">
                  <a:pos x="2" y="62"/>
                </a:cxn>
                <a:cxn ang="0">
                  <a:pos x="14" y="34"/>
                </a:cxn>
                <a:cxn ang="0">
                  <a:pos x="36" y="12"/>
                </a:cxn>
                <a:cxn ang="0">
                  <a:pos x="72" y="2"/>
                </a:cxn>
                <a:cxn ang="0">
                  <a:pos x="96" y="0"/>
                </a:cxn>
                <a:cxn ang="0">
                  <a:pos x="136" y="4"/>
                </a:cxn>
                <a:cxn ang="0">
                  <a:pos x="162" y="18"/>
                </a:cxn>
                <a:cxn ang="0">
                  <a:pos x="178" y="42"/>
                </a:cxn>
                <a:cxn ang="0">
                  <a:pos x="184" y="72"/>
                </a:cxn>
                <a:cxn ang="0">
                  <a:pos x="124" y="84"/>
                </a:cxn>
                <a:cxn ang="0">
                  <a:pos x="124" y="66"/>
                </a:cxn>
                <a:cxn ang="0">
                  <a:pos x="118" y="54"/>
                </a:cxn>
                <a:cxn ang="0">
                  <a:pos x="110" y="48"/>
                </a:cxn>
                <a:cxn ang="0">
                  <a:pos x="96" y="44"/>
                </a:cxn>
                <a:cxn ang="0">
                  <a:pos x="84" y="46"/>
                </a:cxn>
                <a:cxn ang="0">
                  <a:pos x="70" y="56"/>
                </a:cxn>
                <a:cxn ang="0">
                  <a:pos x="66" y="66"/>
                </a:cxn>
                <a:cxn ang="0">
                  <a:pos x="64" y="72"/>
                </a:cxn>
                <a:cxn ang="0">
                  <a:pos x="70" y="90"/>
                </a:cxn>
                <a:cxn ang="0">
                  <a:pos x="94" y="102"/>
                </a:cxn>
                <a:cxn ang="0">
                  <a:pos x="134" y="116"/>
                </a:cxn>
                <a:cxn ang="0">
                  <a:pos x="160" y="128"/>
                </a:cxn>
                <a:cxn ang="0">
                  <a:pos x="178" y="144"/>
                </a:cxn>
                <a:cxn ang="0">
                  <a:pos x="186" y="164"/>
                </a:cxn>
                <a:cxn ang="0">
                  <a:pos x="190" y="190"/>
                </a:cxn>
                <a:cxn ang="0">
                  <a:pos x="188" y="208"/>
                </a:cxn>
                <a:cxn ang="0">
                  <a:pos x="174" y="240"/>
                </a:cxn>
                <a:cxn ang="0">
                  <a:pos x="148" y="260"/>
                </a:cxn>
                <a:cxn ang="0">
                  <a:pos x="114" y="270"/>
                </a:cxn>
                <a:cxn ang="0">
                  <a:pos x="94" y="270"/>
                </a:cxn>
                <a:cxn ang="0">
                  <a:pos x="48" y="264"/>
                </a:cxn>
                <a:cxn ang="0">
                  <a:pos x="20" y="248"/>
                </a:cxn>
                <a:cxn ang="0">
                  <a:pos x="4" y="222"/>
                </a:cxn>
                <a:cxn ang="0">
                  <a:pos x="0" y="188"/>
                </a:cxn>
                <a:cxn ang="0">
                  <a:pos x="58" y="180"/>
                </a:cxn>
              </a:cxnLst>
              <a:rect l="0" t="0" r="r" b="b"/>
              <a:pathLst>
                <a:path w="190" h="270">
                  <a:moveTo>
                    <a:pt x="58" y="180"/>
                  </a:moveTo>
                  <a:lnTo>
                    <a:pt x="58" y="188"/>
                  </a:lnTo>
                  <a:lnTo>
                    <a:pt x="58" y="188"/>
                  </a:lnTo>
                  <a:lnTo>
                    <a:pt x="60" y="196"/>
                  </a:lnTo>
                  <a:lnTo>
                    <a:pt x="62" y="204"/>
                  </a:lnTo>
                  <a:lnTo>
                    <a:pt x="64" y="210"/>
                  </a:lnTo>
                  <a:lnTo>
                    <a:pt x="68" y="216"/>
                  </a:lnTo>
                  <a:lnTo>
                    <a:pt x="72" y="220"/>
                  </a:lnTo>
                  <a:lnTo>
                    <a:pt x="78" y="222"/>
                  </a:lnTo>
                  <a:lnTo>
                    <a:pt x="86" y="224"/>
                  </a:lnTo>
                  <a:lnTo>
                    <a:pt x="94" y="226"/>
                  </a:lnTo>
                  <a:lnTo>
                    <a:pt x="94" y="226"/>
                  </a:lnTo>
                  <a:lnTo>
                    <a:pt x="108" y="224"/>
                  </a:lnTo>
                  <a:lnTo>
                    <a:pt x="112" y="222"/>
                  </a:lnTo>
                  <a:lnTo>
                    <a:pt x="118" y="218"/>
                  </a:lnTo>
                  <a:lnTo>
                    <a:pt x="122" y="214"/>
                  </a:lnTo>
                  <a:lnTo>
                    <a:pt x="124" y="208"/>
                  </a:lnTo>
                  <a:lnTo>
                    <a:pt x="126" y="202"/>
                  </a:lnTo>
                  <a:lnTo>
                    <a:pt x="126" y="194"/>
                  </a:lnTo>
                  <a:lnTo>
                    <a:pt x="126" y="194"/>
                  </a:lnTo>
                  <a:lnTo>
                    <a:pt x="124" y="184"/>
                  </a:lnTo>
                  <a:lnTo>
                    <a:pt x="120" y="176"/>
                  </a:lnTo>
                  <a:lnTo>
                    <a:pt x="112" y="170"/>
                  </a:lnTo>
                  <a:lnTo>
                    <a:pt x="102" y="166"/>
                  </a:lnTo>
                  <a:lnTo>
                    <a:pt x="56" y="148"/>
                  </a:lnTo>
                  <a:lnTo>
                    <a:pt x="56" y="148"/>
                  </a:lnTo>
                  <a:lnTo>
                    <a:pt x="44" y="144"/>
                  </a:lnTo>
                  <a:lnTo>
                    <a:pt x="32" y="138"/>
                  </a:lnTo>
                  <a:lnTo>
                    <a:pt x="24" y="130"/>
                  </a:lnTo>
                  <a:lnTo>
                    <a:pt x="16" y="122"/>
                  </a:lnTo>
                  <a:lnTo>
                    <a:pt x="10" y="112"/>
                  </a:lnTo>
                  <a:lnTo>
                    <a:pt x="4" y="102"/>
                  </a:lnTo>
                  <a:lnTo>
                    <a:pt x="2" y="90"/>
                  </a:lnTo>
                  <a:lnTo>
                    <a:pt x="2" y="78"/>
                  </a:lnTo>
                  <a:lnTo>
                    <a:pt x="2" y="78"/>
                  </a:lnTo>
                  <a:lnTo>
                    <a:pt x="2" y="62"/>
                  </a:lnTo>
                  <a:lnTo>
                    <a:pt x="6" y="48"/>
                  </a:lnTo>
                  <a:lnTo>
                    <a:pt x="14" y="34"/>
                  </a:lnTo>
                  <a:lnTo>
                    <a:pt x="24" y="22"/>
                  </a:lnTo>
                  <a:lnTo>
                    <a:pt x="36" y="12"/>
                  </a:lnTo>
                  <a:lnTo>
                    <a:pt x="52" y="6"/>
                  </a:lnTo>
                  <a:lnTo>
                    <a:pt x="72" y="2"/>
                  </a:lnTo>
                  <a:lnTo>
                    <a:pt x="96" y="0"/>
                  </a:lnTo>
                  <a:lnTo>
                    <a:pt x="96" y="0"/>
                  </a:lnTo>
                  <a:lnTo>
                    <a:pt x="118" y="0"/>
                  </a:lnTo>
                  <a:lnTo>
                    <a:pt x="136" y="4"/>
                  </a:lnTo>
                  <a:lnTo>
                    <a:pt x="150" y="10"/>
                  </a:lnTo>
                  <a:lnTo>
                    <a:pt x="162" y="18"/>
                  </a:lnTo>
                  <a:lnTo>
                    <a:pt x="172" y="30"/>
                  </a:lnTo>
                  <a:lnTo>
                    <a:pt x="178" y="42"/>
                  </a:lnTo>
                  <a:lnTo>
                    <a:pt x="182" y="56"/>
                  </a:lnTo>
                  <a:lnTo>
                    <a:pt x="184" y="72"/>
                  </a:lnTo>
                  <a:lnTo>
                    <a:pt x="184" y="84"/>
                  </a:lnTo>
                  <a:lnTo>
                    <a:pt x="124" y="84"/>
                  </a:lnTo>
                  <a:lnTo>
                    <a:pt x="124" y="84"/>
                  </a:lnTo>
                  <a:lnTo>
                    <a:pt x="124" y="66"/>
                  </a:lnTo>
                  <a:lnTo>
                    <a:pt x="122" y="60"/>
                  </a:lnTo>
                  <a:lnTo>
                    <a:pt x="118" y="54"/>
                  </a:lnTo>
                  <a:lnTo>
                    <a:pt x="114" y="50"/>
                  </a:lnTo>
                  <a:lnTo>
                    <a:pt x="110" y="48"/>
                  </a:lnTo>
                  <a:lnTo>
                    <a:pt x="104" y="46"/>
                  </a:lnTo>
                  <a:lnTo>
                    <a:pt x="96" y="44"/>
                  </a:lnTo>
                  <a:lnTo>
                    <a:pt x="96" y="44"/>
                  </a:lnTo>
                  <a:lnTo>
                    <a:pt x="84" y="46"/>
                  </a:lnTo>
                  <a:lnTo>
                    <a:pt x="74" y="52"/>
                  </a:lnTo>
                  <a:lnTo>
                    <a:pt x="70" y="56"/>
                  </a:lnTo>
                  <a:lnTo>
                    <a:pt x="68" y="60"/>
                  </a:lnTo>
                  <a:lnTo>
                    <a:pt x="66" y="66"/>
                  </a:lnTo>
                  <a:lnTo>
                    <a:pt x="64" y="72"/>
                  </a:lnTo>
                  <a:lnTo>
                    <a:pt x="64" y="72"/>
                  </a:lnTo>
                  <a:lnTo>
                    <a:pt x="66" y="82"/>
                  </a:lnTo>
                  <a:lnTo>
                    <a:pt x="70" y="90"/>
                  </a:lnTo>
                  <a:lnTo>
                    <a:pt x="80" y="96"/>
                  </a:lnTo>
                  <a:lnTo>
                    <a:pt x="94" y="102"/>
                  </a:lnTo>
                  <a:lnTo>
                    <a:pt x="134" y="116"/>
                  </a:lnTo>
                  <a:lnTo>
                    <a:pt x="134" y="116"/>
                  </a:lnTo>
                  <a:lnTo>
                    <a:pt x="148" y="122"/>
                  </a:lnTo>
                  <a:lnTo>
                    <a:pt x="160" y="128"/>
                  </a:lnTo>
                  <a:lnTo>
                    <a:pt x="170" y="136"/>
                  </a:lnTo>
                  <a:lnTo>
                    <a:pt x="178" y="144"/>
                  </a:lnTo>
                  <a:lnTo>
                    <a:pt x="182" y="152"/>
                  </a:lnTo>
                  <a:lnTo>
                    <a:pt x="186" y="164"/>
                  </a:lnTo>
                  <a:lnTo>
                    <a:pt x="190" y="176"/>
                  </a:lnTo>
                  <a:lnTo>
                    <a:pt x="190" y="190"/>
                  </a:lnTo>
                  <a:lnTo>
                    <a:pt x="190" y="190"/>
                  </a:lnTo>
                  <a:lnTo>
                    <a:pt x="188" y="208"/>
                  </a:lnTo>
                  <a:lnTo>
                    <a:pt x="182" y="226"/>
                  </a:lnTo>
                  <a:lnTo>
                    <a:pt x="174" y="240"/>
                  </a:lnTo>
                  <a:lnTo>
                    <a:pt x="162" y="250"/>
                  </a:lnTo>
                  <a:lnTo>
                    <a:pt x="148" y="260"/>
                  </a:lnTo>
                  <a:lnTo>
                    <a:pt x="132" y="266"/>
                  </a:lnTo>
                  <a:lnTo>
                    <a:pt x="114" y="270"/>
                  </a:lnTo>
                  <a:lnTo>
                    <a:pt x="94" y="270"/>
                  </a:lnTo>
                  <a:lnTo>
                    <a:pt x="94" y="270"/>
                  </a:lnTo>
                  <a:lnTo>
                    <a:pt x="68" y="270"/>
                  </a:lnTo>
                  <a:lnTo>
                    <a:pt x="48" y="264"/>
                  </a:lnTo>
                  <a:lnTo>
                    <a:pt x="32" y="258"/>
                  </a:lnTo>
                  <a:lnTo>
                    <a:pt x="20" y="248"/>
                  </a:lnTo>
                  <a:lnTo>
                    <a:pt x="10" y="236"/>
                  </a:lnTo>
                  <a:lnTo>
                    <a:pt x="4" y="222"/>
                  </a:lnTo>
                  <a:lnTo>
                    <a:pt x="0" y="206"/>
                  </a:lnTo>
                  <a:lnTo>
                    <a:pt x="0" y="188"/>
                  </a:lnTo>
                  <a:lnTo>
                    <a:pt x="0" y="180"/>
                  </a:lnTo>
                  <a:lnTo>
                    <a:pt x="58" y="18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2" name="Rectangle 29"/>
            <p:cNvSpPr>
              <a:spLocks noChangeArrowheads="1"/>
            </p:cNvSpPr>
            <p:nvPr/>
          </p:nvSpPr>
          <p:spPr bwMode="auto">
            <a:xfrm>
              <a:off x="4032506" y="975813"/>
              <a:ext cx="101620" cy="118383"/>
            </a:xfrm>
            <a:prstGeom prst="rect">
              <a:avLst/>
            </a:prstGeom>
            <a:solidFill>
              <a:schemeClr val="bg1"/>
            </a:solidFill>
            <a:ln w="9525">
              <a:noFill/>
              <a:miter lim="800000"/>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3" name="Freeform 30"/>
            <p:cNvSpPr>
              <a:spLocks/>
            </p:cNvSpPr>
            <p:nvPr/>
          </p:nvSpPr>
          <p:spPr bwMode="auto">
            <a:xfrm>
              <a:off x="4191032" y="673735"/>
              <a:ext cx="317049" cy="428625"/>
            </a:xfrm>
            <a:custGeom>
              <a:avLst/>
              <a:gdLst/>
              <a:ahLst/>
              <a:cxnLst>
                <a:cxn ang="0">
                  <a:pos x="134" y="100"/>
                </a:cxn>
                <a:cxn ang="0">
                  <a:pos x="132" y="72"/>
                </a:cxn>
                <a:cxn ang="0">
                  <a:pos x="124" y="58"/>
                </a:cxn>
                <a:cxn ang="0">
                  <a:pos x="112" y="48"/>
                </a:cxn>
                <a:cxn ang="0">
                  <a:pos x="104" y="48"/>
                </a:cxn>
                <a:cxn ang="0">
                  <a:pos x="84" y="52"/>
                </a:cxn>
                <a:cxn ang="0">
                  <a:pos x="74" y="70"/>
                </a:cxn>
                <a:cxn ang="0">
                  <a:pos x="68" y="96"/>
                </a:cxn>
                <a:cxn ang="0">
                  <a:pos x="66" y="136"/>
                </a:cxn>
                <a:cxn ang="0">
                  <a:pos x="70" y="192"/>
                </a:cxn>
                <a:cxn ang="0">
                  <a:pos x="78" y="214"/>
                </a:cxn>
                <a:cxn ang="0">
                  <a:pos x="92" y="224"/>
                </a:cxn>
                <a:cxn ang="0">
                  <a:pos x="102" y="226"/>
                </a:cxn>
                <a:cxn ang="0">
                  <a:pos x="116" y="222"/>
                </a:cxn>
                <a:cxn ang="0">
                  <a:pos x="126" y="212"/>
                </a:cxn>
                <a:cxn ang="0">
                  <a:pos x="132" y="192"/>
                </a:cxn>
                <a:cxn ang="0">
                  <a:pos x="198" y="166"/>
                </a:cxn>
                <a:cxn ang="0">
                  <a:pos x="196" y="190"/>
                </a:cxn>
                <a:cxn ang="0">
                  <a:pos x="184" y="228"/>
                </a:cxn>
                <a:cxn ang="0">
                  <a:pos x="160" y="256"/>
                </a:cxn>
                <a:cxn ang="0">
                  <a:pos x="124" y="268"/>
                </a:cxn>
                <a:cxn ang="0">
                  <a:pos x="98" y="270"/>
                </a:cxn>
                <a:cxn ang="0">
                  <a:pos x="56" y="264"/>
                </a:cxn>
                <a:cxn ang="0">
                  <a:pos x="38" y="254"/>
                </a:cxn>
                <a:cxn ang="0">
                  <a:pos x="24" y="242"/>
                </a:cxn>
                <a:cxn ang="0">
                  <a:pos x="14" y="224"/>
                </a:cxn>
                <a:cxn ang="0">
                  <a:pos x="2" y="170"/>
                </a:cxn>
                <a:cxn ang="0">
                  <a:pos x="0" y="136"/>
                </a:cxn>
                <a:cxn ang="0">
                  <a:pos x="4" y="84"/>
                </a:cxn>
                <a:cxn ang="0">
                  <a:pos x="12" y="56"/>
                </a:cxn>
                <a:cxn ang="0">
                  <a:pos x="24" y="36"/>
                </a:cxn>
                <a:cxn ang="0">
                  <a:pos x="36" y="20"/>
                </a:cxn>
                <a:cxn ang="0">
                  <a:pos x="54" y="10"/>
                </a:cxn>
                <a:cxn ang="0">
                  <a:pos x="82" y="2"/>
                </a:cxn>
                <a:cxn ang="0">
                  <a:pos x="104" y="0"/>
                </a:cxn>
                <a:cxn ang="0">
                  <a:pos x="144" y="6"/>
                </a:cxn>
                <a:cxn ang="0">
                  <a:pos x="174" y="26"/>
                </a:cxn>
                <a:cxn ang="0">
                  <a:pos x="192" y="58"/>
                </a:cxn>
                <a:cxn ang="0">
                  <a:pos x="198" y="100"/>
                </a:cxn>
              </a:cxnLst>
              <a:rect l="0" t="0" r="r" b="b"/>
              <a:pathLst>
                <a:path w="198" h="270">
                  <a:moveTo>
                    <a:pt x="134" y="100"/>
                  </a:moveTo>
                  <a:lnTo>
                    <a:pt x="134" y="100"/>
                  </a:lnTo>
                  <a:lnTo>
                    <a:pt x="132" y="80"/>
                  </a:lnTo>
                  <a:lnTo>
                    <a:pt x="132" y="72"/>
                  </a:lnTo>
                  <a:lnTo>
                    <a:pt x="128" y="64"/>
                  </a:lnTo>
                  <a:lnTo>
                    <a:pt x="124" y="58"/>
                  </a:lnTo>
                  <a:lnTo>
                    <a:pt x="120" y="52"/>
                  </a:lnTo>
                  <a:lnTo>
                    <a:pt x="112" y="48"/>
                  </a:lnTo>
                  <a:lnTo>
                    <a:pt x="104" y="48"/>
                  </a:lnTo>
                  <a:lnTo>
                    <a:pt x="104" y="48"/>
                  </a:lnTo>
                  <a:lnTo>
                    <a:pt x="94" y="48"/>
                  </a:lnTo>
                  <a:lnTo>
                    <a:pt x="84" y="52"/>
                  </a:lnTo>
                  <a:lnTo>
                    <a:pt x="78" y="60"/>
                  </a:lnTo>
                  <a:lnTo>
                    <a:pt x="74" y="70"/>
                  </a:lnTo>
                  <a:lnTo>
                    <a:pt x="70" y="82"/>
                  </a:lnTo>
                  <a:lnTo>
                    <a:pt x="68" y="96"/>
                  </a:lnTo>
                  <a:lnTo>
                    <a:pt x="66" y="136"/>
                  </a:lnTo>
                  <a:lnTo>
                    <a:pt x="66" y="136"/>
                  </a:lnTo>
                  <a:lnTo>
                    <a:pt x="68" y="176"/>
                  </a:lnTo>
                  <a:lnTo>
                    <a:pt x="70" y="192"/>
                  </a:lnTo>
                  <a:lnTo>
                    <a:pt x="72" y="204"/>
                  </a:lnTo>
                  <a:lnTo>
                    <a:pt x="78" y="214"/>
                  </a:lnTo>
                  <a:lnTo>
                    <a:pt x="84" y="220"/>
                  </a:lnTo>
                  <a:lnTo>
                    <a:pt x="92" y="224"/>
                  </a:lnTo>
                  <a:lnTo>
                    <a:pt x="102" y="226"/>
                  </a:lnTo>
                  <a:lnTo>
                    <a:pt x="102" y="226"/>
                  </a:lnTo>
                  <a:lnTo>
                    <a:pt x="110" y="224"/>
                  </a:lnTo>
                  <a:lnTo>
                    <a:pt x="116" y="222"/>
                  </a:lnTo>
                  <a:lnTo>
                    <a:pt x="122" y="218"/>
                  </a:lnTo>
                  <a:lnTo>
                    <a:pt x="126" y="212"/>
                  </a:lnTo>
                  <a:lnTo>
                    <a:pt x="130" y="202"/>
                  </a:lnTo>
                  <a:lnTo>
                    <a:pt x="132" y="192"/>
                  </a:lnTo>
                  <a:lnTo>
                    <a:pt x="134" y="166"/>
                  </a:lnTo>
                  <a:lnTo>
                    <a:pt x="198" y="166"/>
                  </a:lnTo>
                  <a:lnTo>
                    <a:pt x="198" y="166"/>
                  </a:lnTo>
                  <a:lnTo>
                    <a:pt x="196" y="190"/>
                  </a:lnTo>
                  <a:lnTo>
                    <a:pt x="192" y="210"/>
                  </a:lnTo>
                  <a:lnTo>
                    <a:pt x="184" y="228"/>
                  </a:lnTo>
                  <a:lnTo>
                    <a:pt x="174" y="244"/>
                  </a:lnTo>
                  <a:lnTo>
                    <a:pt x="160" y="256"/>
                  </a:lnTo>
                  <a:lnTo>
                    <a:pt x="144" y="264"/>
                  </a:lnTo>
                  <a:lnTo>
                    <a:pt x="124" y="268"/>
                  </a:lnTo>
                  <a:lnTo>
                    <a:pt x="98" y="270"/>
                  </a:lnTo>
                  <a:lnTo>
                    <a:pt x="98" y="270"/>
                  </a:lnTo>
                  <a:lnTo>
                    <a:pt x="76" y="270"/>
                  </a:lnTo>
                  <a:lnTo>
                    <a:pt x="56" y="264"/>
                  </a:lnTo>
                  <a:lnTo>
                    <a:pt x="46" y="260"/>
                  </a:lnTo>
                  <a:lnTo>
                    <a:pt x="38" y="254"/>
                  </a:lnTo>
                  <a:lnTo>
                    <a:pt x="32" y="248"/>
                  </a:lnTo>
                  <a:lnTo>
                    <a:pt x="24" y="242"/>
                  </a:lnTo>
                  <a:lnTo>
                    <a:pt x="20" y="234"/>
                  </a:lnTo>
                  <a:lnTo>
                    <a:pt x="14" y="224"/>
                  </a:lnTo>
                  <a:lnTo>
                    <a:pt x="6" y="200"/>
                  </a:lnTo>
                  <a:lnTo>
                    <a:pt x="2" y="170"/>
                  </a:lnTo>
                  <a:lnTo>
                    <a:pt x="0" y="136"/>
                  </a:lnTo>
                  <a:lnTo>
                    <a:pt x="0" y="136"/>
                  </a:lnTo>
                  <a:lnTo>
                    <a:pt x="2" y="98"/>
                  </a:lnTo>
                  <a:lnTo>
                    <a:pt x="4" y="84"/>
                  </a:lnTo>
                  <a:lnTo>
                    <a:pt x="8" y="70"/>
                  </a:lnTo>
                  <a:lnTo>
                    <a:pt x="12" y="56"/>
                  </a:lnTo>
                  <a:lnTo>
                    <a:pt x="18" y="46"/>
                  </a:lnTo>
                  <a:lnTo>
                    <a:pt x="24" y="36"/>
                  </a:lnTo>
                  <a:lnTo>
                    <a:pt x="30" y="28"/>
                  </a:lnTo>
                  <a:lnTo>
                    <a:pt x="36" y="20"/>
                  </a:lnTo>
                  <a:lnTo>
                    <a:pt x="44" y="14"/>
                  </a:lnTo>
                  <a:lnTo>
                    <a:pt x="54" y="10"/>
                  </a:lnTo>
                  <a:lnTo>
                    <a:pt x="62" y="6"/>
                  </a:lnTo>
                  <a:lnTo>
                    <a:pt x="82" y="2"/>
                  </a:lnTo>
                  <a:lnTo>
                    <a:pt x="104" y="0"/>
                  </a:lnTo>
                  <a:lnTo>
                    <a:pt x="104" y="0"/>
                  </a:lnTo>
                  <a:lnTo>
                    <a:pt x="126" y="2"/>
                  </a:lnTo>
                  <a:lnTo>
                    <a:pt x="144" y="6"/>
                  </a:lnTo>
                  <a:lnTo>
                    <a:pt x="160" y="16"/>
                  </a:lnTo>
                  <a:lnTo>
                    <a:pt x="174" y="26"/>
                  </a:lnTo>
                  <a:lnTo>
                    <a:pt x="184" y="40"/>
                  </a:lnTo>
                  <a:lnTo>
                    <a:pt x="192" y="58"/>
                  </a:lnTo>
                  <a:lnTo>
                    <a:pt x="196" y="78"/>
                  </a:lnTo>
                  <a:lnTo>
                    <a:pt x="198" y="100"/>
                  </a:lnTo>
                  <a:lnTo>
                    <a:pt x="134" y="10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5" name="Freeform 31"/>
            <p:cNvSpPr>
              <a:spLocks noEditPoints="1"/>
            </p:cNvSpPr>
            <p:nvPr/>
          </p:nvSpPr>
          <p:spPr bwMode="auto">
            <a:xfrm>
              <a:off x="4544663" y="673735"/>
              <a:ext cx="325179" cy="428625"/>
            </a:xfrm>
            <a:custGeom>
              <a:avLst/>
              <a:gdLst/>
              <a:ahLst/>
              <a:cxnLst>
                <a:cxn ang="0">
                  <a:pos x="102" y="0"/>
                </a:cxn>
                <a:cxn ang="0">
                  <a:pos x="130" y="2"/>
                </a:cxn>
                <a:cxn ang="0">
                  <a:pos x="152" y="8"/>
                </a:cxn>
                <a:cxn ang="0">
                  <a:pos x="170" y="18"/>
                </a:cxn>
                <a:cxn ang="0">
                  <a:pos x="182" y="34"/>
                </a:cxn>
                <a:cxn ang="0">
                  <a:pos x="192" y="52"/>
                </a:cxn>
                <a:cxn ang="0">
                  <a:pos x="202" y="104"/>
                </a:cxn>
                <a:cxn ang="0">
                  <a:pos x="204" y="136"/>
                </a:cxn>
                <a:cxn ang="0">
                  <a:pos x="198" y="194"/>
                </a:cxn>
                <a:cxn ang="0">
                  <a:pos x="188" y="226"/>
                </a:cxn>
                <a:cxn ang="0">
                  <a:pos x="176" y="244"/>
                </a:cxn>
                <a:cxn ang="0">
                  <a:pos x="160" y="256"/>
                </a:cxn>
                <a:cxn ang="0">
                  <a:pos x="140" y="266"/>
                </a:cxn>
                <a:cxn ang="0">
                  <a:pos x="102" y="270"/>
                </a:cxn>
                <a:cxn ang="0">
                  <a:pos x="88" y="270"/>
                </a:cxn>
                <a:cxn ang="0">
                  <a:pos x="64" y="266"/>
                </a:cxn>
                <a:cxn ang="0">
                  <a:pos x="44" y="258"/>
                </a:cxn>
                <a:cxn ang="0">
                  <a:pos x="28" y="244"/>
                </a:cxn>
                <a:cxn ang="0">
                  <a:pos x="16" y="228"/>
                </a:cxn>
                <a:cxn ang="0">
                  <a:pos x="6" y="194"/>
                </a:cxn>
                <a:cxn ang="0">
                  <a:pos x="0" y="136"/>
                </a:cxn>
                <a:cxn ang="0">
                  <a:pos x="2" y="104"/>
                </a:cxn>
                <a:cxn ang="0">
                  <a:pos x="14" y="54"/>
                </a:cxn>
                <a:cxn ang="0">
                  <a:pos x="24" y="34"/>
                </a:cxn>
                <a:cxn ang="0">
                  <a:pos x="38" y="20"/>
                </a:cxn>
                <a:cxn ang="0">
                  <a:pos x="54" y="8"/>
                </a:cxn>
                <a:cxn ang="0">
                  <a:pos x="76" y="2"/>
                </a:cxn>
                <a:cxn ang="0">
                  <a:pos x="102" y="0"/>
                </a:cxn>
                <a:cxn ang="0">
                  <a:pos x="102" y="226"/>
                </a:cxn>
                <a:cxn ang="0">
                  <a:pos x="120" y="220"/>
                </a:cxn>
                <a:cxn ang="0">
                  <a:pos x="130" y="204"/>
                </a:cxn>
                <a:cxn ang="0">
                  <a:pos x="136" y="176"/>
                </a:cxn>
                <a:cxn ang="0">
                  <a:pos x="138" y="136"/>
                </a:cxn>
                <a:cxn ang="0">
                  <a:pos x="134" y="78"/>
                </a:cxn>
                <a:cxn ang="0">
                  <a:pos x="126" y="56"/>
                </a:cxn>
                <a:cxn ang="0">
                  <a:pos x="112" y="46"/>
                </a:cxn>
                <a:cxn ang="0">
                  <a:pos x="102" y="44"/>
                </a:cxn>
                <a:cxn ang="0">
                  <a:pos x="84" y="52"/>
                </a:cxn>
                <a:cxn ang="0">
                  <a:pos x="72" y="70"/>
                </a:cxn>
                <a:cxn ang="0">
                  <a:pos x="68" y="98"/>
                </a:cxn>
                <a:cxn ang="0">
                  <a:pos x="66" y="136"/>
                </a:cxn>
                <a:cxn ang="0">
                  <a:pos x="70" y="186"/>
                </a:cxn>
                <a:cxn ang="0">
                  <a:pos x="76" y="210"/>
                </a:cxn>
                <a:cxn ang="0">
                  <a:pos x="92" y="224"/>
                </a:cxn>
                <a:cxn ang="0">
                  <a:pos x="102" y="226"/>
                </a:cxn>
              </a:cxnLst>
              <a:rect l="0" t="0" r="r" b="b"/>
              <a:pathLst>
                <a:path w="204" h="270">
                  <a:moveTo>
                    <a:pt x="102" y="0"/>
                  </a:moveTo>
                  <a:lnTo>
                    <a:pt x="102" y="0"/>
                  </a:lnTo>
                  <a:lnTo>
                    <a:pt x="116" y="0"/>
                  </a:lnTo>
                  <a:lnTo>
                    <a:pt x="130" y="2"/>
                  </a:lnTo>
                  <a:lnTo>
                    <a:pt x="142" y="4"/>
                  </a:lnTo>
                  <a:lnTo>
                    <a:pt x="152" y="8"/>
                  </a:lnTo>
                  <a:lnTo>
                    <a:pt x="162" y="12"/>
                  </a:lnTo>
                  <a:lnTo>
                    <a:pt x="170" y="18"/>
                  </a:lnTo>
                  <a:lnTo>
                    <a:pt x="176" y="26"/>
                  </a:lnTo>
                  <a:lnTo>
                    <a:pt x="182" y="34"/>
                  </a:lnTo>
                  <a:lnTo>
                    <a:pt x="188" y="42"/>
                  </a:lnTo>
                  <a:lnTo>
                    <a:pt x="192" y="52"/>
                  </a:lnTo>
                  <a:lnTo>
                    <a:pt x="200" y="76"/>
                  </a:lnTo>
                  <a:lnTo>
                    <a:pt x="202" y="104"/>
                  </a:lnTo>
                  <a:lnTo>
                    <a:pt x="204" y="136"/>
                  </a:lnTo>
                  <a:lnTo>
                    <a:pt x="204" y="136"/>
                  </a:lnTo>
                  <a:lnTo>
                    <a:pt x="202" y="166"/>
                  </a:lnTo>
                  <a:lnTo>
                    <a:pt x="198" y="194"/>
                  </a:lnTo>
                  <a:lnTo>
                    <a:pt x="192" y="216"/>
                  </a:lnTo>
                  <a:lnTo>
                    <a:pt x="188" y="226"/>
                  </a:lnTo>
                  <a:lnTo>
                    <a:pt x="182" y="236"/>
                  </a:lnTo>
                  <a:lnTo>
                    <a:pt x="176" y="244"/>
                  </a:lnTo>
                  <a:lnTo>
                    <a:pt x="168" y="250"/>
                  </a:lnTo>
                  <a:lnTo>
                    <a:pt x="160" y="256"/>
                  </a:lnTo>
                  <a:lnTo>
                    <a:pt x="150" y="262"/>
                  </a:lnTo>
                  <a:lnTo>
                    <a:pt x="140" y="266"/>
                  </a:lnTo>
                  <a:lnTo>
                    <a:pt x="128" y="268"/>
                  </a:lnTo>
                  <a:lnTo>
                    <a:pt x="102" y="270"/>
                  </a:lnTo>
                  <a:lnTo>
                    <a:pt x="102" y="270"/>
                  </a:lnTo>
                  <a:lnTo>
                    <a:pt x="88" y="270"/>
                  </a:lnTo>
                  <a:lnTo>
                    <a:pt x="76" y="268"/>
                  </a:lnTo>
                  <a:lnTo>
                    <a:pt x="64" y="266"/>
                  </a:lnTo>
                  <a:lnTo>
                    <a:pt x="54" y="262"/>
                  </a:lnTo>
                  <a:lnTo>
                    <a:pt x="44" y="258"/>
                  </a:lnTo>
                  <a:lnTo>
                    <a:pt x="36" y="252"/>
                  </a:lnTo>
                  <a:lnTo>
                    <a:pt x="28" y="244"/>
                  </a:lnTo>
                  <a:lnTo>
                    <a:pt x="22" y="236"/>
                  </a:lnTo>
                  <a:lnTo>
                    <a:pt x="16" y="228"/>
                  </a:lnTo>
                  <a:lnTo>
                    <a:pt x="12" y="218"/>
                  </a:lnTo>
                  <a:lnTo>
                    <a:pt x="6" y="194"/>
                  </a:lnTo>
                  <a:lnTo>
                    <a:pt x="2" y="166"/>
                  </a:lnTo>
                  <a:lnTo>
                    <a:pt x="0" y="136"/>
                  </a:lnTo>
                  <a:lnTo>
                    <a:pt x="0" y="136"/>
                  </a:lnTo>
                  <a:lnTo>
                    <a:pt x="2" y="104"/>
                  </a:lnTo>
                  <a:lnTo>
                    <a:pt x="6" y="76"/>
                  </a:lnTo>
                  <a:lnTo>
                    <a:pt x="14" y="54"/>
                  </a:lnTo>
                  <a:lnTo>
                    <a:pt x="18" y="44"/>
                  </a:lnTo>
                  <a:lnTo>
                    <a:pt x="24" y="34"/>
                  </a:lnTo>
                  <a:lnTo>
                    <a:pt x="30" y="26"/>
                  </a:lnTo>
                  <a:lnTo>
                    <a:pt x="38" y="20"/>
                  </a:lnTo>
                  <a:lnTo>
                    <a:pt x="46" y="14"/>
                  </a:lnTo>
                  <a:lnTo>
                    <a:pt x="54" y="8"/>
                  </a:lnTo>
                  <a:lnTo>
                    <a:pt x="64" y="4"/>
                  </a:lnTo>
                  <a:lnTo>
                    <a:pt x="76" y="2"/>
                  </a:lnTo>
                  <a:lnTo>
                    <a:pt x="102" y="0"/>
                  </a:lnTo>
                  <a:lnTo>
                    <a:pt x="102" y="0"/>
                  </a:lnTo>
                  <a:close/>
                  <a:moveTo>
                    <a:pt x="102" y="226"/>
                  </a:moveTo>
                  <a:lnTo>
                    <a:pt x="102" y="226"/>
                  </a:lnTo>
                  <a:lnTo>
                    <a:pt x="112" y="224"/>
                  </a:lnTo>
                  <a:lnTo>
                    <a:pt x="120" y="220"/>
                  </a:lnTo>
                  <a:lnTo>
                    <a:pt x="126" y="214"/>
                  </a:lnTo>
                  <a:lnTo>
                    <a:pt x="130" y="204"/>
                  </a:lnTo>
                  <a:lnTo>
                    <a:pt x="134" y="192"/>
                  </a:lnTo>
                  <a:lnTo>
                    <a:pt x="136" y="176"/>
                  </a:lnTo>
                  <a:lnTo>
                    <a:pt x="138" y="136"/>
                  </a:lnTo>
                  <a:lnTo>
                    <a:pt x="138" y="136"/>
                  </a:lnTo>
                  <a:lnTo>
                    <a:pt x="136" y="94"/>
                  </a:lnTo>
                  <a:lnTo>
                    <a:pt x="134" y="78"/>
                  </a:lnTo>
                  <a:lnTo>
                    <a:pt x="130" y="66"/>
                  </a:lnTo>
                  <a:lnTo>
                    <a:pt x="126" y="56"/>
                  </a:lnTo>
                  <a:lnTo>
                    <a:pt x="120" y="50"/>
                  </a:lnTo>
                  <a:lnTo>
                    <a:pt x="112" y="46"/>
                  </a:lnTo>
                  <a:lnTo>
                    <a:pt x="102" y="44"/>
                  </a:lnTo>
                  <a:lnTo>
                    <a:pt x="102" y="44"/>
                  </a:lnTo>
                  <a:lnTo>
                    <a:pt x="92" y="46"/>
                  </a:lnTo>
                  <a:lnTo>
                    <a:pt x="84" y="52"/>
                  </a:lnTo>
                  <a:lnTo>
                    <a:pt x="76" y="60"/>
                  </a:lnTo>
                  <a:lnTo>
                    <a:pt x="72" y="70"/>
                  </a:lnTo>
                  <a:lnTo>
                    <a:pt x="70" y="84"/>
                  </a:lnTo>
                  <a:lnTo>
                    <a:pt x="68" y="98"/>
                  </a:lnTo>
                  <a:lnTo>
                    <a:pt x="66" y="136"/>
                  </a:lnTo>
                  <a:lnTo>
                    <a:pt x="66" y="136"/>
                  </a:lnTo>
                  <a:lnTo>
                    <a:pt x="68" y="172"/>
                  </a:lnTo>
                  <a:lnTo>
                    <a:pt x="70" y="186"/>
                  </a:lnTo>
                  <a:lnTo>
                    <a:pt x="72" y="200"/>
                  </a:lnTo>
                  <a:lnTo>
                    <a:pt x="76" y="210"/>
                  </a:lnTo>
                  <a:lnTo>
                    <a:pt x="84" y="218"/>
                  </a:lnTo>
                  <a:lnTo>
                    <a:pt x="92" y="224"/>
                  </a:lnTo>
                  <a:lnTo>
                    <a:pt x="102" y="226"/>
                  </a:lnTo>
                  <a:lnTo>
                    <a:pt x="102" y="226"/>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6" name="Freeform 32"/>
            <p:cNvSpPr>
              <a:spLocks/>
            </p:cNvSpPr>
            <p:nvPr/>
          </p:nvSpPr>
          <p:spPr bwMode="auto">
            <a:xfrm>
              <a:off x="4926747" y="673735"/>
              <a:ext cx="504027" cy="420461"/>
            </a:xfrm>
            <a:custGeom>
              <a:avLst/>
              <a:gdLst/>
              <a:ahLst/>
              <a:cxnLst>
                <a:cxn ang="0">
                  <a:pos x="62" y="6"/>
                </a:cxn>
                <a:cxn ang="0">
                  <a:pos x="64" y="32"/>
                </a:cxn>
                <a:cxn ang="0">
                  <a:pos x="76" y="18"/>
                </a:cxn>
                <a:cxn ang="0">
                  <a:pos x="92" y="8"/>
                </a:cxn>
                <a:cxn ang="0">
                  <a:pos x="128" y="0"/>
                </a:cxn>
                <a:cxn ang="0">
                  <a:pos x="140" y="0"/>
                </a:cxn>
                <a:cxn ang="0">
                  <a:pos x="158" y="6"/>
                </a:cxn>
                <a:cxn ang="0">
                  <a:pos x="174" y="16"/>
                </a:cxn>
                <a:cxn ang="0">
                  <a:pos x="184" y="32"/>
                </a:cxn>
                <a:cxn ang="0">
                  <a:pos x="188" y="40"/>
                </a:cxn>
                <a:cxn ang="0">
                  <a:pos x="194" y="32"/>
                </a:cxn>
                <a:cxn ang="0">
                  <a:pos x="206" y="16"/>
                </a:cxn>
                <a:cxn ang="0">
                  <a:pos x="222" y="6"/>
                </a:cxn>
                <a:cxn ang="0">
                  <a:pos x="242" y="0"/>
                </a:cxn>
                <a:cxn ang="0">
                  <a:pos x="254" y="0"/>
                </a:cxn>
                <a:cxn ang="0">
                  <a:pos x="282" y="4"/>
                </a:cxn>
                <a:cxn ang="0">
                  <a:pos x="302" y="20"/>
                </a:cxn>
                <a:cxn ang="0">
                  <a:pos x="314" y="44"/>
                </a:cxn>
                <a:cxn ang="0">
                  <a:pos x="318" y="76"/>
                </a:cxn>
                <a:cxn ang="0">
                  <a:pos x="252" y="264"/>
                </a:cxn>
                <a:cxn ang="0">
                  <a:pos x="252" y="84"/>
                </a:cxn>
                <a:cxn ang="0">
                  <a:pos x="246" y="60"/>
                </a:cxn>
                <a:cxn ang="0">
                  <a:pos x="238" y="52"/>
                </a:cxn>
                <a:cxn ang="0">
                  <a:pos x="226" y="50"/>
                </a:cxn>
                <a:cxn ang="0">
                  <a:pos x="218" y="52"/>
                </a:cxn>
                <a:cxn ang="0">
                  <a:pos x="206" y="56"/>
                </a:cxn>
                <a:cxn ang="0">
                  <a:pos x="198" y="68"/>
                </a:cxn>
                <a:cxn ang="0">
                  <a:pos x="192" y="84"/>
                </a:cxn>
                <a:cxn ang="0">
                  <a:pos x="192" y="264"/>
                </a:cxn>
                <a:cxn ang="0">
                  <a:pos x="126" y="84"/>
                </a:cxn>
                <a:cxn ang="0">
                  <a:pos x="124" y="70"/>
                </a:cxn>
                <a:cxn ang="0">
                  <a:pos x="116" y="56"/>
                </a:cxn>
                <a:cxn ang="0">
                  <a:pos x="106" y="50"/>
                </a:cxn>
                <a:cxn ang="0">
                  <a:pos x="100" y="50"/>
                </a:cxn>
                <a:cxn ang="0">
                  <a:pos x="86" y="54"/>
                </a:cxn>
                <a:cxn ang="0">
                  <a:pos x="74" y="62"/>
                </a:cxn>
                <a:cxn ang="0">
                  <a:pos x="68" y="76"/>
                </a:cxn>
                <a:cxn ang="0">
                  <a:pos x="66" y="94"/>
                </a:cxn>
                <a:cxn ang="0">
                  <a:pos x="0" y="264"/>
                </a:cxn>
              </a:cxnLst>
              <a:rect l="0" t="0" r="r" b="b"/>
              <a:pathLst>
                <a:path w="318" h="264">
                  <a:moveTo>
                    <a:pt x="0" y="6"/>
                  </a:moveTo>
                  <a:lnTo>
                    <a:pt x="62" y="6"/>
                  </a:lnTo>
                  <a:lnTo>
                    <a:pt x="62" y="32"/>
                  </a:lnTo>
                  <a:lnTo>
                    <a:pt x="64" y="32"/>
                  </a:lnTo>
                  <a:lnTo>
                    <a:pt x="64" y="32"/>
                  </a:lnTo>
                  <a:lnTo>
                    <a:pt x="76" y="18"/>
                  </a:lnTo>
                  <a:lnTo>
                    <a:pt x="84" y="12"/>
                  </a:lnTo>
                  <a:lnTo>
                    <a:pt x="92" y="8"/>
                  </a:lnTo>
                  <a:lnTo>
                    <a:pt x="110" y="2"/>
                  </a:lnTo>
                  <a:lnTo>
                    <a:pt x="128" y="0"/>
                  </a:lnTo>
                  <a:lnTo>
                    <a:pt x="128" y="0"/>
                  </a:lnTo>
                  <a:lnTo>
                    <a:pt x="140" y="0"/>
                  </a:lnTo>
                  <a:lnTo>
                    <a:pt x="150" y="2"/>
                  </a:lnTo>
                  <a:lnTo>
                    <a:pt x="158" y="6"/>
                  </a:lnTo>
                  <a:lnTo>
                    <a:pt x="166" y="10"/>
                  </a:lnTo>
                  <a:lnTo>
                    <a:pt x="174" y="16"/>
                  </a:lnTo>
                  <a:lnTo>
                    <a:pt x="180" y="24"/>
                  </a:lnTo>
                  <a:lnTo>
                    <a:pt x="184" y="32"/>
                  </a:lnTo>
                  <a:lnTo>
                    <a:pt x="188" y="40"/>
                  </a:lnTo>
                  <a:lnTo>
                    <a:pt x="188" y="40"/>
                  </a:lnTo>
                  <a:lnTo>
                    <a:pt x="188" y="40"/>
                  </a:lnTo>
                  <a:lnTo>
                    <a:pt x="194" y="32"/>
                  </a:lnTo>
                  <a:lnTo>
                    <a:pt x="198" y="22"/>
                  </a:lnTo>
                  <a:lnTo>
                    <a:pt x="206" y="16"/>
                  </a:lnTo>
                  <a:lnTo>
                    <a:pt x="214" y="10"/>
                  </a:lnTo>
                  <a:lnTo>
                    <a:pt x="222" y="6"/>
                  </a:lnTo>
                  <a:lnTo>
                    <a:pt x="232" y="2"/>
                  </a:lnTo>
                  <a:lnTo>
                    <a:pt x="242" y="0"/>
                  </a:lnTo>
                  <a:lnTo>
                    <a:pt x="254" y="0"/>
                  </a:lnTo>
                  <a:lnTo>
                    <a:pt x="254" y="0"/>
                  </a:lnTo>
                  <a:lnTo>
                    <a:pt x="270" y="0"/>
                  </a:lnTo>
                  <a:lnTo>
                    <a:pt x="282" y="4"/>
                  </a:lnTo>
                  <a:lnTo>
                    <a:pt x="294" y="10"/>
                  </a:lnTo>
                  <a:lnTo>
                    <a:pt x="302" y="20"/>
                  </a:lnTo>
                  <a:lnTo>
                    <a:pt x="310" y="30"/>
                  </a:lnTo>
                  <a:lnTo>
                    <a:pt x="314" y="44"/>
                  </a:lnTo>
                  <a:lnTo>
                    <a:pt x="318" y="60"/>
                  </a:lnTo>
                  <a:lnTo>
                    <a:pt x="318" y="76"/>
                  </a:lnTo>
                  <a:lnTo>
                    <a:pt x="318" y="264"/>
                  </a:lnTo>
                  <a:lnTo>
                    <a:pt x="252" y="264"/>
                  </a:lnTo>
                  <a:lnTo>
                    <a:pt x="252" y="84"/>
                  </a:lnTo>
                  <a:lnTo>
                    <a:pt x="252" y="84"/>
                  </a:lnTo>
                  <a:lnTo>
                    <a:pt x="250" y="70"/>
                  </a:lnTo>
                  <a:lnTo>
                    <a:pt x="246" y="60"/>
                  </a:lnTo>
                  <a:lnTo>
                    <a:pt x="242" y="56"/>
                  </a:lnTo>
                  <a:lnTo>
                    <a:pt x="238" y="52"/>
                  </a:lnTo>
                  <a:lnTo>
                    <a:pt x="232" y="50"/>
                  </a:lnTo>
                  <a:lnTo>
                    <a:pt x="226" y="50"/>
                  </a:lnTo>
                  <a:lnTo>
                    <a:pt x="226" y="50"/>
                  </a:lnTo>
                  <a:lnTo>
                    <a:pt x="218" y="52"/>
                  </a:lnTo>
                  <a:lnTo>
                    <a:pt x="212" y="54"/>
                  </a:lnTo>
                  <a:lnTo>
                    <a:pt x="206" y="56"/>
                  </a:lnTo>
                  <a:lnTo>
                    <a:pt x="202" y="62"/>
                  </a:lnTo>
                  <a:lnTo>
                    <a:pt x="198" y="68"/>
                  </a:lnTo>
                  <a:lnTo>
                    <a:pt x="194" y="76"/>
                  </a:lnTo>
                  <a:lnTo>
                    <a:pt x="192" y="84"/>
                  </a:lnTo>
                  <a:lnTo>
                    <a:pt x="192" y="94"/>
                  </a:lnTo>
                  <a:lnTo>
                    <a:pt x="192" y="264"/>
                  </a:lnTo>
                  <a:lnTo>
                    <a:pt x="126" y="264"/>
                  </a:lnTo>
                  <a:lnTo>
                    <a:pt x="126" y="84"/>
                  </a:lnTo>
                  <a:lnTo>
                    <a:pt x="126" y="84"/>
                  </a:lnTo>
                  <a:lnTo>
                    <a:pt x="124" y="70"/>
                  </a:lnTo>
                  <a:lnTo>
                    <a:pt x="120" y="60"/>
                  </a:lnTo>
                  <a:lnTo>
                    <a:pt x="116" y="56"/>
                  </a:lnTo>
                  <a:lnTo>
                    <a:pt x="112" y="52"/>
                  </a:lnTo>
                  <a:lnTo>
                    <a:pt x="106" y="50"/>
                  </a:lnTo>
                  <a:lnTo>
                    <a:pt x="100" y="50"/>
                  </a:lnTo>
                  <a:lnTo>
                    <a:pt x="100" y="50"/>
                  </a:lnTo>
                  <a:lnTo>
                    <a:pt x="92" y="52"/>
                  </a:lnTo>
                  <a:lnTo>
                    <a:pt x="86" y="54"/>
                  </a:lnTo>
                  <a:lnTo>
                    <a:pt x="80" y="56"/>
                  </a:lnTo>
                  <a:lnTo>
                    <a:pt x="74" y="62"/>
                  </a:lnTo>
                  <a:lnTo>
                    <a:pt x="70" y="68"/>
                  </a:lnTo>
                  <a:lnTo>
                    <a:pt x="68" y="76"/>
                  </a:lnTo>
                  <a:lnTo>
                    <a:pt x="66" y="84"/>
                  </a:lnTo>
                  <a:lnTo>
                    <a:pt x="66" y="94"/>
                  </a:lnTo>
                  <a:lnTo>
                    <a:pt x="66" y="264"/>
                  </a:lnTo>
                  <a:lnTo>
                    <a:pt x="0" y="264"/>
                  </a:lnTo>
                  <a:lnTo>
                    <a:pt x="0" y="6"/>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grpSp>
      <p:sp>
        <p:nvSpPr>
          <p:cNvPr id="17" name="Rectangle 31">
            <a:hlinkClick r:id="rId3"/>
          </p:cNvPr>
          <p:cNvSpPr/>
          <p:nvPr userDrawn="1"/>
        </p:nvSpPr>
        <p:spPr bwMode="auto">
          <a:xfrm>
            <a:off x="1257300" y="4676775"/>
            <a:ext cx="1806575" cy="284163"/>
          </a:xfrm>
          <a:prstGeom prst="rect">
            <a:avLst/>
          </a:prstGeom>
          <a:solidFill>
            <a:schemeClr val="bg1">
              <a:alpha val="0"/>
            </a:schemeClr>
          </a:solidFill>
          <a:ln w="12700" cap="flat" cmpd="sng" algn="ctr">
            <a:noFill/>
            <a:prstDash val="solid"/>
            <a:round/>
            <a:headEnd type="none" w="med" len="med"/>
            <a:tailEnd type="none" w="med" len="med"/>
          </a:ln>
          <a:effectLst/>
        </p:spPr>
        <p:txBody>
          <a:bodyPr wrap="none" anchor="ct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pitchFamily="34" charset="-128"/>
              <a:cs typeface="ＭＳ Ｐゴシック"/>
            </a:endParaRPr>
          </a:p>
        </p:txBody>
      </p:sp>
      <p:sp>
        <p:nvSpPr>
          <p:cNvPr id="18" name="TextBox 17"/>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00539B"/>
                </a:solidFill>
                <a:ea typeface="ＭＳ Ｐゴシック" pitchFamily="34" charset="-128"/>
                <a:cs typeface="Arial"/>
              </a:rPr>
              <a:t/>
            </a:r>
            <a:br>
              <a:rPr lang="en-US" sz="600" b="1" kern="300" spc="50" dirty="0">
                <a:solidFill>
                  <a:srgbClr val="00539B"/>
                </a:solidFill>
                <a:ea typeface="ＭＳ Ｐゴシック" pitchFamily="34" charset="-128"/>
                <a:cs typeface="Arial"/>
              </a:rPr>
            </a:br>
            <a:r>
              <a:rPr lang="en-US" sz="600" b="1" kern="300" spc="50" dirty="0">
                <a:solidFill>
                  <a:srgbClr val="00539B"/>
                </a:solidFill>
                <a:ea typeface="ＭＳ Ｐゴシック" pitchFamily="34" charset="-128"/>
                <a:cs typeface="Arial"/>
              </a:rPr>
              <a:t>Copyright © 2012, SAS Institute Inc. All rights reserved.</a:t>
            </a:r>
          </a:p>
        </p:txBody>
      </p:sp>
      <p:sp>
        <p:nvSpPr>
          <p:cNvPr id="2" name="Title 1"/>
          <p:cNvSpPr>
            <a:spLocks noGrp="1"/>
          </p:cNvSpPr>
          <p:nvPr>
            <p:ph type="title"/>
          </p:nvPr>
        </p:nvSpPr>
        <p:spPr>
          <a:xfrm>
            <a:off x="1208088" y="1571625"/>
            <a:ext cx="5408612" cy="752475"/>
          </a:xfrm>
        </p:spPr>
        <p:txBody>
          <a:bodyPr anchor="ctr"/>
          <a:lstStyle>
            <a:lvl1pPr algn="l">
              <a:defRPr baseline="0">
                <a:solidFill>
                  <a:srgbClr val="FFFFFF"/>
                </a:solidFill>
              </a:defRPr>
            </a:lvl1pPr>
          </a:lstStyle>
          <a:p>
            <a:r>
              <a:rPr lang="en-US" dirty="0" smtClean="0"/>
              <a:t>Click to edit Master title style</a:t>
            </a:r>
            <a:endParaRPr lang="en-US" dirty="0"/>
          </a:p>
        </p:txBody>
      </p:sp>
      <p:sp>
        <p:nvSpPr>
          <p:cNvPr id="14" name="Rectangle 45"/>
          <p:cNvSpPr>
            <a:spLocks noGrp="1" noChangeArrowheads="1"/>
          </p:cNvSpPr>
          <p:nvPr>
            <p:ph type="subTitle" sz="quarter" idx="1"/>
          </p:nvPr>
        </p:nvSpPr>
        <p:spPr>
          <a:xfrm>
            <a:off x="1226185" y="2469166"/>
            <a:ext cx="3810000" cy="355482"/>
          </a:xfrm>
        </p:spPr>
        <p:txBody>
          <a:bodyPr/>
          <a:lstStyle>
            <a:lvl1pPr marL="0" indent="0">
              <a:lnSpc>
                <a:spcPct val="95000"/>
              </a:lnSpc>
              <a:spcBef>
                <a:spcPct val="0"/>
              </a:spcBef>
              <a:spcAft>
                <a:spcPct val="0"/>
              </a:spcAft>
              <a:buFont typeface="Wingdings" pitchFamily="2" charset="2"/>
              <a:buNone/>
              <a:defRPr sz="1800" b="1" baseline="0">
                <a:solidFill>
                  <a:srgbClr val="D9D9D9"/>
                </a:solidFill>
                <a:latin typeface="Arial"/>
              </a:defRPr>
            </a:lvl1pPr>
          </a:lstStyle>
          <a:p>
            <a:r>
              <a:rPr lang="en-US" dirty="0" smtClean="0"/>
              <a:t>Click to edit Master subtitle style</a:t>
            </a:r>
            <a:endParaRPr lang="en-US" dirty="0"/>
          </a:p>
        </p:txBody>
      </p:sp>
    </p:spTree>
    <p:extLst>
      <p:ext uri="{BB962C8B-B14F-4D97-AF65-F5344CB8AC3E}">
        <p14:creationId xmlns:p14="http://schemas.microsoft.com/office/powerpoint/2010/main" val="2981355964"/>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1010563198"/>
      </p:ext>
    </p:extLst>
  </p:cSld>
  <p:clrMapOvr>
    <a:masterClrMapping/>
  </p:clrMapOvr>
  <p:transition>
    <p:fade/>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97942150"/>
      </p:ext>
    </p:extLst>
  </p:cSld>
  <p:clrMapOvr>
    <a:masterClrMapping/>
  </p:clrMapOvr>
  <p:transition>
    <p:fade/>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4125683801"/>
      </p:ext>
    </p:extLst>
  </p:cSld>
  <p:clrMapOvr>
    <a:masterClrMapping/>
  </p:clrMapOvr>
  <p:transition>
    <p:fade/>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484308530"/>
      </p:ext>
    </p:extLst>
  </p:cSld>
  <p:clrMapOvr>
    <a:masterClrMapping/>
  </p:clrMapOvr>
  <p:transition>
    <p:fade/>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140130"/>
      </p:ext>
    </p:extLst>
  </p:cSld>
  <p:clrMapOvr>
    <a:masterClrMapping/>
  </p:clrMapOvr>
  <p:transition>
    <p:fade/>
  </p:transition>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425367809"/>
      </p:ext>
    </p:extLst>
  </p:cSld>
  <p:clrMapOvr>
    <a:masterClrMapping/>
  </p:clrMapOvr>
  <p:transition>
    <p:fade/>
  </p:transition>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788880834"/>
      </p:ext>
    </p:extLst>
  </p:cSld>
  <p:clrMapOvr>
    <a:masterClrMapping/>
  </p:clrMapOvr>
  <p:transition>
    <p:fade/>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191540163"/>
      </p:ext>
    </p:extLst>
  </p:cSld>
  <p:clrMapOvr>
    <a:masterClrMapping/>
  </p:clrMapOvr>
  <p:transition>
    <p:fade/>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143286498"/>
      </p:ext>
    </p:extLst>
  </p:cSld>
  <p:clrMapOvr>
    <a:masterClrMapping/>
  </p:clrMapOvr>
  <p:transition>
    <p:fade/>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9992982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AS Closing Slide">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 name="Group 19"/>
          <p:cNvGrpSpPr>
            <a:grpSpLocks/>
          </p:cNvGrpSpPr>
          <p:nvPr userDrawn="1"/>
        </p:nvGrpSpPr>
        <p:grpSpPr bwMode="auto">
          <a:xfrm>
            <a:off x="1323975" y="4733925"/>
            <a:ext cx="1654175" cy="166688"/>
            <a:chOff x="1195324" y="673735"/>
            <a:chExt cx="4235450" cy="428625"/>
          </a:xfrm>
        </p:grpSpPr>
        <p:sp>
          <p:nvSpPr>
            <p:cNvPr id="6" name="Freeform 22"/>
            <p:cNvSpPr>
              <a:spLocks/>
            </p:cNvSpPr>
            <p:nvPr/>
          </p:nvSpPr>
          <p:spPr bwMode="auto">
            <a:xfrm>
              <a:off x="1195324" y="681899"/>
              <a:ext cx="528415" cy="412296"/>
            </a:xfrm>
            <a:custGeom>
              <a:avLst/>
              <a:gdLst/>
              <a:ahLst/>
              <a:cxnLst>
                <a:cxn ang="0">
                  <a:pos x="0" y="0"/>
                </a:cxn>
                <a:cxn ang="0">
                  <a:pos x="66" y="0"/>
                </a:cxn>
                <a:cxn ang="0">
                  <a:pos x="98" y="184"/>
                </a:cxn>
                <a:cxn ang="0">
                  <a:pos x="98" y="184"/>
                </a:cxn>
                <a:cxn ang="0">
                  <a:pos x="130" y="0"/>
                </a:cxn>
                <a:cxn ang="0">
                  <a:pos x="202" y="0"/>
                </a:cxn>
                <a:cxn ang="0">
                  <a:pos x="236" y="184"/>
                </a:cxn>
                <a:cxn ang="0">
                  <a:pos x="236" y="184"/>
                </a:cxn>
                <a:cxn ang="0">
                  <a:pos x="268" y="0"/>
                </a:cxn>
                <a:cxn ang="0">
                  <a:pos x="332" y="0"/>
                </a:cxn>
                <a:cxn ang="0">
                  <a:pos x="276" y="258"/>
                </a:cxn>
                <a:cxn ang="0">
                  <a:pos x="200" y="258"/>
                </a:cxn>
                <a:cxn ang="0">
                  <a:pos x="166" y="76"/>
                </a:cxn>
                <a:cxn ang="0">
                  <a:pos x="166" y="76"/>
                </a:cxn>
                <a:cxn ang="0">
                  <a:pos x="134" y="258"/>
                </a:cxn>
                <a:cxn ang="0">
                  <a:pos x="56" y="258"/>
                </a:cxn>
                <a:cxn ang="0">
                  <a:pos x="0" y="0"/>
                </a:cxn>
              </a:cxnLst>
              <a:rect l="0" t="0" r="r" b="b"/>
              <a:pathLst>
                <a:path w="332" h="258">
                  <a:moveTo>
                    <a:pt x="0" y="0"/>
                  </a:moveTo>
                  <a:lnTo>
                    <a:pt x="66" y="0"/>
                  </a:lnTo>
                  <a:lnTo>
                    <a:pt x="98" y="184"/>
                  </a:lnTo>
                  <a:lnTo>
                    <a:pt x="98" y="184"/>
                  </a:lnTo>
                  <a:lnTo>
                    <a:pt x="130" y="0"/>
                  </a:lnTo>
                  <a:lnTo>
                    <a:pt x="202" y="0"/>
                  </a:lnTo>
                  <a:lnTo>
                    <a:pt x="236" y="184"/>
                  </a:lnTo>
                  <a:lnTo>
                    <a:pt x="236" y="184"/>
                  </a:lnTo>
                  <a:lnTo>
                    <a:pt x="268" y="0"/>
                  </a:lnTo>
                  <a:lnTo>
                    <a:pt x="332" y="0"/>
                  </a:lnTo>
                  <a:lnTo>
                    <a:pt x="276" y="258"/>
                  </a:lnTo>
                  <a:lnTo>
                    <a:pt x="200" y="258"/>
                  </a:lnTo>
                  <a:lnTo>
                    <a:pt x="166" y="76"/>
                  </a:lnTo>
                  <a:lnTo>
                    <a:pt x="166" y="76"/>
                  </a:lnTo>
                  <a:lnTo>
                    <a:pt x="134" y="258"/>
                  </a:lnTo>
                  <a:lnTo>
                    <a:pt x="56" y="258"/>
                  </a:lnTo>
                  <a:lnTo>
                    <a:pt x="0" y="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7" name="Freeform 23"/>
            <p:cNvSpPr>
              <a:spLocks/>
            </p:cNvSpPr>
            <p:nvPr/>
          </p:nvSpPr>
          <p:spPr bwMode="auto">
            <a:xfrm>
              <a:off x="1731869" y="681899"/>
              <a:ext cx="524352" cy="412296"/>
            </a:xfrm>
            <a:custGeom>
              <a:avLst/>
              <a:gdLst/>
              <a:ahLst/>
              <a:cxnLst>
                <a:cxn ang="0">
                  <a:pos x="0" y="0"/>
                </a:cxn>
                <a:cxn ang="0">
                  <a:pos x="66" y="0"/>
                </a:cxn>
                <a:cxn ang="0">
                  <a:pos x="96" y="184"/>
                </a:cxn>
                <a:cxn ang="0">
                  <a:pos x="98" y="184"/>
                </a:cxn>
                <a:cxn ang="0">
                  <a:pos x="130" y="0"/>
                </a:cxn>
                <a:cxn ang="0">
                  <a:pos x="200" y="0"/>
                </a:cxn>
                <a:cxn ang="0">
                  <a:pos x="234" y="184"/>
                </a:cxn>
                <a:cxn ang="0">
                  <a:pos x="236" y="184"/>
                </a:cxn>
                <a:cxn ang="0">
                  <a:pos x="266" y="0"/>
                </a:cxn>
                <a:cxn ang="0">
                  <a:pos x="330" y="0"/>
                </a:cxn>
                <a:cxn ang="0">
                  <a:pos x="274" y="258"/>
                </a:cxn>
                <a:cxn ang="0">
                  <a:pos x="200" y="258"/>
                </a:cxn>
                <a:cxn ang="0">
                  <a:pos x="166" y="76"/>
                </a:cxn>
                <a:cxn ang="0">
                  <a:pos x="164" y="76"/>
                </a:cxn>
                <a:cxn ang="0">
                  <a:pos x="132" y="258"/>
                </a:cxn>
                <a:cxn ang="0">
                  <a:pos x="56" y="258"/>
                </a:cxn>
                <a:cxn ang="0">
                  <a:pos x="0" y="0"/>
                </a:cxn>
              </a:cxnLst>
              <a:rect l="0" t="0" r="r" b="b"/>
              <a:pathLst>
                <a:path w="330" h="258">
                  <a:moveTo>
                    <a:pt x="0" y="0"/>
                  </a:moveTo>
                  <a:lnTo>
                    <a:pt x="66" y="0"/>
                  </a:lnTo>
                  <a:lnTo>
                    <a:pt x="96" y="184"/>
                  </a:lnTo>
                  <a:lnTo>
                    <a:pt x="98" y="184"/>
                  </a:lnTo>
                  <a:lnTo>
                    <a:pt x="130" y="0"/>
                  </a:lnTo>
                  <a:lnTo>
                    <a:pt x="200" y="0"/>
                  </a:lnTo>
                  <a:lnTo>
                    <a:pt x="234" y="184"/>
                  </a:lnTo>
                  <a:lnTo>
                    <a:pt x="236" y="184"/>
                  </a:lnTo>
                  <a:lnTo>
                    <a:pt x="266" y="0"/>
                  </a:lnTo>
                  <a:lnTo>
                    <a:pt x="330" y="0"/>
                  </a:lnTo>
                  <a:lnTo>
                    <a:pt x="274" y="258"/>
                  </a:lnTo>
                  <a:lnTo>
                    <a:pt x="200" y="258"/>
                  </a:lnTo>
                  <a:lnTo>
                    <a:pt x="166" y="76"/>
                  </a:lnTo>
                  <a:lnTo>
                    <a:pt x="164" y="76"/>
                  </a:lnTo>
                  <a:lnTo>
                    <a:pt x="132" y="258"/>
                  </a:lnTo>
                  <a:lnTo>
                    <a:pt x="56" y="258"/>
                  </a:lnTo>
                  <a:lnTo>
                    <a:pt x="0" y="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8" name="Freeform 24"/>
            <p:cNvSpPr>
              <a:spLocks/>
            </p:cNvSpPr>
            <p:nvPr/>
          </p:nvSpPr>
          <p:spPr bwMode="auto">
            <a:xfrm>
              <a:off x="2264350" y="681899"/>
              <a:ext cx="528415" cy="412296"/>
            </a:xfrm>
            <a:custGeom>
              <a:avLst/>
              <a:gdLst/>
              <a:ahLst/>
              <a:cxnLst>
                <a:cxn ang="0">
                  <a:pos x="0" y="0"/>
                </a:cxn>
                <a:cxn ang="0">
                  <a:pos x="66" y="0"/>
                </a:cxn>
                <a:cxn ang="0">
                  <a:pos x="98" y="184"/>
                </a:cxn>
                <a:cxn ang="0">
                  <a:pos x="98" y="184"/>
                </a:cxn>
                <a:cxn ang="0">
                  <a:pos x="130" y="0"/>
                </a:cxn>
                <a:cxn ang="0">
                  <a:pos x="202" y="0"/>
                </a:cxn>
                <a:cxn ang="0">
                  <a:pos x="236" y="184"/>
                </a:cxn>
                <a:cxn ang="0">
                  <a:pos x="236" y="184"/>
                </a:cxn>
                <a:cxn ang="0">
                  <a:pos x="268" y="0"/>
                </a:cxn>
                <a:cxn ang="0">
                  <a:pos x="332" y="0"/>
                </a:cxn>
                <a:cxn ang="0">
                  <a:pos x="276" y="258"/>
                </a:cxn>
                <a:cxn ang="0">
                  <a:pos x="200" y="258"/>
                </a:cxn>
                <a:cxn ang="0">
                  <a:pos x="166" y="76"/>
                </a:cxn>
                <a:cxn ang="0">
                  <a:pos x="166" y="76"/>
                </a:cxn>
                <a:cxn ang="0">
                  <a:pos x="134" y="258"/>
                </a:cxn>
                <a:cxn ang="0">
                  <a:pos x="56" y="258"/>
                </a:cxn>
                <a:cxn ang="0">
                  <a:pos x="0" y="0"/>
                </a:cxn>
              </a:cxnLst>
              <a:rect l="0" t="0" r="r" b="b"/>
              <a:pathLst>
                <a:path w="332" h="258">
                  <a:moveTo>
                    <a:pt x="0" y="0"/>
                  </a:moveTo>
                  <a:lnTo>
                    <a:pt x="66" y="0"/>
                  </a:lnTo>
                  <a:lnTo>
                    <a:pt x="98" y="184"/>
                  </a:lnTo>
                  <a:lnTo>
                    <a:pt x="98" y="184"/>
                  </a:lnTo>
                  <a:lnTo>
                    <a:pt x="130" y="0"/>
                  </a:lnTo>
                  <a:lnTo>
                    <a:pt x="202" y="0"/>
                  </a:lnTo>
                  <a:lnTo>
                    <a:pt x="236" y="184"/>
                  </a:lnTo>
                  <a:lnTo>
                    <a:pt x="236" y="184"/>
                  </a:lnTo>
                  <a:lnTo>
                    <a:pt x="268" y="0"/>
                  </a:lnTo>
                  <a:lnTo>
                    <a:pt x="332" y="0"/>
                  </a:lnTo>
                  <a:lnTo>
                    <a:pt x="276" y="258"/>
                  </a:lnTo>
                  <a:lnTo>
                    <a:pt x="200" y="258"/>
                  </a:lnTo>
                  <a:lnTo>
                    <a:pt x="166" y="76"/>
                  </a:lnTo>
                  <a:lnTo>
                    <a:pt x="166" y="76"/>
                  </a:lnTo>
                  <a:lnTo>
                    <a:pt x="134" y="258"/>
                  </a:lnTo>
                  <a:lnTo>
                    <a:pt x="56" y="258"/>
                  </a:lnTo>
                  <a:lnTo>
                    <a:pt x="0" y="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9" name="Rectangle 25"/>
            <p:cNvSpPr>
              <a:spLocks noChangeArrowheads="1"/>
            </p:cNvSpPr>
            <p:nvPr/>
          </p:nvSpPr>
          <p:spPr bwMode="auto">
            <a:xfrm>
              <a:off x="2809024" y="975813"/>
              <a:ext cx="101617" cy="118383"/>
            </a:xfrm>
            <a:prstGeom prst="rect">
              <a:avLst/>
            </a:prstGeom>
            <a:solidFill>
              <a:schemeClr val="bg1"/>
            </a:solidFill>
            <a:ln w="9525">
              <a:noFill/>
              <a:miter lim="800000"/>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0" name="Freeform 26"/>
            <p:cNvSpPr>
              <a:spLocks/>
            </p:cNvSpPr>
            <p:nvPr/>
          </p:nvSpPr>
          <p:spPr bwMode="auto">
            <a:xfrm>
              <a:off x="2967547" y="673735"/>
              <a:ext cx="304856" cy="428625"/>
            </a:xfrm>
            <a:custGeom>
              <a:avLst/>
              <a:gdLst/>
              <a:ahLst/>
              <a:cxnLst>
                <a:cxn ang="0">
                  <a:pos x="60" y="188"/>
                </a:cxn>
                <a:cxn ang="0">
                  <a:pos x="60" y="196"/>
                </a:cxn>
                <a:cxn ang="0">
                  <a:pos x="66" y="210"/>
                </a:cxn>
                <a:cxn ang="0">
                  <a:pos x="74" y="220"/>
                </a:cxn>
                <a:cxn ang="0">
                  <a:pos x="86" y="224"/>
                </a:cxn>
                <a:cxn ang="0">
                  <a:pos x="94" y="226"/>
                </a:cxn>
                <a:cxn ang="0">
                  <a:pos x="114" y="222"/>
                </a:cxn>
                <a:cxn ang="0">
                  <a:pos x="122" y="214"/>
                </a:cxn>
                <a:cxn ang="0">
                  <a:pos x="128" y="202"/>
                </a:cxn>
                <a:cxn ang="0">
                  <a:pos x="128" y="194"/>
                </a:cxn>
                <a:cxn ang="0">
                  <a:pos x="120" y="176"/>
                </a:cxn>
                <a:cxn ang="0">
                  <a:pos x="104" y="166"/>
                </a:cxn>
                <a:cxn ang="0">
                  <a:pos x="58" y="148"/>
                </a:cxn>
                <a:cxn ang="0">
                  <a:pos x="34" y="138"/>
                </a:cxn>
                <a:cxn ang="0">
                  <a:pos x="16" y="122"/>
                </a:cxn>
                <a:cxn ang="0">
                  <a:pos x="6" y="102"/>
                </a:cxn>
                <a:cxn ang="0">
                  <a:pos x="2" y="78"/>
                </a:cxn>
                <a:cxn ang="0">
                  <a:pos x="4" y="62"/>
                </a:cxn>
                <a:cxn ang="0">
                  <a:pos x="14" y="34"/>
                </a:cxn>
                <a:cxn ang="0">
                  <a:pos x="38" y="12"/>
                </a:cxn>
                <a:cxn ang="0">
                  <a:pos x="74" y="2"/>
                </a:cxn>
                <a:cxn ang="0">
                  <a:pos x="98" y="0"/>
                </a:cxn>
                <a:cxn ang="0">
                  <a:pos x="136" y="4"/>
                </a:cxn>
                <a:cxn ang="0">
                  <a:pos x="164" y="18"/>
                </a:cxn>
                <a:cxn ang="0">
                  <a:pos x="180" y="42"/>
                </a:cxn>
                <a:cxn ang="0">
                  <a:pos x="186" y="72"/>
                </a:cxn>
                <a:cxn ang="0">
                  <a:pos x="126" y="84"/>
                </a:cxn>
                <a:cxn ang="0">
                  <a:pos x="124" y="66"/>
                </a:cxn>
                <a:cxn ang="0">
                  <a:pos x="120" y="54"/>
                </a:cxn>
                <a:cxn ang="0">
                  <a:pos x="110" y="48"/>
                </a:cxn>
                <a:cxn ang="0">
                  <a:pos x="96" y="44"/>
                </a:cxn>
                <a:cxn ang="0">
                  <a:pos x="84" y="46"/>
                </a:cxn>
                <a:cxn ang="0">
                  <a:pos x="72" y="56"/>
                </a:cxn>
                <a:cxn ang="0">
                  <a:pos x="66" y="66"/>
                </a:cxn>
                <a:cxn ang="0">
                  <a:pos x="66" y="72"/>
                </a:cxn>
                <a:cxn ang="0">
                  <a:pos x="72" y="90"/>
                </a:cxn>
                <a:cxn ang="0">
                  <a:pos x="94" y="102"/>
                </a:cxn>
                <a:cxn ang="0">
                  <a:pos x="134" y="116"/>
                </a:cxn>
                <a:cxn ang="0">
                  <a:pos x="160" y="128"/>
                </a:cxn>
                <a:cxn ang="0">
                  <a:pos x="178" y="144"/>
                </a:cxn>
                <a:cxn ang="0">
                  <a:pos x="188" y="164"/>
                </a:cxn>
                <a:cxn ang="0">
                  <a:pos x="192" y="190"/>
                </a:cxn>
                <a:cxn ang="0">
                  <a:pos x="190" y="208"/>
                </a:cxn>
                <a:cxn ang="0">
                  <a:pos x="176" y="240"/>
                </a:cxn>
                <a:cxn ang="0">
                  <a:pos x="150" y="260"/>
                </a:cxn>
                <a:cxn ang="0">
                  <a:pos x="116" y="270"/>
                </a:cxn>
                <a:cxn ang="0">
                  <a:pos x="96" y="270"/>
                </a:cxn>
                <a:cxn ang="0">
                  <a:pos x="50" y="264"/>
                </a:cxn>
                <a:cxn ang="0">
                  <a:pos x="20" y="248"/>
                </a:cxn>
                <a:cxn ang="0">
                  <a:pos x="6" y="222"/>
                </a:cxn>
                <a:cxn ang="0">
                  <a:pos x="0" y="188"/>
                </a:cxn>
                <a:cxn ang="0">
                  <a:pos x="60" y="180"/>
                </a:cxn>
              </a:cxnLst>
              <a:rect l="0" t="0" r="r" b="b"/>
              <a:pathLst>
                <a:path w="192" h="270">
                  <a:moveTo>
                    <a:pt x="60" y="180"/>
                  </a:moveTo>
                  <a:lnTo>
                    <a:pt x="60" y="188"/>
                  </a:lnTo>
                  <a:lnTo>
                    <a:pt x="60" y="188"/>
                  </a:lnTo>
                  <a:lnTo>
                    <a:pt x="60" y="196"/>
                  </a:lnTo>
                  <a:lnTo>
                    <a:pt x="62" y="204"/>
                  </a:lnTo>
                  <a:lnTo>
                    <a:pt x="66" y="210"/>
                  </a:lnTo>
                  <a:lnTo>
                    <a:pt x="68" y="216"/>
                  </a:lnTo>
                  <a:lnTo>
                    <a:pt x="74" y="220"/>
                  </a:lnTo>
                  <a:lnTo>
                    <a:pt x="80" y="222"/>
                  </a:lnTo>
                  <a:lnTo>
                    <a:pt x="86" y="224"/>
                  </a:lnTo>
                  <a:lnTo>
                    <a:pt x="94" y="226"/>
                  </a:lnTo>
                  <a:lnTo>
                    <a:pt x="94" y="226"/>
                  </a:lnTo>
                  <a:lnTo>
                    <a:pt x="108" y="224"/>
                  </a:lnTo>
                  <a:lnTo>
                    <a:pt x="114" y="222"/>
                  </a:lnTo>
                  <a:lnTo>
                    <a:pt x="118" y="218"/>
                  </a:lnTo>
                  <a:lnTo>
                    <a:pt x="122" y="214"/>
                  </a:lnTo>
                  <a:lnTo>
                    <a:pt x="126" y="208"/>
                  </a:lnTo>
                  <a:lnTo>
                    <a:pt x="128" y="202"/>
                  </a:lnTo>
                  <a:lnTo>
                    <a:pt x="128" y="194"/>
                  </a:lnTo>
                  <a:lnTo>
                    <a:pt x="128" y="194"/>
                  </a:lnTo>
                  <a:lnTo>
                    <a:pt x="126" y="184"/>
                  </a:lnTo>
                  <a:lnTo>
                    <a:pt x="120" y="176"/>
                  </a:lnTo>
                  <a:lnTo>
                    <a:pt x="114" y="170"/>
                  </a:lnTo>
                  <a:lnTo>
                    <a:pt x="104" y="166"/>
                  </a:lnTo>
                  <a:lnTo>
                    <a:pt x="58" y="148"/>
                  </a:lnTo>
                  <a:lnTo>
                    <a:pt x="58" y="148"/>
                  </a:lnTo>
                  <a:lnTo>
                    <a:pt x="44" y="144"/>
                  </a:lnTo>
                  <a:lnTo>
                    <a:pt x="34" y="138"/>
                  </a:lnTo>
                  <a:lnTo>
                    <a:pt x="24" y="130"/>
                  </a:lnTo>
                  <a:lnTo>
                    <a:pt x="16" y="122"/>
                  </a:lnTo>
                  <a:lnTo>
                    <a:pt x="10" y="112"/>
                  </a:lnTo>
                  <a:lnTo>
                    <a:pt x="6" y="102"/>
                  </a:lnTo>
                  <a:lnTo>
                    <a:pt x="4" y="90"/>
                  </a:lnTo>
                  <a:lnTo>
                    <a:pt x="2" y="78"/>
                  </a:lnTo>
                  <a:lnTo>
                    <a:pt x="2" y="78"/>
                  </a:lnTo>
                  <a:lnTo>
                    <a:pt x="4" y="62"/>
                  </a:lnTo>
                  <a:lnTo>
                    <a:pt x="8" y="48"/>
                  </a:lnTo>
                  <a:lnTo>
                    <a:pt x="14" y="34"/>
                  </a:lnTo>
                  <a:lnTo>
                    <a:pt x="24" y="22"/>
                  </a:lnTo>
                  <a:lnTo>
                    <a:pt x="38" y="12"/>
                  </a:lnTo>
                  <a:lnTo>
                    <a:pt x="54" y="6"/>
                  </a:lnTo>
                  <a:lnTo>
                    <a:pt x="74" y="2"/>
                  </a:lnTo>
                  <a:lnTo>
                    <a:pt x="98" y="0"/>
                  </a:lnTo>
                  <a:lnTo>
                    <a:pt x="98" y="0"/>
                  </a:lnTo>
                  <a:lnTo>
                    <a:pt x="118" y="0"/>
                  </a:lnTo>
                  <a:lnTo>
                    <a:pt x="136" y="4"/>
                  </a:lnTo>
                  <a:lnTo>
                    <a:pt x="152" y="10"/>
                  </a:lnTo>
                  <a:lnTo>
                    <a:pt x="164" y="18"/>
                  </a:lnTo>
                  <a:lnTo>
                    <a:pt x="174" y="30"/>
                  </a:lnTo>
                  <a:lnTo>
                    <a:pt x="180" y="42"/>
                  </a:lnTo>
                  <a:lnTo>
                    <a:pt x="184" y="56"/>
                  </a:lnTo>
                  <a:lnTo>
                    <a:pt x="186" y="72"/>
                  </a:lnTo>
                  <a:lnTo>
                    <a:pt x="186" y="84"/>
                  </a:lnTo>
                  <a:lnTo>
                    <a:pt x="126" y="84"/>
                  </a:lnTo>
                  <a:lnTo>
                    <a:pt x="126" y="84"/>
                  </a:lnTo>
                  <a:lnTo>
                    <a:pt x="124" y="66"/>
                  </a:lnTo>
                  <a:lnTo>
                    <a:pt x="122" y="60"/>
                  </a:lnTo>
                  <a:lnTo>
                    <a:pt x="120" y="54"/>
                  </a:lnTo>
                  <a:lnTo>
                    <a:pt x="116" y="50"/>
                  </a:lnTo>
                  <a:lnTo>
                    <a:pt x="110" y="48"/>
                  </a:lnTo>
                  <a:lnTo>
                    <a:pt x="104" y="46"/>
                  </a:lnTo>
                  <a:lnTo>
                    <a:pt x="96" y="44"/>
                  </a:lnTo>
                  <a:lnTo>
                    <a:pt x="96" y="44"/>
                  </a:lnTo>
                  <a:lnTo>
                    <a:pt x="84" y="46"/>
                  </a:lnTo>
                  <a:lnTo>
                    <a:pt x="76" y="52"/>
                  </a:lnTo>
                  <a:lnTo>
                    <a:pt x="72" y="56"/>
                  </a:lnTo>
                  <a:lnTo>
                    <a:pt x="68" y="60"/>
                  </a:lnTo>
                  <a:lnTo>
                    <a:pt x="66" y="66"/>
                  </a:lnTo>
                  <a:lnTo>
                    <a:pt x="66" y="72"/>
                  </a:lnTo>
                  <a:lnTo>
                    <a:pt x="66" y="72"/>
                  </a:lnTo>
                  <a:lnTo>
                    <a:pt x="68" y="82"/>
                  </a:lnTo>
                  <a:lnTo>
                    <a:pt x="72" y="90"/>
                  </a:lnTo>
                  <a:lnTo>
                    <a:pt x="80" y="96"/>
                  </a:lnTo>
                  <a:lnTo>
                    <a:pt x="94" y="102"/>
                  </a:lnTo>
                  <a:lnTo>
                    <a:pt x="134" y="116"/>
                  </a:lnTo>
                  <a:lnTo>
                    <a:pt x="134" y="116"/>
                  </a:lnTo>
                  <a:lnTo>
                    <a:pt x="148" y="122"/>
                  </a:lnTo>
                  <a:lnTo>
                    <a:pt x="160" y="128"/>
                  </a:lnTo>
                  <a:lnTo>
                    <a:pt x="170" y="136"/>
                  </a:lnTo>
                  <a:lnTo>
                    <a:pt x="178" y="144"/>
                  </a:lnTo>
                  <a:lnTo>
                    <a:pt x="184" y="152"/>
                  </a:lnTo>
                  <a:lnTo>
                    <a:pt x="188" y="164"/>
                  </a:lnTo>
                  <a:lnTo>
                    <a:pt x="190" y="176"/>
                  </a:lnTo>
                  <a:lnTo>
                    <a:pt x="192" y="190"/>
                  </a:lnTo>
                  <a:lnTo>
                    <a:pt x="192" y="190"/>
                  </a:lnTo>
                  <a:lnTo>
                    <a:pt x="190" y="208"/>
                  </a:lnTo>
                  <a:lnTo>
                    <a:pt x="184" y="226"/>
                  </a:lnTo>
                  <a:lnTo>
                    <a:pt x="176" y="240"/>
                  </a:lnTo>
                  <a:lnTo>
                    <a:pt x="164" y="250"/>
                  </a:lnTo>
                  <a:lnTo>
                    <a:pt x="150" y="260"/>
                  </a:lnTo>
                  <a:lnTo>
                    <a:pt x="134" y="266"/>
                  </a:lnTo>
                  <a:lnTo>
                    <a:pt x="116" y="270"/>
                  </a:lnTo>
                  <a:lnTo>
                    <a:pt x="96" y="270"/>
                  </a:lnTo>
                  <a:lnTo>
                    <a:pt x="96" y="270"/>
                  </a:lnTo>
                  <a:lnTo>
                    <a:pt x="70" y="270"/>
                  </a:lnTo>
                  <a:lnTo>
                    <a:pt x="50" y="264"/>
                  </a:lnTo>
                  <a:lnTo>
                    <a:pt x="32" y="258"/>
                  </a:lnTo>
                  <a:lnTo>
                    <a:pt x="20" y="248"/>
                  </a:lnTo>
                  <a:lnTo>
                    <a:pt x="12" y="236"/>
                  </a:lnTo>
                  <a:lnTo>
                    <a:pt x="6" y="222"/>
                  </a:lnTo>
                  <a:lnTo>
                    <a:pt x="2" y="206"/>
                  </a:lnTo>
                  <a:lnTo>
                    <a:pt x="0" y="188"/>
                  </a:lnTo>
                  <a:lnTo>
                    <a:pt x="0" y="180"/>
                  </a:lnTo>
                  <a:lnTo>
                    <a:pt x="60" y="18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1" name="Freeform 27"/>
            <p:cNvSpPr>
              <a:spLocks noEditPoints="1"/>
            </p:cNvSpPr>
            <p:nvPr/>
          </p:nvSpPr>
          <p:spPr bwMode="auto">
            <a:xfrm>
              <a:off x="3308984" y="673735"/>
              <a:ext cx="317049" cy="428625"/>
            </a:xfrm>
            <a:custGeom>
              <a:avLst/>
              <a:gdLst/>
              <a:ahLst/>
              <a:cxnLst>
                <a:cxn ang="0">
                  <a:pos x="8" y="80"/>
                </a:cxn>
                <a:cxn ang="0">
                  <a:pos x="10" y="58"/>
                </a:cxn>
                <a:cxn ang="0">
                  <a:pos x="24" y="28"/>
                </a:cxn>
                <a:cxn ang="0">
                  <a:pos x="48" y="10"/>
                </a:cxn>
                <a:cxn ang="0">
                  <a:pos x="80" y="0"/>
                </a:cxn>
                <a:cxn ang="0">
                  <a:pos x="98" y="0"/>
                </a:cxn>
                <a:cxn ang="0">
                  <a:pos x="146" y="6"/>
                </a:cxn>
                <a:cxn ang="0">
                  <a:pos x="174" y="22"/>
                </a:cxn>
                <a:cxn ang="0">
                  <a:pos x="188" y="46"/>
                </a:cxn>
                <a:cxn ang="0">
                  <a:pos x="192" y="78"/>
                </a:cxn>
                <a:cxn ang="0">
                  <a:pos x="192" y="214"/>
                </a:cxn>
                <a:cxn ang="0">
                  <a:pos x="196" y="254"/>
                </a:cxn>
                <a:cxn ang="0">
                  <a:pos x="136" y="264"/>
                </a:cxn>
                <a:cxn ang="0">
                  <a:pos x="132" y="250"/>
                </a:cxn>
                <a:cxn ang="0">
                  <a:pos x="128" y="238"/>
                </a:cxn>
                <a:cxn ang="0">
                  <a:pos x="122" y="246"/>
                </a:cxn>
                <a:cxn ang="0">
                  <a:pos x="108" y="260"/>
                </a:cxn>
                <a:cxn ang="0">
                  <a:pos x="92" y="268"/>
                </a:cxn>
                <a:cxn ang="0">
                  <a:pos x="62" y="270"/>
                </a:cxn>
                <a:cxn ang="0">
                  <a:pos x="46" y="268"/>
                </a:cxn>
                <a:cxn ang="0">
                  <a:pos x="22" y="256"/>
                </a:cxn>
                <a:cxn ang="0">
                  <a:pos x="8" y="236"/>
                </a:cxn>
                <a:cxn ang="0">
                  <a:pos x="0" y="210"/>
                </a:cxn>
                <a:cxn ang="0">
                  <a:pos x="0" y="196"/>
                </a:cxn>
                <a:cxn ang="0">
                  <a:pos x="4" y="166"/>
                </a:cxn>
                <a:cxn ang="0">
                  <a:pos x="16" y="144"/>
                </a:cxn>
                <a:cxn ang="0">
                  <a:pos x="36" y="128"/>
                </a:cxn>
                <a:cxn ang="0">
                  <a:pos x="64" y="116"/>
                </a:cxn>
                <a:cxn ang="0">
                  <a:pos x="102" y="106"/>
                </a:cxn>
                <a:cxn ang="0">
                  <a:pos x="122" y="96"/>
                </a:cxn>
                <a:cxn ang="0">
                  <a:pos x="128" y="76"/>
                </a:cxn>
                <a:cxn ang="0">
                  <a:pos x="126" y="62"/>
                </a:cxn>
                <a:cxn ang="0">
                  <a:pos x="122" y="54"/>
                </a:cxn>
                <a:cxn ang="0">
                  <a:pos x="112" y="46"/>
                </a:cxn>
                <a:cxn ang="0">
                  <a:pos x="98" y="44"/>
                </a:cxn>
                <a:cxn ang="0">
                  <a:pos x="90" y="46"/>
                </a:cxn>
                <a:cxn ang="0">
                  <a:pos x="80" y="50"/>
                </a:cxn>
                <a:cxn ang="0">
                  <a:pos x="72" y="58"/>
                </a:cxn>
                <a:cxn ang="0">
                  <a:pos x="68" y="78"/>
                </a:cxn>
                <a:cxn ang="0">
                  <a:pos x="8" y="86"/>
                </a:cxn>
                <a:cxn ang="0">
                  <a:pos x="128" y="136"/>
                </a:cxn>
                <a:cxn ang="0">
                  <a:pos x="100" y="148"/>
                </a:cxn>
                <a:cxn ang="0">
                  <a:pos x="84" y="154"/>
                </a:cxn>
                <a:cxn ang="0">
                  <a:pos x="72" y="162"/>
                </a:cxn>
                <a:cxn ang="0">
                  <a:pos x="64" y="174"/>
                </a:cxn>
                <a:cxn ang="0">
                  <a:pos x="62" y="190"/>
                </a:cxn>
                <a:cxn ang="0">
                  <a:pos x="68" y="214"/>
                </a:cxn>
                <a:cxn ang="0">
                  <a:pos x="76" y="222"/>
                </a:cxn>
                <a:cxn ang="0">
                  <a:pos x="88" y="226"/>
                </a:cxn>
                <a:cxn ang="0">
                  <a:pos x="102" y="224"/>
                </a:cxn>
                <a:cxn ang="0">
                  <a:pos x="114" y="216"/>
                </a:cxn>
                <a:cxn ang="0">
                  <a:pos x="124" y="204"/>
                </a:cxn>
                <a:cxn ang="0">
                  <a:pos x="128" y="186"/>
                </a:cxn>
              </a:cxnLst>
              <a:rect l="0" t="0" r="r" b="b"/>
              <a:pathLst>
                <a:path w="200" h="270">
                  <a:moveTo>
                    <a:pt x="8" y="86"/>
                  </a:moveTo>
                  <a:lnTo>
                    <a:pt x="8" y="80"/>
                  </a:lnTo>
                  <a:lnTo>
                    <a:pt x="8" y="80"/>
                  </a:lnTo>
                  <a:lnTo>
                    <a:pt x="10" y="58"/>
                  </a:lnTo>
                  <a:lnTo>
                    <a:pt x="14" y="42"/>
                  </a:lnTo>
                  <a:lnTo>
                    <a:pt x="24" y="28"/>
                  </a:lnTo>
                  <a:lnTo>
                    <a:pt x="34" y="18"/>
                  </a:lnTo>
                  <a:lnTo>
                    <a:pt x="48" y="10"/>
                  </a:lnTo>
                  <a:lnTo>
                    <a:pt x="64" y="4"/>
                  </a:lnTo>
                  <a:lnTo>
                    <a:pt x="80" y="0"/>
                  </a:lnTo>
                  <a:lnTo>
                    <a:pt x="98" y="0"/>
                  </a:lnTo>
                  <a:lnTo>
                    <a:pt x="98" y="0"/>
                  </a:lnTo>
                  <a:lnTo>
                    <a:pt x="124" y="2"/>
                  </a:lnTo>
                  <a:lnTo>
                    <a:pt x="146" y="6"/>
                  </a:lnTo>
                  <a:lnTo>
                    <a:pt x="162" y="12"/>
                  </a:lnTo>
                  <a:lnTo>
                    <a:pt x="174" y="22"/>
                  </a:lnTo>
                  <a:lnTo>
                    <a:pt x="182" y="34"/>
                  </a:lnTo>
                  <a:lnTo>
                    <a:pt x="188" y="46"/>
                  </a:lnTo>
                  <a:lnTo>
                    <a:pt x="190" y="62"/>
                  </a:lnTo>
                  <a:lnTo>
                    <a:pt x="192" y="78"/>
                  </a:lnTo>
                  <a:lnTo>
                    <a:pt x="192" y="214"/>
                  </a:lnTo>
                  <a:lnTo>
                    <a:pt x="192" y="214"/>
                  </a:lnTo>
                  <a:lnTo>
                    <a:pt x="194" y="242"/>
                  </a:lnTo>
                  <a:lnTo>
                    <a:pt x="196" y="254"/>
                  </a:lnTo>
                  <a:lnTo>
                    <a:pt x="200" y="264"/>
                  </a:lnTo>
                  <a:lnTo>
                    <a:pt x="136" y="264"/>
                  </a:lnTo>
                  <a:lnTo>
                    <a:pt x="136" y="264"/>
                  </a:lnTo>
                  <a:lnTo>
                    <a:pt x="132" y="250"/>
                  </a:lnTo>
                  <a:lnTo>
                    <a:pt x="128" y="238"/>
                  </a:lnTo>
                  <a:lnTo>
                    <a:pt x="128" y="238"/>
                  </a:lnTo>
                  <a:lnTo>
                    <a:pt x="128" y="238"/>
                  </a:lnTo>
                  <a:lnTo>
                    <a:pt x="122" y="246"/>
                  </a:lnTo>
                  <a:lnTo>
                    <a:pt x="116" y="254"/>
                  </a:lnTo>
                  <a:lnTo>
                    <a:pt x="108" y="260"/>
                  </a:lnTo>
                  <a:lnTo>
                    <a:pt x="100" y="264"/>
                  </a:lnTo>
                  <a:lnTo>
                    <a:pt x="92" y="268"/>
                  </a:lnTo>
                  <a:lnTo>
                    <a:pt x="84" y="270"/>
                  </a:lnTo>
                  <a:lnTo>
                    <a:pt x="62" y="270"/>
                  </a:lnTo>
                  <a:lnTo>
                    <a:pt x="62" y="270"/>
                  </a:lnTo>
                  <a:lnTo>
                    <a:pt x="46" y="268"/>
                  </a:lnTo>
                  <a:lnTo>
                    <a:pt x="32" y="264"/>
                  </a:lnTo>
                  <a:lnTo>
                    <a:pt x="22" y="256"/>
                  </a:lnTo>
                  <a:lnTo>
                    <a:pt x="14" y="246"/>
                  </a:lnTo>
                  <a:lnTo>
                    <a:pt x="8" y="236"/>
                  </a:lnTo>
                  <a:lnTo>
                    <a:pt x="2" y="222"/>
                  </a:lnTo>
                  <a:lnTo>
                    <a:pt x="0" y="210"/>
                  </a:lnTo>
                  <a:lnTo>
                    <a:pt x="0" y="196"/>
                  </a:lnTo>
                  <a:lnTo>
                    <a:pt x="0" y="196"/>
                  </a:lnTo>
                  <a:lnTo>
                    <a:pt x="0" y="180"/>
                  </a:lnTo>
                  <a:lnTo>
                    <a:pt x="4" y="166"/>
                  </a:lnTo>
                  <a:lnTo>
                    <a:pt x="8" y="154"/>
                  </a:lnTo>
                  <a:lnTo>
                    <a:pt x="16" y="144"/>
                  </a:lnTo>
                  <a:lnTo>
                    <a:pt x="24" y="134"/>
                  </a:lnTo>
                  <a:lnTo>
                    <a:pt x="36" y="128"/>
                  </a:lnTo>
                  <a:lnTo>
                    <a:pt x="48" y="122"/>
                  </a:lnTo>
                  <a:lnTo>
                    <a:pt x="64" y="116"/>
                  </a:lnTo>
                  <a:lnTo>
                    <a:pt x="102" y="106"/>
                  </a:lnTo>
                  <a:lnTo>
                    <a:pt x="102" y="106"/>
                  </a:lnTo>
                  <a:lnTo>
                    <a:pt x="114" y="102"/>
                  </a:lnTo>
                  <a:lnTo>
                    <a:pt x="122" y="96"/>
                  </a:lnTo>
                  <a:lnTo>
                    <a:pt x="128" y="88"/>
                  </a:lnTo>
                  <a:lnTo>
                    <a:pt x="128" y="76"/>
                  </a:lnTo>
                  <a:lnTo>
                    <a:pt x="128" y="76"/>
                  </a:lnTo>
                  <a:lnTo>
                    <a:pt x="126" y="62"/>
                  </a:lnTo>
                  <a:lnTo>
                    <a:pt x="124" y="58"/>
                  </a:lnTo>
                  <a:lnTo>
                    <a:pt x="122" y="54"/>
                  </a:lnTo>
                  <a:lnTo>
                    <a:pt x="118" y="50"/>
                  </a:lnTo>
                  <a:lnTo>
                    <a:pt x="112" y="46"/>
                  </a:lnTo>
                  <a:lnTo>
                    <a:pt x="106" y="46"/>
                  </a:lnTo>
                  <a:lnTo>
                    <a:pt x="98" y="44"/>
                  </a:lnTo>
                  <a:lnTo>
                    <a:pt x="98" y="44"/>
                  </a:lnTo>
                  <a:lnTo>
                    <a:pt x="90" y="46"/>
                  </a:lnTo>
                  <a:lnTo>
                    <a:pt x="84" y="48"/>
                  </a:lnTo>
                  <a:lnTo>
                    <a:pt x="80" y="50"/>
                  </a:lnTo>
                  <a:lnTo>
                    <a:pt x="74" y="54"/>
                  </a:lnTo>
                  <a:lnTo>
                    <a:pt x="72" y="58"/>
                  </a:lnTo>
                  <a:lnTo>
                    <a:pt x="70" y="64"/>
                  </a:lnTo>
                  <a:lnTo>
                    <a:pt x="68" y="78"/>
                  </a:lnTo>
                  <a:lnTo>
                    <a:pt x="68" y="86"/>
                  </a:lnTo>
                  <a:lnTo>
                    <a:pt x="8" y="86"/>
                  </a:lnTo>
                  <a:close/>
                  <a:moveTo>
                    <a:pt x="128" y="136"/>
                  </a:moveTo>
                  <a:lnTo>
                    <a:pt x="128" y="136"/>
                  </a:lnTo>
                  <a:lnTo>
                    <a:pt x="114" y="144"/>
                  </a:lnTo>
                  <a:lnTo>
                    <a:pt x="100" y="148"/>
                  </a:lnTo>
                  <a:lnTo>
                    <a:pt x="100" y="148"/>
                  </a:lnTo>
                  <a:lnTo>
                    <a:pt x="84" y="154"/>
                  </a:lnTo>
                  <a:lnTo>
                    <a:pt x="76" y="158"/>
                  </a:lnTo>
                  <a:lnTo>
                    <a:pt x="72" y="162"/>
                  </a:lnTo>
                  <a:lnTo>
                    <a:pt x="68" y="168"/>
                  </a:lnTo>
                  <a:lnTo>
                    <a:pt x="64" y="174"/>
                  </a:lnTo>
                  <a:lnTo>
                    <a:pt x="62" y="190"/>
                  </a:lnTo>
                  <a:lnTo>
                    <a:pt x="62" y="190"/>
                  </a:lnTo>
                  <a:lnTo>
                    <a:pt x="64" y="204"/>
                  </a:lnTo>
                  <a:lnTo>
                    <a:pt x="68" y="214"/>
                  </a:lnTo>
                  <a:lnTo>
                    <a:pt x="72" y="220"/>
                  </a:lnTo>
                  <a:lnTo>
                    <a:pt x="76" y="222"/>
                  </a:lnTo>
                  <a:lnTo>
                    <a:pt x="82" y="224"/>
                  </a:lnTo>
                  <a:lnTo>
                    <a:pt x="88" y="226"/>
                  </a:lnTo>
                  <a:lnTo>
                    <a:pt x="88" y="226"/>
                  </a:lnTo>
                  <a:lnTo>
                    <a:pt x="102" y="224"/>
                  </a:lnTo>
                  <a:lnTo>
                    <a:pt x="108" y="220"/>
                  </a:lnTo>
                  <a:lnTo>
                    <a:pt x="114" y="216"/>
                  </a:lnTo>
                  <a:lnTo>
                    <a:pt x="120" y="210"/>
                  </a:lnTo>
                  <a:lnTo>
                    <a:pt x="124" y="204"/>
                  </a:lnTo>
                  <a:lnTo>
                    <a:pt x="128" y="196"/>
                  </a:lnTo>
                  <a:lnTo>
                    <a:pt x="128" y="186"/>
                  </a:lnTo>
                  <a:lnTo>
                    <a:pt x="128" y="136"/>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2" name="Freeform 28"/>
            <p:cNvSpPr>
              <a:spLocks/>
            </p:cNvSpPr>
            <p:nvPr/>
          </p:nvSpPr>
          <p:spPr bwMode="auto">
            <a:xfrm>
              <a:off x="3670747" y="673735"/>
              <a:ext cx="300790" cy="428625"/>
            </a:xfrm>
            <a:custGeom>
              <a:avLst/>
              <a:gdLst/>
              <a:ahLst/>
              <a:cxnLst>
                <a:cxn ang="0">
                  <a:pos x="58" y="188"/>
                </a:cxn>
                <a:cxn ang="0">
                  <a:pos x="60" y="196"/>
                </a:cxn>
                <a:cxn ang="0">
                  <a:pos x="64" y="210"/>
                </a:cxn>
                <a:cxn ang="0">
                  <a:pos x="72" y="220"/>
                </a:cxn>
                <a:cxn ang="0">
                  <a:pos x="86" y="224"/>
                </a:cxn>
                <a:cxn ang="0">
                  <a:pos x="94" y="226"/>
                </a:cxn>
                <a:cxn ang="0">
                  <a:pos x="112" y="222"/>
                </a:cxn>
                <a:cxn ang="0">
                  <a:pos x="122" y="214"/>
                </a:cxn>
                <a:cxn ang="0">
                  <a:pos x="126" y="202"/>
                </a:cxn>
                <a:cxn ang="0">
                  <a:pos x="126" y="194"/>
                </a:cxn>
                <a:cxn ang="0">
                  <a:pos x="120" y="176"/>
                </a:cxn>
                <a:cxn ang="0">
                  <a:pos x="102" y="166"/>
                </a:cxn>
                <a:cxn ang="0">
                  <a:pos x="56" y="148"/>
                </a:cxn>
                <a:cxn ang="0">
                  <a:pos x="32" y="138"/>
                </a:cxn>
                <a:cxn ang="0">
                  <a:pos x="16" y="122"/>
                </a:cxn>
                <a:cxn ang="0">
                  <a:pos x="4" y="102"/>
                </a:cxn>
                <a:cxn ang="0">
                  <a:pos x="2" y="78"/>
                </a:cxn>
                <a:cxn ang="0">
                  <a:pos x="2" y="62"/>
                </a:cxn>
                <a:cxn ang="0">
                  <a:pos x="14" y="34"/>
                </a:cxn>
                <a:cxn ang="0">
                  <a:pos x="36" y="12"/>
                </a:cxn>
                <a:cxn ang="0">
                  <a:pos x="72" y="2"/>
                </a:cxn>
                <a:cxn ang="0">
                  <a:pos x="96" y="0"/>
                </a:cxn>
                <a:cxn ang="0">
                  <a:pos x="136" y="4"/>
                </a:cxn>
                <a:cxn ang="0">
                  <a:pos x="162" y="18"/>
                </a:cxn>
                <a:cxn ang="0">
                  <a:pos x="178" y="42"/>
                </a:cxn>
                <a:cxn ang="0">
                  <a:pos x="184" y="72"/>
                </a:cxn>
                <a:cxn ang="0">
                  <a:pos x="124" y="84"/>
                </a:cxn>
                <a:cxn ang="0">
                  <a:pos x="124" y="66"/>
                </a:cxn>
                <a:cxn ang="0">
                  <a:pos x="118" y="54"/>
                </a:cxn>
                <a:cxn ang="0">
                  <a:pos x="110" y="48"/>
                </a:cxn>
                <a:cxn ang="0">
                  <a:pos x="96" y="44"/>
                </a:cxn>
                <a:cxn ang="0">
                  <a:pos x="84" y="46"/>
                </a:cxn>
                <a:cxn ang="0">
                  <a:pos x="70" y="56"/>
                </a:cxn>
                <a:cxn ang="0">
                  <a:pos x="66" y="66"/>
                </a:cxn>
                <a:cxn ang="0">
                  <a:pos x="64" y="72"/>
                </a:cxn>
                <a:cxn ang="0">
                  <a:pos x="70" y="90"/>
                </a:cxn>
                <a:cxn ang="0">
                  <a:pos x="94" y="102"/>
                </a:cxn>
                <a:cxn ang="0">
                  <a:pos x="134" y="116"/>
                </a:cxn>
                <a:cxn ang="0">
                  <a:pos x="160" y="128"/>
                </a:cxn>
                <a:cxn ang="0">
                  <a:pos x="178" y="144"/>
                </a:cxn>
                <a:cxn ang="0">
                  <a:pos x="186" y="164"/>
                </a:cxn>
                <a:cxn ang="0">
                  <a:pos x="190" y="190"/>
                </a:cxn>
                <a:cxn ang="0">
                  <a:pos x="188" y="208"/>
                </a:cxn>
                <a:cxn ang="0">
                  <a:pos x="174" y="240"/>
                </a:cxn>
                <a:cxn ang="0">
                  <a:pos x="148" y="260"/>
                </a:cxn>
                <a:cxn ang="0">
                  <a:pos x="114" y="270"/>
                </a:cxn>
                <a:cxn ang="0">
                  <a:pos x="94" y="270"/>
                </a:cxn>
                <a:cxn ang="0">
                  <a:pos x="48" y="264"/>
                </a:cxn>
                <a:cxn ang="0">
                  <a:pos x="20" y="248"/>
                </a:cxn>
                <a:cxn ang="0">
                  <a:pos x="4" y="222"/>
                </a:cxn>
                <a:cxn ang="0">
                  <a:pos x="0" y="188"/>
                </a:cxn>
                <a:cxn ang="0">
                  <a:pos x="58" y="180"/>
                </a:cxn>
              </a:cxnLst>
              <a:rect l="0" t="0" r="r" b="b"/>
              <a:pathLst>
                <a:path w="190" h="270">
                  <a:moveTo>
                    <a:pt x="58" y="180"/>
                  </a:moveTo>
                  <a:lnTo>
                    <a:pt x="58" y="188"/>
                  </a:lnTo>
                  <a:lnTo>
                    <a:pt x="58" y="188"/>
                  </a:lnTo>
                  <a:lnTo>
                    <a:pt x="60" y="196"/>
                  </a:lnTo>
                  <a:lnTo>
                    <a:pt x="62" y="204"/>
                  </a:lnTo>
                  <a:lnTo>
                    <a:pt x="64" y="210"/>
                  </a:lnTo>
                  <a:lnTo>
                    <a:pt x="68" y="216"/>
                  </a:lnTo>
                  <a:lnTo>
                    <a:pt x="72" y="220"/>
                  </a:lnTo>
                  <a:lnTo>
                    <a:pt x="78" y="222"/>
                  </a:lnTo>
                  <a:lnTo>
                    <a:pt x="86" y="224"/>
                  </a:lnTo>
                  <a:lnTo>
                    <a:pt x="94" y="226"/>
                  </a:lnTo>
                  <a:lnTo>
                    <a:pt x="94" y="226"/>
                  </a:lnTo>
                  <a:lnTo>
                    <a:pt x="108" y="224"/>
                  </a:lnTo>
                  <a:lnTo>
                    <a:pt x="112" y="222"/>
                  </a:lnTo>
                  <a:lnTo>
                    <a:pt x="118" y="218"/>
                  </a:lnTo>
                  <a:lnTo>
                    <a:pt x="122" y="214"/>
                  </a:lnTo>
                  <a:lnTo>
                    <a:pt x="124" y="208"/>
                  </a:lnTo>
                  <a:lnTo>
                    <a:pt x="126" y="202"/>
                  </a:lnTo>
                  <a:lnTo>
                    <a:pt x="126" y="194"/>
                  </a:lnTo>
                  <a:lnTo>
                    <a:pt x="126" y="194"/>
                  </a:lnTo>
                  <a:lnTo>
                    <a:pt x="124" y="184"/>
                  </a:lnTo>
                  <a:lnTo>
                    <a:pt x="120" y="176"/>
                  </a:lnTo>
                  <a:lnTo>
                    <a:pt x="112" y="170"/>
                  </a:lnTo>
                  <a:lnTo>
                    <a:pt x="102" y="166"/>
                  </a:lnTo>
                  <a:lnTo>
                    <a:pt x="56" y="148"/>
                  </a:lnTo>
                  <a:lnTo>
                    <a:pt x="56" y="148"/>
                  </a:lnTo>
                  <a:lnTo>
                    <a:pt x="44" y="144"/>
                  </a:lnTo>
                  <a:lnTo>
                    <a:pt x="32" y="138"/>
                  </a:lnTo>
                  <a:lnTo>
                    <a:pt x="24" y="130"/>
                  </a:lnTo>
                  <a:lnTo>
                    <a:pt x="16" y="122"/>
                  </a:lnTo>
                  <a:lnTo>
                    <a:pt x="10" y="112"/>
                  </a:lnTo>
                  <a:lnTo>
                    <a:pt x="4" y="102"/>
                  </a:lnTo>
                  <a:lnTo>
                    <a:pt x="2" y="90"/>
                  </a:lnTo>
                  <a:lnTo>
                    <a:pt x="2" y="78"/>
                  </a:lnTo>
                  <a:lnTo>
                    <a:pt x="2" y="78"/>
                  </a:lnTo>
                  <a:lnTo>
                    <a:pt x="2" y="62"/>
                  </a:lnTo>
                  <a:lnTo>
                    <a:pt x="6" y="48"/>
                  </a:lnTo>
                  <a:lnTo>
                    <a:pt x="14" y="34"/>
                  </a:lnTo>
                  <a:lnTo>
                    <a:pt x="24" y="22"/>
                  </a:lnTo>
                  <a:lnTo>
                    <a:pt x="36" y="12"/>
                  </a:lnTo>
                  <a:lnTo>
                    <a:pt x="52" y="6"/>
                  </a:lnTo>
                  <a:lnTo>
                    <a:pt x="72" y="2"/>
                  </a:lnTo>
                  <a:lnTo>
                    <a:pt x="96" y="0"/>
                  </a:lnTo>
                  <a:lnTo>
                    <a:pt x="96" y="0"/>
                  </a:lnTo>
                  <a:lnTo>
                    <a:pt x="118" y="0"/>
                  </a:lnTo>
                  <a:lnTo>
                    <a:pt x="136" y="4"/>
                  </a:lnTo>
                  <a:lnTo>
                    <a:pt x="150" y="10"/>
                  </a:lnTo>
                  <a:lnTo>
                    <a:pt x="162" y="18"/>
                  </a:lnTo>
                  <a:lnTo>
                    <a:pt x="172" y="30"/>
                  </a:lnTo>
                  <a:lnTo>
                    <a:pt x="178" y="42"/>
                  </a:lnTo>
                  <a:lnTo>
                    <a:pt x="182" y="56"/>
                  </a:lnTo>
                  <a:lnTo>
                    <a:pt x="184" y="72"/>
                  </a:lnTo>
                  <a:lnTo>
                    <a:pt x="184" y="84"/>
                  </a:lnTo>
                  <a:lnTo>
                    <a:pt x="124" y="84"/>
                  </a:lnTo>
                  <a:lnTo>
                    <a:pt x="124" y="84"/>
                  </a:lnTo>
                  <a:lnTo>
                    <a:pt x="124" y="66"/>
                  </a:lnTo>
                  <a:lnTo>
                    <a:pt x="122" y="60"/>
                  </a:lnTo>
                  <a:lnTo>
                    <a:pt x="118" y="54"/>
                  </a:lnTo>
                  <a:lnTo>
                    <a:pt x="114" y="50"/>
                  </a:lnTo>
                  <a:lnTo>
                    <a:pt x="110" y="48"/>
                  </a:lnTo>
                  <a:lnTo>
                    <a:pt x="104" y="46"/>
                  </a:lnTo>
                  <a:lnTo>
                    <a:pt x="96" y="44"/>
                  </a:lnTo>
                  <a:lnTo>
                    <a:pt x="96" y="44"/>
                  </a:lnTo>
                  <a:lnTo>
                    <a:pt x="84" y="46"/>
                  </a:lnTo>
                  <a:lnTo>
                    <a:pt x="74" y="52"/>
                  </a:lnTo>
                  <a:lnTo>
                    <a:pt x="70" y="56"/>
                  </a:lnTo>
                  <a:lnTo>
                    <a:pt x="68" y="60"/>
                  </a:lnTo>
                  <a:lnTo>
                    <a:pt x="66" y="66"/>
                  </a:lnTo>
                  <a:lnTo>
                    <a:pt x="64" y="72"/>
                  </a:lnTo>
                  <a:lnTo>
                    <a:pt x="64" y="72"/>
                  </a:lnTo>
                  <a:lnTo>
                    <a:pt x="66" y="82"/>
                  </a:lnTo>
                  <a:lnTo>
                    <a:pt x="70" y="90"/>
                  </a:lnTo>
                  <a:lnTo>
                    <a:pt x="80" y="96"/>
                  </a:lnTo>
                  <a:lnTo>
                    <a:pt x="94" y="102"/>
                  </a:lnTo>
                  <a:lnTo>
                    <a:pt x="134" y="116"/>
                  </a:lnTo>
                  <a:lnTo>
                    <a:pt x="134" y="116"/>
                  </a:lnTo>
                  <a:lnTo>
                    <a:pt x="148" y="122"/>
                  </a:lnTo>
                  <a:lnTo>
                    <a:pt x="160" y="128"/>
                  </a:lnTo>
                  <a:lnTo>
                    <a:pt x="170" y="136"/>
                  </a:lnTo>
                  <a:lnTo>
                    <a:pt x="178" y="144"/>
                  </a:lnTo>
                  <a:lnTo>
                    <a:pt x="182" y="152"/>
                  </a:lnTo>
                  <a:lnTo>
                    <a:pt x="186" y="164"/>
                  </a:lnTo>
                  <a:lnTo>
                    <a:pt x="190" y="176"/>
                  </a:lnTo>
                  <a:lnTo>
                    <a:pt x="190" y="190"/>
                  </a:lnTo>
                  <a:lnTo>
                    <a:pt x="190" y="190"/>
                  </a:lnTo>
                  <a:lnTo>
                    <a:pt x="188" y="208"/>
                  </a:lnTo>
                  <a:lnTo>
                    <a:pt x="182" y="226"/>
                  </a:lnTo>
                  <a:lnTo>
                    <a:pt x="174" y="240"/>
                  </a:lnTo>
                  <a:lnTo>
                    <a:pt x="162" y="250"/>
                  </a:lnTo>
                  <a:lnTo>
                    <a:pt x="148" y="260"/>
                  </a:lnTo>
                  <a:lnTo>
                    <a:pt x="132" y="266"/>
                  </a:lnTo>
                  <a:lnTo>
                    <a:pt x="114" y="270"/>
                  </a:lnTo>
                  <a:lnTo>
                    <a:pt x="94" y="270"/>
                  </a:lnTo>
                  <a:lnTo>
                    <a:pt x="94" y="270"/>
                  </a:lnTo>
                  <a:lnTo>
                    <a:pt x="68" y="270"/>
                  </a:lnTo>
                  <a:lnTo>
                    <a:pt x="48" y="264"/>
                  </a:lnTo>
                  <a:lnTo>
                    <a:pt x="32" y="258"/>
                  </a:lnTo>
                  <a:lnTo>
                    <a:pt x="20" y="248"/>
                  </a:lnTo>
                  <a:lnTo>
                    <a:pt x="10" y="236"/>
                  </a:lnTo>
                  <a:lnTo>
                    <a:pt x="4" y="222"/>
                  </a:lnTo>
                  <a:lnTo>
                    <a:pt x="0" y="206"/>
                  </a:lnTo>
                  <a:lnTo>
                    <a:pt x="0" y="188"/>
                  </a:lnTo>
                  <a:lnTo>
                    <a:pt x="0" y="180"/>
                  </a:lnTo>
                  <a:lnTo>
                    <a:pt x="58" y="18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3" name="Rectangle 29"/>
            <p:cNvSpPr>
              <a:spLocks noChangeArrowheads="1"/>
            </p:cNvSpPr>
            <p:nvPr/>
          </p:nvSpPr>
          <p:spPr bwMode="auto">
            <a:xfrm>
              <a:off x="4032506" y="975813"/>
              <a:ext cx="101620" cy="118383"/>
            </a:xfrm>
            <a:prstGeom prst="rect">
              <a:avLst/>
            </a:prstGeom>
            <a:solidFill>
              <a:schemeClr val="bg1"/>
            </a:solidFill>
            <a:ln w="9525">
              <a:noFill/>
              <a:miter lim="800000"/>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4" name="Freeform 30"/>
            <p:cNvSpPr>
              <a:spLocks/>
            </p:cNvSpPr>
            <p:nvPr/>
          </p:nvSpPr>
          <p:spPr bwMode="auto">
            <a:xfrm>
              <a:off x="4191032" y="673735"/>
              <a:ext cx="317049" cy="428625"/>
            </a:xfrm>
            <a:custGeom>
              <a:avLst/>
              <a:gdLst/>
              <a:ahLst/>
              <a:cxnLst>
                <a:cxn ang="0">
                  <a:pos x="134" y="100"/>
                </a:cxn>
                <a:cxn ang="0">
                  <a:pos x="132" y="72"/>
                </a:cxn>
                <a:cxn ang="0">
                  <a:pos x="124" y="58"/>
                </a:cxn>
                <a:cxn ang="0">
                  <a:pos x="112" y="48"/>
                </a:cxn>
                <a:cxn ang="0">
                  <a:pos x="104" y="48"/>
                </a:cxn>
                <a:cxn ang="0">
                  <a:pos x="84" y="52"/>
                </a:cxn>
                <a:cxn ang="0">
                  <a:pos x="74" y="70"/>
                </a:cxn>
                <a:cxn ang="0">
                  <a:pos x="68" y="96"/>
                </a:cxn>
                <a:cxn ang="0">
                  <a:pos x="66" y="136"/>
                </a:cxn>
                <a:cxn ang="0">
                  <a:pos x="70" y="192"/>
                </a:cxn>
                <a:cxn ang="0">
                  <a:pos x="78" y="214"/>
                </a:cxn>
                <a:cxn ang="0">
                  <a:pos x="92" y="224"/>
                </a:cxn>
                <a:cxn ang="0">
                  <a:pos x="102" y="226"/>
                </a:cxn>
                <a:cxn ang="0">
                  <a:pos x="116" y="222"/>
                </a:cxn>
                <a:cxn ang="0">
                  <a:pos x="126" y="212"/>
                </a:cxn>
                <a:cxn ang="0">
                  <a:pos x="132" y="192"/>
                </a:cxn>
                <a:cxn ang="0">
                  <a:pos x="198" y="166"/>
                </a:cxn>
                <a:cxn ang="0">
                  <a:pos x="196" y="190"/>
                </a:cxn>
                <a:cxn ang="0">
                  <a:pos x="184" y="228"/>
                </a:cxn>
                <a:cxn ang="0">
                  <a:pos x="160" y="256"/>
                </a:cxn>
                <a:cxn ang="0">
                  <a:pos x="124" y="268"/>
                </a:cxn>
                <a:cxn ang="0">
                  <a:pos x="98" y="270"/>
                </a:cxn>
                <a:cxn ang="0">
                  <a:pos x="56" y="264"/>
                </a:cxn>
                <a:cxn ang="0">
                  <a:pos x="38" y="254"/>
                </a:cxn>
                <a:cxn ang="0">
                  <a:pos x="24" y="242"/>
                </a:cxn>
                <a:cxn ang="0">
                  <a:pos x="14" y="224"/>
                </a:cxn>
                <a:cxn ang="0">
                  <a:pos x="2" y="170"/>
                </a:cxn>
                <a:cxn ang="0">
                  <a:pos x="0" y="136"/>
                </a:cxn>
                <a:cxn ang="0">
                  <a:pos x="4" y="84"/>
                </a:cxn>
                <a:cxn ang="0">
                  <a:pos x="12" y="56"/>
                </a:cxn>
                <a:cxn ang="0">
                  <a:pos x="24" y="36"/>
                </a:cxn>
                <a:cxn ang="0">
                  <a:pos x="36" y="20"/>
                </a:cxn>
                <a:cxn ang="0">
                  <a:pos x="54" y="10"/>
                </a:cxn>
                <a:cxn ang="0">
                  <a:pos x="82" y="2"/>
                </a:cxn>
                <a:cxn ang="0">
                  <a:pos x="104" y="0"/>
                </a:cxn>
                <a:cxn ang="0">
                  <a:pos x="144" y="6"/>
                </a:cxn>
                <a:cxn ang="0">
                  <a:pos x="174" y="26"/>
                </a:cxn>
                <a:cxn ang="0">
                  <a:pos x="192" y="58"/>
                </a:cxn>
                <a:cxn ang="0">
                  <a:pos x="198" y="100"/>
                </a:cxn>
              </a:cxnLst>
              <a:rect l="0" t="0" r="r" b="b"/>
              <a:pathLst>
                <a:path w="198" h="270">
                  <a:moveTo>
                    <a:pt x="134" y="100"/>
                  </a:moveTo>
                  <a:lnTo>
                    <a:pt x="134" y="100"/>
                  </a:lnTo>
                  <a:lnTo>
                    <a:pt x="132" y="80"/>
                  </a:lnTo>
                  <a:lnTo>
                    <a:pt x="132" y="72"/>
                  </a:lnTo>
                  <a:lnTo>
                    <a:pt x="128" y="64"/>
                  </a:lnTo>
                  <a:lnTo>
                    <a:pt x="124" y="58"/>
                  </a:lnTo>
                  <a:lnTo>
                    <a:pt x="120" y="52"/>
                  </a:lnTo>
                  <a:lnTo>
                    <a:pt x="112" y="48"/>
                  </a:lnTo>
                  <a:lnTo>
                    <a:pt x="104" y="48"/>
                  </a:lnTo>
                  <a:lnTo>
                    <a:pt x="104" y="48"/>
                  </a:lnTo>
                  <a:lnTo>
                    <a:pt x="94" y="48"/>
                  </a:lnTo>
                  <a:lnTo>
                    <a:pt x="84" y="52"/>
                  </a:lnTo>
                  <a:lnTo>
                    <a:pt x="78" y="60"/>
                  </a:lnTo>
                  <a:lnTo>
                    <a:pt x="74" y="70"/>
                  </a:lnTo>
                  <a:lnTo>
                    <a:pt x="70" y="82"/>
                  </a:lnTo>
                  <a:lnTo>
                    <a:pt x="68" y="96"/>
                  </a:lnTo>
                  <a:lnTo>
                    <a:pt x="66" y="136"/>
                  </a:lnTo>
                  <a:lnTo>
                    <a:pt x="66" y="136"/>
                  </a:lnTo>
                  <a:lnTo>
                    <a:pt x="68" y="176"/>
                  </a:lnTo>
                  <a:lnTo>
                    <a:pt x="70" y="192"/>
                  </a:lnTo>
                  <a:lnTo>
                    <a:pt x="72" y="204"/>
                  </a:lnTo>
                  <a:lnTo>
                    <a:pt x="78" y="214"/>
                  </a:lnTo>
                  <a:lnTo>
                    <a:pt x="84" y="220"/>
                  </a:lnTo>
                  <a:lnTo>
                    <a:pt x="92" y="224"/>
                  </a:lnTo>
                  <a:lnTo>
                    <a:pt x="102" y="226"/>
                  </a:lnTo>
                  <a:lnTo>
                    <a:pt x="102" y="226"/>
                  </a:lnTo>
                  <a:lnTo>
                    <a:pt x="110" y="224"/>
                  </a:lnTo>
                  <a:lnTo>
                    <a:pt x="116" y="222"/>
                  </a:lnTo>
                  <a:lnTo>
                    <a:pt x="122" y="218"/>
                  </a:lnTo>
                  <a:lnTo>
                    <a:pt x="126" y="212"/>
                  </a:lnTo>
                  <a:lnTo>
                    <a:pt x="130" y="202"/>
                  </a:lnTo>
                  <a:lnTo>
                    <a:pt x="132" y="192"/>
                  </a:lnTo>
                  <a:lnTo>
                    <a:pt x="134" y="166"/>
                  </a:lnTo>
                  <a:lnTo>
                    <a:pt x="198" y="166"/>
                  </a:lnTo>
                  <a:lnTo>
                    <a:pt x="198" y="166"/>
                  </a:lnTo>
                  <a:lnTo>
                    <a:pt x="196" y="190"/>
                  </a:lnTo>
                  <a:lnTo>
                    <a:pt x="192" y="210"/>
                  </a:lnTo>
                  <a:lnTo>
                    <a:pt x="184" y="228"/>
                  </a:lnTo>
                  <a:lnTo>
                    <a:pt x="174" y="244"/>
                  </a:lnTo>
                  <a:lnTo>
                    <a:pt x="160" y="256"/>
                  </a:lnTo>
                  <a:lnTo>
                    <a:pt x="144" y="264"/>
                  </a:lnTo>
                  <a:lnTo>
                    <a:pt x="124" y="268"/>
                  </a:lnTo>
                  <a:lnTo>
                    <a:pt x="98" y="270"/>
                  </a:lnTo>
                  <a:lnTo>
                    <a:pt x="98" y="270"/>
                  </a:lnTo>
                  <a:lnTo>
                    <a:pt x="76" y="270"/>
                  </a:lnTo>
                  <a:lnTo>
                    <a:pt x="56" y="264"/>
                  </a:lnTo>
                  <a:lnTo>
                    <a:pt x="46" y="260"/>
                  </a:lnTo>
                  <a:lnTo>
                    <a:pt x="38" y="254"/>
                  </a:lnTo>
                  <a:lnTo>
                    <a:pt x="32" y="248"/>
                  </a:lnTo>
                  <a:lnTo>
                    <a:pt x="24" y="242"/>
                  </a:lnTo>
                  <a:lnTo>
                    <a:pt x="20" y="234"/>
                  </a:lnTo>
                  <a:lnTo>
                    <a:pt x="14" y="224"/>
                  </a:lnTo>
                  <a:lnTo>
                    <a:pt x="6" y="200"/>
                  </a:lnTo>
                  <a:lnTo>
                    <a:pt x="2" y="170"/>
                  </a:lnTo>
                  <a:lnTo>
                    <a:pt x="0" y="136"/>
                  </a:lnTo>
                  <a:lnTo>
                    <a:pt x="0" y="136"/>
                  </a:lnTo>
                  <a:lnTo>
                    <a:pt x="2" y="98"/>
                  </a:lnTo>
                  <a:lnTo>
                    <a:pt x="4" y="84"/>
                  </a:lnTo>
                  <a:lnTo>
                    <a:pt x="8" y="70"/>
                  </a:lnTo>
                  <a:lnTo>
                    <a:pt x="12" y="56"/>
                  </a:lnTo>
                  <a:lnTo>
                    <a:pt x="18" y="46"/>
                  </a:lnTo>
                  <a:lnTo>
                    <a:pt x="24" y="36"/>
                  </a:lnTo>
                  <a:lnTo>
                    <a:pt x="30" y="28"/>
                  </a:lnTo>
                  <a:lnTo>
                    <a:pt x="36" y="20"/>
                  </a:lnTo>
                  <a:lnTo>
                    <a:pt x="44" y="14"/>
                  </a:lnTo>
                  <a:lnTo>
                    <a:pt x="54" y="10"/>
                  </a:lnTo>
                  <a:lnTo>
                    <a:pt x="62" y="6"/>
                  </a:lnTo>
                  <a:lnTo>
                    <a:pt x="82" y="2"/>
                  </a:lnTo>
                  <a:lnTo>
                    <a:pt x="104" y="0"/>
                  </a:lnTo>
                  <a:lnTo>
                    <a:pt x="104" y="0"/>
                  </a:lnTo>
                  <a:lnTo>
                    <a:pt x="126" y="2"/>
                  </a:lnTo>
                  <a:lnTo>
                    <a:pt x="144" y="6"/>
                  </a:lnTo>
                  <a:lnTo>
                    <a:pt x="160" y="16"/>
                  </a:lnTo>
                  <a:lnTo>
                    <a:pt x="174" y="26"/>
                  </a:lnTo>
                  <a:lnTo>
                    <a:pt x="184" y="40"/>
                  </a:lnTo>
                  <a:lnTo>
                    <a:pt x="192" y="58"/>
                  </a:lnTo>
                  <a:lnTo>
                    <a:pt x="196" y="78"/>
                  </a:lnTo>
                  <a:lnTo>
                    <a:pt x="198" y="100"/>
                  </a:lnTo>
                  <a:lnTo>
                    <a:pt x="134" y="10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5" name="Freeform 31"/>
            <p:cNvSpPr>
              <a:spLocks noEditPoints="1"/>
            </p:cNvSpPr>
            <p:nvPr/>
          </p:nvSpPr>
          <p:spPr bwMode="auto">
            <a:xfrm>
              <a:off x="4544663" y="673735"/>
              <a:ext cx="325179" cy="428625"/>
            </a:xfrm>
            <a:custGeom>
              <a:avLst/>
              <a:gdLst/>
              <a:ahLst/>
              <a:cxnLst>
                <a:cxn ang="0">
                  <a:pos x="102" y="0"/>
                </a:cxn>
                <a:cxn ang="0">
                  <a:pos x="130" y="2"/>
                </a:cxn>
                <a:cxn ang="0">
                  <a:pos x="152" y="8"/>
                </a:cxn>
                <a:cxn ang="0">
                  <a:pos x="170" y="18"/>
                </a:cxn>
                <a:cxn ang="0">
                  <a:pos x="182" y="34"/>
                </a:cxn>
                <a:cxn ang="0">
                  <a:pos x="192" y="52"/>
                </a:cxn>
                <a:cxn ang="0">
                  <a:pos x="202" y="104"/>
                </a:cxn>
                <a:cxn ang="0">
                  <a:pos x="204" y="136"/>
                </a:cxn>
                <a:cxn ang="0">
                  <a:pos x="198" y="194"/>
                </a:cxn>
                <a:cxn ang="0">
                  <a:pos x="188" y="226"/>
                </a:cxn>
                <a:cxn ang="0">
                  <a:pos x="176" y="244"/>
                </a:cxn>
                <a:cxn ang="0">
                  <a:pos x="160" y="256"/>
                </a:cxn>
                <a:cxn ang="0">
                  <a:pos x="140" y="266"/>
                </a:cxn>
                <a:cxn ang="0">
                  <a:pos x="102" y="270"/>
                </a:cxn>
                <a:cxn ang="0">
                  <a:pos x="88" y="270"/>
                </a:cxn>
                <a:cxn ang="0">
                  <a:pos x="64" y="266"/>
                </a:cxn>
                <a:cxn ang="0">
                  <a:pos x="44" y="258"/>
                </a:cxn>
                <a:cxn ang="0">
                  <a:pos x="28" y="244"/>
                </a:cxn>
                <a:cxn ang="0">
                  <a:pos x="16" y="228"/>
                </a:cxn>
                <a:cxn ang="0">
                  <a:pos x="6" y="194"/>
                </a:cxn>
                <a:cxn ang="0">
                  <a:pos x="0" y="136"/>
                </a:cxn>
                <a:cxn ang="0">
                  <a:pos x="2" y="104"/>
                </a:cxn>
                <a:cxn ang="0">
                  <a:pos x="14" y="54"/>
                </a:cxn>
                <a:cxn ang="0">
                  <a:pos x="24" y="34"/>
                </a:cxn>
                <a:cxn ang="0">
                  <a:pos x="38" y="20"/>
                </a:cxn>
                <a:cxn ang="0">
                  <a:pos x="54" y="8"/>
                </a:cxn>
                <a:cxn ang="0">
                  <a:pos x="76" y="2"/>
                </a:cxn>
                <a:cxn ang="0">
                  <a:pos x="102" y="0"/>
                </a:cxn>
                <a:cxn ang="0">
                  <a:pos x="102" y="226"/>
                </a:cxn>
                <a:cxn ang="0">
                  <a:pos x="120" y="220"/>
                </a:cxn>
                <a:cxn ang="0">
                  <a:pos x="130" y="204"/>
                </a:cxn>
                <a:cxn ang="0">
                  <a:pos x="136" y="176"/>
                </a:cxn>
                <a:cxn ang="0">
                  <a:pos x="138" y="136"/>
                </a:cxn>
                <a:cxn ang="0">
                  <a:pos x="134" y="78"/>
                </a:cxn>
                <a:cxn ang="0">
                  <a:pos x="126" y="56"/>
                </a:cxn>
                <a:cxn ang="0">
                  <a:pos x="112" y="46"/>
                </a:cxn>
                <a:cxn ang="0">
                  <a:pos x="102" y="44"/>
                </a:cxn>
                <a:cxn ang="0">
                  <a:pos x="84" y="52"/>
                </a:cxn>
                <a:cxn ang="0">
                  <a:pos x="72" y="70"/>
                </a:cxn>
                <a:cxn ang="0">
                  <a:pos x="68" y="98"/>
                </a:cxn>
                <a:cxn ang="0">
                  <a:pos x="66" y="136"/>
                </a:cxn>
                <a:cxn ang="0">
                  <a:pos x="70" y="186"/>
                </a:cxn>
                <a:cxn ang="0">
                  <a:pos x="76" y="210"/>
                </a:cxn>
                <a:cxn ang="0">
                  <a:pos x="92" y="224"/>
                </a:cxn>
                <a:cxn ang="0">
                  <a:pos x="102" y="226"/>
                </a:cxn>
              </a:cxnLst>
              <a:rect l="0" t="0" r="r" b="b"/>
              <a:pathLst>
                <a:path w="204" h="270">
                  <a:moveTo>
                    <a:pt x="102" y="0"/>
                  </a:moveTo>
                  <a:lnTo>
                    <a:pt x="102" y="0"/>
                  </a:lnTo>
                  <a:lnTo>
                    <a:pt x="116" y="0"/>
                  </a:lnTo>
                  <a:lnTo>
                    <a:pt x="130" y="2"/>
                  </a:lnTo>
                  <a:lnTo>
                    <a:pt x="142" y="4"/>
                  </a:lnTo>
                  <a:lnTo>
                    <a:pt x="152" y="8"/>
                  </a:lnTo>
                  <a:lnTo>
                    <a:pt x="162" y="12"/>
                  </a:lnTo>
                  <a:lnTo>
                    <a:pt x="170" y="18"/>
                  </a:lnTo>
                  <a:lnTo>
                    <a:pt x="176" y="26"/>
                  </a:lnTo>
                  <a:lnTo>
                    <a:pt x="182" y="34"/>
                  </a:lnTo>
                  <a:lnTo>
                    <a:pt x="188" y="42"/>
                  </a:lnTo>
                  <a:lnTo>
                    <a:pt x="192" y="52"/>
                  </a:lnTo>
                  <a:lnTo>
                    <a:pt x="200" y="76"/>
                  </a:lnTo>
                  <a:lnTo>
                    <a:pt x="202" y="104"/>
                  </a:lnTo>
                  <a:lnTo>
                    <a:pt x="204" y="136"/>
                  </a:lnTo>
                  <a:lnTo>
                    <a:pt x="204" y="136"/>
                  </a:lnTo>
                  <a:lnTo>
                    <a:pt x="202" y="166"/>
                  </a:lnTo>
                  <a:lnTo>
                    <a:pt x="198" y="194"/>
                  </a:lnTo>
                  <a:lnTo>
                    <a:pt x="192" y="216"/>
                  </a:lnTo>
                  <a:lnTo>
                    <a:pt x="188" y="226"/>
                  </a:lnTo>
                  <a:lnTo>
                    <a:pt x="182" y="236"/>
                  </a:lnTo>
                  <a:lnTo>
                    <a:pt x="176" y="244"/>
                  </a:lnTo>
                  <a:lnTo>
                    <a:pt x="168" y="250"/>
                  </a:lnTo>
                  <a:lnTo>
                    <a:pt x="160" y="256"/>
                  </a:lnTo>
                  <a:lnTo>
                    <a:pt x="150" y="262"/>
                  </a:lnTo>
                  <a:lnTo>
                    <a:pt x="140" y="266"/>
                  </a:lnTo>
                  <a:lnTo>
                    <a:pt x="128" y="268"/>
                  </a:lnTo>
                  <a:lnTo>
                    <a:pt x="102" y="270"/>
                  </a:lnTo>
                  <a:lnTo>
                    <a:pt x="102" y="270"/>
                  </a:lnTo>
                  <a:lnTo>
                    <a:pt x="88" y="270"/>
                  </a:lnTo>
                  <a:lnTo>
                    <a:pt x="76" y="268"/>
                  </a:lnTo>
                  <a:lnTo>
                    <a:pt x="64" y="266"/>
                  </a:lnTo>
                  <a:lnTo>
                    <a:pt x="54" y="262"/>
                  </a:lnTo>
                  <a:lnTo>
                    <a:pt x="44" y="258"/>
                  </a:lnTo>
                  <a:lnTo>
                    <a:pt x="36" y="252"/>
                  </a:lnTo>
                  <a:lnTo>
                    <a:pt x="28" y="244"/>
                  </a:lnTo>
                  <a:lnTo>
                    <a:pt x="22" y="236"/>
                  </a:lnTo>
                  <a:lnTo>
                    <a:pt x="16" y="228"/>
                  </a:lnTo>
                  <a:lnTo>
                    <a:pt x="12" y="218"/>
                  </a:lnTo>
                  <a:lnTo>
                    <a:pt x="6" y="194"/>
                  </a:lnTo>
                  <a:lnTo>
                    <a:pt x="2" y="166"/>
                  </a:lnTo>
                  <a:lnTo>
                    <a:pt x="0" y="136"/>
                  </a:lnTo>
                  <a:lnTo>
                    <a:pt x="0" y="136"/>
                  </a:lnTo>
                  <a:lnTo>
                    <a:pt x="2" y="104"/>
                  </a:lnTo>
                  <a:lnTo>
                    <a:pt x="6" y="76"/>
                  </a:lnTo>
                  <a:lnTo>
                    <a:pt x="14" y="54"/>
                  </a:lnTo>
                  <a:lnTo>
                    <a:pt x="18" y="44"/>
                  </a:lnTo>
                  <a:lnTo>
                    <a:pt x="24" y="34"/>
                  </a:lnTo>
                  <a:lnTo>
                    <a:pt x="30" y="26"/>
                  </a:lnTo>
                  <a:lnTo>
                    <a:pt x="38" y="20"/>
                  </a:lnTo>
                  <a:lnTo>
                    <a:pt x="46" y="14"/>
                  </a:lnTo>
                  <a:lnTo>
                    <a:pt x="54" y="8"/>
                  </a:lnTo>
                  <a:lnTo>
                    <a:pt x="64" y="4"/>
                  </a:lnTo>
                  <a:lnTo>
                    <a:pt x="76" y="2"/>
                  </a:lnTo>
                  <a:lnTo>
                    <a:pt x="102" y="0"/>
                  </a:lnTo>
                  <a:lnTo>
                    <a:pt x="102" y="0"/>
                  </a:lnTo>
                  <a:close/>
                  <a:moveTo>
                    <a:pt x="102" y="226"/>
                  </a:moveTo>
                  <a:lnTo>
                    <a:pt x="102" y="226"/>
                  </a:lnTo>
                  <a:lnTo>
                    <a:pt x="112" y="224"/>
                  </a:lnTo>
                  <a:lnTo>
                    <a:pt x="120" y="220"/>
                  </a:lnTo>
                  <a:lnTo>
                    <a:pt x="126" y="214"/>
                  </a:lnTo>
                  <a:lnTo>
                    <a:pt x="130" y="204"/>
                  </a:lnTo>
                  <a:lnTo>
                    <a:pt x="134" y="192"/>
                  </a:lnTo>
                  <a:lnTo>
                    <a:pt x="136" y="176"/>
                  </a:lnTo>
                  <a:lnTo>
                    <a:pt x="138" y="136"/>
                  </a:lnTo>
                  <a:lnTo>
                    <a:pt x="138" y="136"/>
                  </a:lnTo>
                  <a:lnTo>
                    <a:pt x="136" y="94"/>
                  </a:lnTo>
                  <a:lnTo>
                    <a:pt x="134" y="78"/>
                  </a:lnTo>
                  <a:lnTo>
                    <a:pt x="130" y="66"/>
                  </a:lnTo>
                  <a:lnTo>
                    <a:pt x="126" y="56"/>
                  </a:lnTo>
                  <a:lnTo>
                    <a:pt x="120" y="50"/>
                  </a:lnTo>
                  <a:lnTo>
                    <a:pt x="112" y="46"/>
                  </a:lnTo>
                  <a:lnTo>
                    <a:pt x="102" y="44"/>
                  </a:lnTo>
                  <a:lnTo>
                    <a:pt x="102" y="44"/>
                  </a:lnTo>
                  <a:lnTo>
                    <a:pt x="92" y="46"/>
                  </a:lnTo>
                  <a:lnTo>
                    <a:pt x="84" y="52"/>
                  </a:lnTo>
                  <a:lnTo>
                    <a:pt x="76" y="60"/>
                  </a:lnTo>
                  <a:lnTo>
                    <a:pt x="72" y="70"/>
                  </a:lnTo>
                  <a:lnTo>
                    <a:pt x="70" y="84"/>
                  </a:lnTo>
                  <a:lnTo>
                    <a:pt x="68" y="98"/>
                  </a:lnTo>
                  <a:lnTo>
                    <a:pt x="66" y="136"/>
                  </a:lnTo>
                  <a:lnTo>
                    <a:pt x="66" y="136"/>
                  </a:lnTo>
                  <a:lnTo>
                    <a:pt x="68" y="172"/>
                  </a:lnTo>
                  <a:lnTo>
                    <a:pt x="70" y="186"/>
                  </a:lnTo>
                  <a:lnTo>
                    <a:pt x="72" y="200"/>
                  </a:lnTo>
                  <a:lnTo>
                    <a:pt x="76" y="210"/>
                  </a:lnTo>
                  <a:lnTo>
                    <a:pt x="84" y="218"/>
                  </a:lnTo>
                  <a:lnTo>
                    <a:pt x="92" y="224"/>
                  </a:lnTo>
                  <a:lnTo>
                    <a:pt x="102" y="226"/>
                  </a:lnTo>
                  <a:lnTo>
                    <a:pt x="102" y="226"/>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6" name="Freeform 32"/>
            <p:cNvSpPr>
              <a:spLocks/>
            </p:cNvSpPr>
            <p:nvPr/>
          </p:nvSpPr>
          <p:spPr bwMode="auto">
            <a:xfrm>
              <a:off x="4926747" y="673735"/>
              <a:ext cx="504027" cy="420461"/>
            </a:xfrm>
            <a:custGeom>
              <a:avLst/>
              <a:gdLst/>
              <a:ahLst/>
              <a:cxnLst>
                <a:cxn ang="0">
                  <a:pos x="62" y="6"/>
                </a:cxn>
                <a:cxn ang="0">
                  <a:pos x="64" y="32"/>
                </a:cxn>
                <a:cxn ang="0">
                  <a:pos x="76" y="18"/>
                </a:cxn>
                <a:cxn ang="0">
                  <a:pos x="92" y="8"/>
                </a:cxn>
                <a:cxn ang="0">
                  <a:pos x="128" y="0"/>
                </a:cxn>
                <a:cxn ang="0">
                  <a:pos x="140" y="0"/>
                </a:cxn>
                <a:cxn ang="0">
                  <a:pos x="158" y="6"/>
                </a:cxn>
                <a:cxn ang="0">
                  <a:pos x="174" y="16"/>
                </a:cxn>
                <a:cxn ang="0">
                  <a:pos x="184" y="32"/>
                </a:cxn>
                <a:cxn ang="0">
                  <a:pos x="188" y="40"/>
                </a:cxn>
                <a:cxn ang="0">
                  <a:pos x="194" y="32"/>
                </a:cxn>
                <a:cxn ang="0">
                  <a:pos x="206" y="16"/>
                </a:cxn>
                <a:cxn ang="0">
                  <a:pos x="222" y="6"/>
                </a:cxn>
                <a:cxn ang="0">
                  <a:pos x="242" y="0"/>
                </a:cxn>
                <a:cxn ang="0">
                  <a:pos x="254" y="0"/>
                </a:cxn>
                <a:cxn ang="0">
                  <a:pos x="282" y="4"/>
                </a:cxn>
                <a:cxn ang="0">
                  <a:pos x="302" y="20"/>
                </a:cxn>
                <a:cxn ang="0">
                  <a:pos x="314" y="44"/>
                </a:cxn>
                <a:cxn ang="0">
                  <a:pos x="318" y="76"/>
                </a:cxn>
                <a:cxn ang="0">
                  <a:pos x="252" y="264"/>
                </a:cxn>
                <a:cxn ang="0">
                  <a:pos x="252" y="84"/>
                </a:cxn>
                <a:cxn ang="0">
                  <a:pos x="246" y="60"/>
                </a:cxn>
                <a:cxn ang="0">
                  <a:pos x="238" y="52"/>
                </a:cxn>
                <a:cxn ang="0">
                  <a:pos x="226" y="50"/>
                </a:cxn>
                <a:cxn ang="0">
                  <a:pos x="218" y="52"/>
                </a:cxn>
                <a:cxn ang="0">
                  <a:pos x="206" y="56"/>
                </a:cxn>
                <a:cxn ang="0">
                  <a:pos x="198" y="68"/>
                </a:cxn>
                <a:cxn ang="0">
                  <a:pos x="192" y="84"/>
                </a:cxn>
                <a:cxn ang="0">
                  <a:pos x="192" y="264"/>
                </a:cxn>
                <a:cxn ang="0">
                  <a:pos x="126" y="84"/>
                </a:cxn>
                <a:cxn ang="0">
                  <a:pos x="124" y="70"/>
                </a:cxn>
                <a:cxn ang="0">
                  <a:pos x="116" y="56"/>
                </a:cxn>
                <a:cxn ang="0">
                  <a:pos x="106" y="50"/>
                </a:cxn>
                <a:cxn ang="0">
                  <a:pos x="100" y="50"/>
                </a:cxn>
                <a:cxn ang="0">
                  <a:pos x="86" y="54"/>
                </a:cxn>
                <a:cxn ang="0">
                  <a:pos x="74" y="62"/>
                </a:cxn>
                <a:cxn ang="0">
                  <a:pos x="68" y="76"/>
                </a:cxn>
                <a:cxn ang="0">
                  <a:pos x="66" y="94"/>
                </a:cxn>
                <a:cxn ang="0">
                  <a:pos x="0" y="264"/>
                </a:cxn>
              </a:cxnLst>
              <a:rect l="0" t="0" r="r" b="b"/>
              <a:pathLst>
                <a:path w="318" h="264">
                  <a:moveTo>
                    <a:pt x="0" y="6"/>
                  </a:moveTo>
                  <a:lnTo>
                    <a:pt x="62" y="6"/>
                  </a:lnTo>
                  <a:lnTo>
                    <a:pt x="62" y="32"/>
                  </a:lnTo>
                  <a:lnTo>
                    <a:pt x="64" y="32"/>
                  </a:lnTo>
                  <a:lnTo>
                    <a:pt x="64" y="32"/>
                  </a:lnTo>
                  <a:lnTo>
                    <a:pt x="76" y="18"/>
                  </a:lnTo>
                  <a:lnTo>
                    <a:pt x="84" y="12"/>
                  </a:lnTo>
                  <a:lnTo>
                    <a:pt x="92" y="8"/>
                  </a:lnTo>
                  <a:lnTo>
                    <a:pt x="110" y="2"/>
                  </a:lnTo>
                  <a:lnTo>
                    <a:pt x="128" y="0"/>
                  </a:lnTo>
                  <a:lnTo>
                    <a:pt x="128" y="0"/>
                  </a:lnTo>
                  <a:lnTo>
                    <a:pt x="140" y="0"/>
                  </a:lnTo>
                  <a:lnTo>
                    <a:pt x="150" y="2"/>
                  </a:lnTo>
                  <a:lnTo>
                    <a:pt x="158" y="6"/>
                  </a:lnTo>
                  <a:lnTo>
                    <a:pt x="166" y="10"/>
                  </a:lnTo>
                  <a:lnTo>
                    <a:pt x="174" y="16"/>
                  </a:lnTo>
                  <a:lnTo>
                    <a:pt x="180" y="24"/>
                  </a:lnTo>
                  <a:lnTo>
                    <a:pt x="184" y="32"/>
                  </a:lnTo>
                  <a:lnTo>
                    <a:pt x="188" y="40"/>
                  </a:lnTo>
                  <a:lnTo>
                    <a:pt x="188" y="40"/>
                  </a:lnTo>
                  <a:lnTo>
                    <a:pt x="188" y="40"/>
                  </a:lnTo>
                  <a:lnTo>
                    <a:pt x="194" y="32"/>
                  </a:lnTo>
                  <a:lnTo>
                    <a:pt x="198" y="22"/>
                  </a:lnTo>
                  <a:lnTo>
                    <a:pt x="206" y="16"/>
                  </a:lnTo>
                  <a:lnTo>
                    <a:pt x="214" y="10"/>
                  </a:lnTo>
                  <a:lnTo>
                    <a:pt x="222" y="6"/>
                  </a:lnTo>
                  <a:lnTo>
                    <a:pt x="232" y="2"/>
                  </a:lnTo>
                  <a:lnTo>
                    <a:pt x="242" y="0"/>
                  </a:lnTo>
                  <a:lnTo>
                    <a:pt x="254" y="0"/>
                  </a:lnTo>
                  <a:lnTo>
                    <a:pt x="254" y="0"/>
                  </a:lnTo>
                  <a:lnTo>
                    <a:pt x="270" y="0"/>
                  </a:lnTo>
                  <a:lnTo>
                    <a:pt x="282" y="4"/>
                  </a:lnTo>
                  <a:lnTo>
                    <a:pt x="294" y="10"/>
                  </a:lnTo>
                  <a:lnTo>
                    <a:pt x="302" y="20"/>
                  </a:lnTo>
                  <a:lnTo>
                    <a:pt x="310" y="30"/>
                  </a:lnTo>
                  <a:lnTo>
                    <a:pt x="314" y="44"/>
                  </a:lnTo>
                  <a:lnTo>
                    <a:pt x="318" y="60"/>
                  </a:lnTo>
                  <a:lnTo>
                    <a:pt x="318" y="76"/>
                  </a:lnTo>
                  <a:lnTo>
                    <a:pt x="318" y="264"/>
                  </a:lnTo>
                  <a:lnTo>
                    <a:pt x="252" y="264"/>
                  </a:lnTo>
                  <a:lnTo>
                    <a:pt x="252" y="84"/>
                  </a:lnTo>
                  <a:lnTo>
                    <a:pt x="252" y="84"/>
                  </a:lnTo>
                  <a:lnTo>
                    <a:pt x="250" y="70"/>
                  </a:lnTo>
                  <a:lnTo>
                    <a:pt x="246" y="60"/>
                  </a:lnTo>
                  <a:lnTo>
                    <a:pt x="242" y="56"/>
                  </a:lnTo>
                  <a:lnTo>
                    <a:pt x="238" y="52"/>
                  </a:lnTo>
                  <a:lnTo>
                    <a:pt x="232" y="50"/>
                  </a:lnTo>
                  <a:lnTo>
                    <a:pt x="226" y="50"/>
                  </a:lnTo>
                  <a:lnTo>
                    <a:pt x="226" y="50"/>
                  </a:lnTo>
                  <a:lnTo>
                    <a:pt x="218" y="52"/>
                  </a:lnTo>
                  <a:lnTo>
                    <a:pt x="212" y="54"/>
                  </a:lnTo>
                  <a:lnTo>
                    <a:pt x="206" y="56"/>
                  </a:lnTo>
                  <a:lnTo>
                    <a:pt x="202" y="62"/>
                  </a:lnTo>
                  <a:lnTo>
                    <a:pt x="198" y="68"/>
                  </a:lnTo>
                  <a:lnTo>
                    <a:pt x="194" y="76"/>
                  </a:lnTo>
                  <a:lnTo>
                    <a:pt x="192" y="84"/>
                  </a:lnTo>
                  <a:lnTo>
                    <a:pt x="192" y="94"/>
                  </a:lnTo>
                  <a:lnTo>
                    <a:pt x="192" y="264"/>
                  </a:lnTo>
                  <a:lnTo>
                    <a:pt x="126" y="264"/>
                  </a:lnTo>
                  <a:lnTo>
                    <a:pt x="126" y="84"/>
                  </a:lnTo>
                  <a:lnTo>
                    <a:pt x="126" y="84"/>
                  </a:lnTo>
                  <a:lnTo>
                    <a:pt x="124" y="70"/>
                  </a:lnTo>
                  <a:lnTo>
                    <a:pt x="120" y="60"/>
                  </a:lnTo>
                  <a:lnTo>
                    <a:pt x="116" y="56"/>
                  </a:lnTo>
                  <a:lnTo>
                    <a:pt x="112" y="52"/>
                  </a:lnTo>
                  <a:lnTo>
                    <a:pt x="106" y="50"/>
                  </a:lnTo>
                  <a:lnTo>
                    <a:pt x="100" y="50"/>
                  </a:lnTo>
                  <a:lnTo>
                    <a:pt x="100" y="50"/>
                  </a:lnTo>
                  <a:lnTo>
                    <a:pt x="92" y="52"/>
                  </a:lnTo>
                  <a:lnTo>
                    <a:pt x="86" y="54"/>
                  </a:lnTo>
                  <a:lnTo>
                    <a:pt x="80" y="56"/>
                  </a:lnTo>
                  <a:lnTo>
                    <a:pt x="74" y="62"/>
                  </a:lnTo>
                  <a:lnTo>
                    <a:pt x="70" y="68"/>
                  </a:lnTo>
                  <a:lnTo>
                    <a:pt x="68" y="76"/>
                  </a:lnTo>
                  <a:lnTo>
                    <a:pt x="66" y="84"/>
                  </a:lnTo>
                  <a:lnTo>
                    <a:pt x="66" y="94"/>
                  </a:lnTo>
                  <a:lnTo>
                    <a:pt x="66" y="264"/>
                  </a:lnTo>
                  <a:lnTo>
                    <a:pt x="0" y="264"/>
                  </a:lnTo>
                  <a:lnTo>
                    <a:pt x="0" y="6"/>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grpSp>
      <p:sp>
        <p:nvSpPr>
          <p:cNvPr id="17" name="Rectangle 31">
            <a:hlinkClick r:id="rId3"/>
          </p:cNvPr>
          <p:cNvSpPr/>
          <p:nvPr userDrawn="1"/>
        </p:nvSpPr>
        <p:spPr bwMode="auto">
          <a:xfrm>
            <a:off x="1257300" y="4676775"/>
            <a:ext cx="1806575" cy="284163"/>
          </a:xfrm>
          <a:prstGeom prst="rect">
            <a:avLst/>
          </a:prstGeom>
          <a:solidFill>
            <a:schemeClr val="bg1">
              <a:alpha val="0"/>
            </a:schemeClr>
          </a:solidFill>
          <a:ln w="12700" cap="flat" cmpd="sng" algn="ctr">
            <a:noFill/>
            <a:prstDash val="solid"/>
            <a:round/>
            <a:headEnd type="none" w="med" len="med"/>
            <a:tailEnd type="none" w="med" len="med"/>
          </a:ln>
          <a:effectLst/>
        </p:spPr>
        <p:txBody>
          <a:bodyPr wrap="none" anchor="ct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pitchFamily="34" charset="-128"/>
              <a:cs typeface="ＭＳ Ｐゴシック"/>
            </a:endParaRPr>
          </a:p>
        </p:txBody>
      </p:sp>
      <p:sp>
        <p:nvSpPr>
          <p:cNvPr id="18" name="TextBox 18"/>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00539B"/>
                </a:solidFill>
                <a:ea typeface="ＭＳ Ｐゴシック" pitchFamily="34" charset="-128"/>
                <a:cs typeface="Arial"/>
              </a:rPr>
              <a:t/>
            </a:r>
            <a:br>
              <a:rPr lang="en-US" sz="600" b="1" kern="300" spc="50" dirty="0">
                <a:solidFill>
                  <a:srgbClr val="00539B"/>
                </a:solidFill>
                <a:ea typeface="ＭＳ Ｐゴシック" pitchFamily="34" charset="-128"/>
                <a:cs typeface="Arial"/>
              </a:rPr>
            </a:br>
            <a:r>
              <a:rPr lang="en-US" sz="600" b="1" kern="300" spc="50" dirty="0">
                <a:solidFill>
                  <a:srgbClr val="00539B"/>
                </a:solidFill>
                <a:ea typeface="ＭＳ Ｐゴシック" pitchFamily="34" charset="-128"/>
                <a:cs typeface="Arial"/>
              </a:rPr>
              <a:t>Copyright © 2012, SAS Institute Inc. All rights reserved.</a:t>
            </a:r>
          </a:p>
        </p:txBody>
      </p:sp>
      <p:sp>
        <p:nvSpPr>
          <p:cNvPr id="2" name="Title 1"/>
          <p:cNvSpPr>
            <a:spLocks noGrp="1"/>
          </p:cNvSpPr>
          <p:nvPr>
            <p:ph type="title"/>
          </p:nvPr>
        </p:nvSpPr>
        <p:spPr>
          <a:xfrm>
            <a:off x="1208088" y="1571625"/>
            <a:ext cx="5408612" cy="752475"/>
          </a:xfrm>
        </p:spPr>
        <p:txBody>
          <a:bodyPr anchor="ctr"/>
          <a:lstStyle>
            <a:lvl1pPr algn="l">
              <a:defRPr baseline="0">
                <a:solidFill>
                  <a:srgbClr val="FFFFFF"/>
                </a:solidFill>
              </a:defRPr>
            </a:lvl1pPr>
          </a:lstStyle>
          <a:p>
            <a:r>
              <a:rPr lang="en-US" dirty="0" smtClean="0"/>
              <a:t>Click to edit Master title style</a:t>
            </a:r>
            <a:endParaRPr lang="en-US" dirty="0"/>
          </a:p>
        </p:txBody>
      </p:sp>
      <p:sp>
        <p:nvSpPr>
          <p:cNvPr id="34" name="Text Placeholder 9"/>
          <p:cNvSpPr>
            <a:spLocks noGrp="1"/>
          </p:cNvSpPr>
          <p:nvPr>
            <p:ph type="body" sz="quarter" idx="11"/>
          </p:nvPr>
        </p:nvSpPr>
        <p:spPr>
          <a:xfrm>
            <a:off x="1527047" y="2914650"/>
            <a:ext cx="5633847" cy="1077218"/>
          </a:xfrm>
        </p:spPr>
        <p:txBody>
          <a:bodyPr/>
          <a:lstStyle>
            <a:lvl1pPr marL="0" indent="0" algn="l">
              <a:lnSpc>
                <a:spcPct val="100000"/>
              </a:lnSpc>
              <a:spcBef>
                <a:spcPts val="0"/>
              </a:spcBef>
              <a:spcAft>
                <a:spcPts val="0"/>
              </a:spcAft>
              <a:buNone/>
              <a:defRPr sz="1600" b="0" baseline="0">
                <a:solidFill>
                  <a:schemeClr val="bg1"/>
                </a:solidFill>
                <a:latin typeface="Arial"/>
              </a:defRPr>
            </a:lvl1pPr>
            <a:lvl2pPr indent="0" algn="ctr">
              <a:lnSpc>
                <a:spcPct val="100000"/>
              </a:lnSpc>
              <a:buNone/>
              <a:defRPr sz="1800" b="0">
                <a:solidFill>
                  <a:schemeClr val="bg1"/>
                </a:solidFill>
                <a:latin typeface="+mj-lt"/>
              </a:defRPr>
            </a:lvl2pPr>
            <a:lvl3pPr indent="0" algn="ctr">
              <a:lnSpc>
                <a:spcPct val="100000"/>
              </a:lnSpc>
              <a:buNone/>
              <a:defRPr sz="1800" b="0">
                <a:solidFill>
                  <a:schemeClr val="bg1"/>
                </a:solidFill>
                <a:latin typeface="+mj-lt"/>
              </a:defRPr>
            </a:lvl3pPr>
            <a:lvl4pPr algn="ctr">
              <a:buNone/>
              <a:defRPr sz="1800" b="0">
                <a:solidFill>
                  <a:schemeClr val="bg1"/>
                </a:solidFill>
                <a:latin typeface="+mj-lt"/>
              </a:defRPr>
            </a:lvl4pPr>
            <a:lvl5pPr algn="ctr">
              <a:buNone/>
              <a:defRPr sz="1800" b="0">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35" name="Rectangle 45"/>
          <p:cNvSpPr>
            <a:spLocks noGrp="1" noChangeArrowheads="1"/>
          </p:cNvSpPr>
          <p:nvPr>
            <p:ph type="subTitle" sz="quarter" idx="1"/>
          </p:nvPr>
        </p:nvSpPr>
        <p:spPr>
          <a:xfrm>
            <a:off x="1226185" y="2469166"/>
            <a:ext cx="3810000" cy="355482"/>
          </a:xfrm>
        </p:spPr>
        <p:txBody>
          <a:bodyPr/>
          <a:lstStyle>
            <a:lvl1pPr marL="0" indent="0">
              <a:lnSpc>
                <a:spcPct val="95000"/>
              </a:lnSpc>
              <a:spcBef>
                <a:spcPct val="0"/>
              </a:spcBef>
              <a:spcAft>
                <a:spcPct val="0"/>
              </a:spcAft>
              <a:buFont typeface="Wingdings" pitchFamily="2" charset="2"/>
              <a:buNone/>
              <a:defRPr sz="1800" b="1" baseline="0">
                <a:solidFill>
                  <a:srgbClr val="D9D9D9"/>
                </a:solidFill>
                <a:latin typeface="Arial"/>
              </a:defRPr>
            </a:lvl1pPr>
          </a:lstStyle>
          <a:p>
            <a:r>
              <a:rPr lang="en-US" dirty="0" smtClean="0"/>
              <a:t>Click to edit Master subtitle style</a:t>
            </a:r>
            <a:endParaRPr lang="en-US" dirty="0"/>
          </a:p>
        </p:txBody>
      </p:sp>
    </p:spTree>
    <p:extLst>
      <p:ext uri="{BB962C8B-B14F-4D97-AF65-F5344CB8AC3E}">
        <p14:creationId xmlns:p14="http://schemas.microsoft.com/office/powerpoint/2010/main" val="2182713672"/>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1790204876"/>
      </p:ext>
    </p:extLst>
  </p:cSld>
  <p:clrMapOvr>
    <a:masterClrMapping/>
  </p:clrMapOvr>
  <p:transition>
    <p:fade/>
  </p:transition>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3569100852"/>
      </p:ext>
    </p:extLst>
  </p:cSld>
  <p:clrMapOvr>
    <a:masterClrMapping/>
  </p:clrMapOvr>
  <p:transition>
    <p:fade/>
  </p:transition>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841949188"/>
      </p:ext>
    </p:extLst>
  </p:cSld>
  <p:clrMapOvr>
    <a:masterClrMapping/>
  </p:clrMapOvr>
  <p:transition>
    <p:fade/>
  </p:transition>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889922892"/>
      </p:ext>
    </p:extLst>
  </p:cSld>
  <p:clrMapOvr>
    <a:masterClrMapping/>
  </p:clrMapOvr>
  <p:transition>
    <p:fade/>
  </p:transition>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74169934"/>
      </p:ext>
    </p:extLst>
  </p:cSld>
  <p:clrMapOvr>
    <a:masterClrMapping/>
  </p:clrMapOvr>
  <p:transition>
    <p:fade/>
  </p:transition>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795120247"/>
      </p:ext>
    </p:extLst>
  </p:cSld>
  <p:clrMapOvr>
    <a:masterClrMapping/>
  </p:clrMapOvr>
  <p:transition>
    <p:fade/>
  </p:transition>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69964057"/>
      </p:ext>
    </p:extLst>
  </p:cSld>
  <p:clrMapOvr>
    <a:masterClrMapping/>
  </p:clrMapOvr>
  <p:transition>
    <p:fade/>
  </p:transition>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333163611"/>
      </p:ext>
    </p:extLst>
  </p:cSld>
  <p:clrMapOvr>
    <a:masterClrMapping/>
  </p:clrMapOvr>
  <p:transition>
    <p:fade/>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148225649"/>
      </p:ext>
    </p:extLst>
  </p:cSld>
  <p:clrMapOvr>
    <a:masterClrMapping/>
  </p:clrMapOvr>
  <p:transition>
    <p:fade/>
  </p:transition>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890398569"/>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AS Closing Slide Alternative">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 name="Group 21"/>
          <p:cNvGrpSpPr>
            <a:grpSpLocks/>
          </p:cNvGrpSpPr>
          <p:nvPr userDrawn="1"/>
        </p:nvGrpSpPr>
        <p:grpSpPr bwMode="auto">
          <a:xfrm>
            <a:off x="3744913" y="4651375"/>
            <a:ext cx="1654175" cy="168275"/>
            <a:chOff x="1195324" y="673735"/>
            <a:chExt cx="4235450" cy="428625"/>
          </a:xfrm>
        </p:grpSpPr>
        <p:sp>
          <p:nvSpPr>
            <p:cNvPr id="5" name="Freeform 22"/>
            <p:cNvSpPr>
              <a:spLocks/>
            </p:cNvSpPr>
            <p:nvPr/>
          </p:nvSpPr>
          <p:spPr bwMode="auto">
            <a:xfrm>
              <a:off x="1195324" y="681822"/>
              <a:ext cx="528415" cy="412450"/>
            </a:xfrm>
            <a:custGeom>
              <a:avLst/>
              <a:gdLst/>
              <a:ahLst/>
              <a:cxnLst>
                <a:cxn ang="0">
                  <a:pos x="0" y="0"/>
                </a:cxn>
                <a:cxn ang="0">
                  <a:pos x="66" y="0"/>
                </a:cxn>
                <a:cxn ang="0">
                  <a:pos x="98" y="184"/>
                </a:cxn>
                <a:cxn ang="0">
                  <a:pos x="98" y="184"/>
                </a:cxn>
                <a:cxn ang="0">
                  <a:pos x="130" y="0"/>
                </a:cxn>
                <a:cxn ang="0">
                  <a:pos x="202" y="0"/>
                </a:cxn>
                <a:cxn ang="0">
                  <a:pos x="236" y="184"/>
                </a:cxn>
                <a:cxn ang="0">
                  <a:pos x="236" y="184"/>
                </a:cxn>
                <a:cxn ang="0">
                  <a:pos x="268" y="0"/>
                </a:cxn>
                <a:cxn ang="0">
                  <a:pos x="332" y="0"/>
                </a:cxn>
                <a:cxn ang="0">
                  <a:pos x="276" y="258"/>
                </a:cxn>
                <a:cxn ang="0">
                  <a:pos x="200" y="258"/>
                </a:cxn>
                <a:cxn ang="0">
                  <a:pos x="166" y="76"/>
                </a:cxn>
                <a:cxn ang="0">
                  <a:pos x="166" y="76"/>
                </a:cxn>
                <a:cxn ang="0">
                  <a:pos x="134" y="258"/>
                </a:cxn>
                <a:cxn ang="0">
                  <a:pos x="56" y="258"/>
                </a:cxn>
                <a:cxn ang="0">
                  <a:pos x="0" y="0"/>
                </a:cxn>
              </a:cxnLst>
              <a:rect l="0" t="0" r="r" b="b"/>
              <a:pathLst>
                <a:path w="332" h="258">
                  <a:moveTo>
                    <a:pt x="0" y="0"/>
                  </a:moveTo>
                  <a:lnTo>
                    <a:pt x="66" y="0"/>
                  </a:lnTo>
                  <a:lnTo>
                    <a:pt x="98" y="184"/>
                  </a:lnTo>
                  <a:lnTo>
                    <a:pt x="98" y="184"/>
                  </a:lnTo>
                  <a:lnTo>
                    <a:pt x="130" y="0"/>
                  </a:lnTo>
                  <a:lnTo>
                    <a:pt x="202" y="0"/>
                  </a:lnTo>
                  <a:lnTo>
                    <a:pt x="236" y="184"/>
                  </a:lnTo>
                  <a:lnTo>
                    <a:pt x="236" y="184"/>
                  </a:lnTo>
                  <a:lnTo>
                    <a:pt x="268" y="0"/>
                  </a:lnTo>
                  <a:lnTo>
                    <a:pt x="332" y="0"/>
                  </a:lnTo>
                  <a:lnTo>
                    <a:pt x="276" y="258"/>
                  </a:lnTo>
                  <a:lnTo>
                    <a:pt x="200" y="258"/>
                  </a:lnTo>
                  <a:lnTo>
                    <a:pt x="166" y="76"/>
                  </a:lnTo>
                  <a:lnTo>
                    <a:pt x="166" y="76"/>
                  </a:lnTo>
                  <a:lnTo>
                    <a:pt x="134" y="258"/>
                  </a:lnTo>
                  <a:lnTo>
                    <a:pt x="56" y="258"/>
                  </a:lnTo>
                  <a:lnTo>
                    <a:pt x="0" y="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6" name="Freeform 23"/>
            <p:cNvSpPr>
              <a:spLocks/>
            </p:cNvSpPr>
            <p:nvPr/>
          </p:nvSpPr>
          <p:spPr bwMode="auto">
            <a:xfrm>
              <a:off x="1731869" y="681822"/>
              <a:ext cx="524349" cy="412450"/>
            </a:xfrm>
            <a:custGeom>
              <a:avLst/>
              <a:gdLst/>
              <a:ahLst/>
              <a:cxnLst>
                <a:cxn ang="0">
                  <a:pos x="0" y="0"/>
                </a:cxn>
                <a:cxn ang="0">
                  <a:pos x="66" y="0"/>
                </a:cxn>
                <a:cxn ang="0">
                  <a:pos x="96" y="184"/>
                </a:cxn>
                <a:cxn ang="0">
                  <a:pos x="98" y="184"/>
                </a:cxn>
                <a:cxn ang="0">
                  <a:pos x="130" y="0"/>
                </a:cxn>
                <a:cxn ang="0">
                  <a:pos x="200" y="0"/>
                </a:cxn>
                <a:cxn ang="0">
                  <a:pos x="234" y="184"/>
                </a:cxn>
                <a:cxn ang="0">
                  <a:pos x="236" y="184"/>
                </a:cxn>
                <a:cxn ang="0">
                  <a:pos x="266" y="0"/>
                </a:cxn>
                <a:cxn ang="0">
                  <a:pos x="330" y="0"/>
                </a:cxn>
                <a:cxn ang="0">
                  <a:pos x="274" y="258"/>
                </a:cxn>
                <a:cxn ang="0">
                  <a:pos x="200" y="258"/>
                </a:cxn>
                <a:cxn ang="0">
                  <a:pos x="166" y="76"/>
                </a:cxn>
                <a:cxn ang="0">
                  <a:pos x="164" y="76"/>
                </a:cxn>
                <a:cxn ang="0">
                  <a:pos x="132" y="258"/>
                </a:cxn>
                <a:cxn ang="0">
                  <a:pos x="56" y="258"/>
                </a:cxn>
                <a:cxn ang="0">
                  <a:pos x="0" y="0"/>
                </a:cxn>
              </a:cxnLst>
              <a:rect l="0" t="0" r="r" b="b"/>
              <a:pathLst>
                <a:path w="330" h="258">
                  <a:moveTo>
                    <a:pt x="0" y="0"/>
                  </a:moveTo>
                  <a:lnTo>
                    <a:pt x="66" y="0"/>
                  </a:lnTo>
                  <a:lnTo>
                    <a:pt x="96" y="184"/>
                  </a:lnTo>
                  <a:lnTo>
                    <a:pt x="98" y="184"/>
                  </a:lnTo>
                  <a:lnTo>
                    <a:pt x="130" y="0"/>
                  </a:lnTo>
                  <a:lnTo>
                    <a:pt x="200" y="0"/>
                  </a:lnTo>
                  <a:lnTo>
                    <a:pt x="234" y="184"/>
                  </a:lnTo>
                  <a:lnTo>
                    <a:pt x="236" y="184"/>
                  </a:lnTo>
                  <a:lnTo>
                    <a:pt x="266" y="0"/>
                  </a:lnTo>
                  <a:lnTo>
                    <a:pt x="330" y="0"/>
                  </a:lnTo>
                  <a:lnTo>
                    <a:pt x="274" y="258"/>
                  </a:lnTo>
                  <a:lnTo>
                    <a:pt x="200" y="258"/>
                  </a:lnTo>
                  <a:lnTo>
                    <a:pt x="166" y="76"/>
                  </a:lnTo>
                  <a:lnTo>
                    <a:pt x="164" y="76"/>
                  </a:lnTo>
                  <a:lnTo>
                    <a:pt x="132" y="258"/>
                  </a:lnTo>
                  <a:lnTo>
                    <a:pt x="56" y="258"/>
                  </a:lnTo>
                  <a:lnTo>
                    <a:pt x="0" y="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7" name="Freeform 24"/>
            <p:cNvSpPr>
              <a:spLocks/>
            </p:cNvSpPr>
            <p:nvPr/>
          </p:nvSpPr>
          <p:spPr bwMode="auto">
            <a:xfrm>
              <a:off x="2264347" y="681822"/>
              <a:ext cx="528415" cy="412450"/>
            </a:xfrm>
            <a:custGeom>
              <a:avLst/>
              <a:gdLst/>
              <a:ahLst/>
              <a:cxnLst>
                <a:cxn ang="0">
                  <a:pos x="0" y="0"/>
                </a:cxn>
                <a:cxn ang="0">
                  <a:pos x="66" y="0"/>
                </a:cxn>
                <a:cxn ang="0">
                  <a:pos x="98" y="184"/>
                </a:cxn>
                <a:cxn ang="0">
                  <a:pos x="98" y="184"/>
                </a:cxn>
                <a:cxn ang="0">
                  <a:pos x="130" y="0"/>
                </a:cxn>
                <a:cxn ang="0">
                  <a:pos x="202" y="0"/>
                </a:cxn>
                <a:cxn ang="0">
                  <a:pos x="236" y="184"/>
                </a:cxn>
                <a:cxn ang="0">
                  <a:pos x="236" y="184"/>
                </a:cxn>
                <a:cxn ang="0">
                  <a:pos x="268" y="0"/>
                </a:cxn>
                <a:cxn ang="0">
                  <a:pos x="332" y="0"/>
                </a:cxn>
                <a:cxn ang="0">
                  <a:pos x="276" y="258"/>
                </a:cxn>
                <a:cxn ang="0">
                  <a:pos x="200" y="258"/>
                </a:cxn>
                <a:cxn ang="0">
                  <a:pos x="166" y="76"/>
                </a:cxn>
                <a:cxn ang="0">
                  <a:pos x="166" y="76"/>
                </a:cxn>
                <a:cxn ang="0">
                  <a:pos x="134" y="258"/>
                </a:cxn>
                <a:cxn ang="0">
                  <a:pos x="56" y="258"/>
                </a:cxn>
                <a:cxn ang="0">
                  <a:pos x="0" y="0"/>
                </a:cxn>
              </a:cxnLst>
              <a:rect l="0" t="0" r="r" b="b"/>
              <a:pathLst>
                <a:path w="332" h="258">
                  <a:moveTo>
                    <a:pt x="0" y="0"/>
                  </a:moveTo>
                  <a:lnTo>
                    <a:pt x="66" y="0"/>
                  </a:lnTo>
                  <a:lnTo>
                    <a:pt x="98" y="184"/>
                  </a:lnTo>
                  <a:lnTo>
                    <a:pt x="98" y="184"/>
                  </a:lnTo>
                  <a:lnTo>
                    <a:pt x="130" y="0"/>
                  </a:lnTo>
                  <a:lnTo>
                    <a:pt x="202" y="0"/>
                  </a:lnTo>
                  <a:lnTo>
                    <a:pt x="236" y="184"/>
                  </a:lnTo>
                  <a:lnTo>
                    <a:pt x="236" y="184"/>
                  </a:lnTo>
                  <a:lnTo>
                    <a:pt x="268" y="0"/>
                  </a:lnTo>
                  <a:lnTo>
                    <a:pt x="332" y="0"/>
                  </a:lnTo>
                  <a:lnTo>
                    <a:pt x="276" y="258"/>
                  </a:lnTo>
                  <a:lnTo>
                    <a:pt x="200" y="258"/>
                  </a:lnTo>
                  <a:lnTo>
                    <a:pt x="166" y="76"/>
                  </a:lnTo>
                  <a:lnTo>
                    <a:pt x="166" y="76"/>
                  </a:lnTo>
                  <a:lnTo>
                    <a:pt x="134" y="258"/>
                  </a:lnTo>
                  <a:lnTo>
                    <a:pt x="56" y="258"/>
                  </a:lnTo>
                  <a:lnTo>
                    <a:pt x="0" y="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8" name="Rectangle 25"/>
            <p:cNvSpPr>
              <a:spLocks noChangeArrowheads="1"/>
            </p:cNvSpPr>
            <p:nvPr/>
          </p:nvSpPr>
          <p:spPr bwMode="auto">
            <a:xfrm>
              <a:off x="2809021" y="977009"/>
              <a:ext cx="101620" cy="117264"/>
            </a:xfrm>
            <a:prstGeom prst="rect">
              <a:avLst/>
            </a:prstGeom>
            <a:solidFill>
              <a:schemeClr val="bg1"/>
            </a:solidFill>
            <a:ln w="9525">
              <a:noFill/>
              <a:miter lim="800000"/>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9" name="Freeform 26"/>
            <p:cNvSpPr>
              <a:spLocks/>
            </p:cNvSpPr>
            <p:nvPr/>
          </p:nvSpPr>
          <p:spPr bwMode="auto">
            <a:xfrm>
              <a:off x="2967547" y="673735"/>
              <a:ext cx="304854" cy="428625"/>
            </a:xfrm>
            <a:custGeom>
              <a:avLst/>
              <a:gdLst/>
              <a:ahLst/>
              <a:cxnLst>
                <a:cxn ang="0">
                  <a:pos x="60" y="188"/>
                </a:cxn>
                <a:cxn ang="0">
                  <a:pos x="60" y="196"/>
                </a:cxn>
                <a:cxn ang="0">
                  <a:pos x="66" y="210"/>
                </a:cxn>
                <a:cxn ang="0">
                  <a:pos x="74" y="220"/>
                </a:cxn>
                <a:cxn ang="0">
                  <a:pos x="86" y="224"/>
                </a:cxn>
                <a:cxn ang="0">
                  <a:pos x="94" y="226"/>
                </a:cxn>
                <a:cxn ang="0">
                  <a:pos x="114" y="222"/>
                </a:cxn>
                <a:cxn ang="0">
                  <a:pos x="122" y="214"/>
                </a:cxn>
                <a:cxn ang="0">
                  <a:pos x="128" y="202"/>
                </a:cxn>
                <a:cxn ang="0">
                  <a:pos x="128" y="194"/>
                </a:cxn>
                <a:cxn ang="0">
                  <a:pos x="120" y="176"/>
                </a:cxn>
                <a:cxn ang="0">
                  <a:pos x="104" y="166"/>
                </a:cxn>
                <a:cxn ang="0">
                  <a:pos x="58" y="148"/>
                </a:cxn>
                <a:cxn ang="0">
                  <a:pos x="34" y="138"/>
                </a:cxn>
                <a:cxn ang="0">
                  <a:pos x="16" y="122"/>
                </a:cxn>
                <a:cxn ang="0">
                  <a:pos x="6" y="102"/>
                </a:cxn>
                <a:cxn ang="0">
                  <a:pos x="2" y="78"/>
                </a:cxn>
                <a:cxn ang="0">
                  <a:pos x="4" y="62"/>
                </a:cxn>
                <a:cxn ang="0">
                  <a:pos x="14" y="34"/>
                </a:cxn>
                <a:cxn ang="0">
                  <a:pos x="38" y="12"/>
                </a:cxn>
                <a:cxn ang="0">
                  <a:pos x="74" y="2"/>
                </a:cxn>
                <a:cxn ang="0">
                  <a:pos x="98" y="0"/>
                </a:cxn>
                <a:cxn ang="0">
                  <a:pos x="136" y="4"/>
                </a:cxn>
                <a:cxn ang="0">
                  <a:pos x="164" y="18"/>
                </a:cxn>
                <a:cxn ang="0">
                  <a:pos x="180" y="42"/>
                </a:cxn>
                <a:cxn ang="0">
                  <a:pos x="186" y="72"/>
                </a:cxn>
                <a:cxn ang="0">
                  <a:pos x="126" y="84"/>
                </a:cxn>
                <a:cxn ang="0">
                  <a:pos x="124" y="66"/>
                </a:cxn>
                <a:cxn ang="0">
                  <a:pos x="120" y="54"/>
                </a:cxn>
                <a:cxn ang="0">
                  <a:pos x="110" y="48"/>
                </a:cxn>
                <a:cxn ang="0">
                  <a:pos x="96" y="44"/>
                </a:cxn>
                <a:cxn ang="0">
                  <a:pos x="84" y="46"/>
                </a:cxn>
                <a:cxn ang="0">
                  <a:pos x="72" y="56"/>
                </a:cxn>
                <a:cxn ang="0">
                  <a:pos x="66" y="66"/>
                </a:cxn>
                <a:cxn ang="0">
                  <a:pos x="66" y="72"/>
                </a:cxn>
                <a:cxn ang="0">
                  <a:pos x="72" y="90"/>
                </a:cxn>
                <a:cxn ang="0">
                  <a:pos x="94" y="102"/>
                </a:cxn>
                <a:cxn ang="0">
                  <a:pos x="134" y="116"/>
                </a:cxn>
                <a:cxn ang="0">
                  <a:pos x="160" y="128"/>
                </a:cxn>
                <a:cxn ang="0">
                  <a:pos x="178" y="144"/>
                </a:cxn>
                <a:cxn ang="0">
                  <a:pos x="188" y="164"/>
                </a:cxn>
                <a:cxn ang="0">
                  <a:pos x="192" y="190"/>
                </a:cxn>
                <a:cxn ang="0">
                  <a:pos x="190" y="208"/>
                </a:cxn>
                <a:cxn ang="0">
                  <a:pos x="176" y="240"/>
                </a:cxn>
                <a:cxn ang="0">
                  <a:pos x="150" y="260"/>
                </a:cxn>
                <a:cxn ang="0">
                  <a:pos x="116" y="270"/>
                </a:cxn>
                <a:cxn ang="0">
                  <a:pos x="96" y="270"/>
                </a:cxn>
                <a:cxn ang="0">
                  <a:pos x="50" y="264"/>
                </a:cxn>
                <a:cxn ang="0">
                  <a:pos x="20" y="248"/>
                </a:cxn>
                <a:cxn ang="0">
                  <a:pos x="6" y="222"/>
                </a:cxn>
                <a:cxn ang="0">
                  <a:pos x="0" y="188"/>
                </a:cxn>
                <a:cxn ang="0">
                  <a:pos x="60" y="180"/>
                </a:cxn>
              </a:cxnLst>
              <a:rect l="0" t="0" r="r" b="b"/>
              <a:pathLst>
                <a:path w="192" h="270">
                  <a:moveTo>
                    <a:pt x="60" y="180"/>
                  </a:moveTo>
                  <a:lnTo>
                    <a:pt x="60" y="188"/>
                  </a:lnTo>
                  <a:lnTo>
                    <a:pt x="60" y="188"/>
                  </a:lnTo>
                  <a:lnTo>
                    <a:pt x="60" y="196"/>
                  </a:lnTo>
                  <a:lnTo>
                    <a:pt x="62" y="204"/>
                  </a:lnTo>
                  <a:lnTo>
                    <a:pt x="66" y="210"/>
                  </a:lnTo>
                  <a:lnTo>
                    <a:pt x="68" y="216"/>
                  </a:lnTo>
                  <a:lnTo>
                    <a:pt x="74" y="220"/>
                  </a:lnTo>
                  <a:lnTo>
                    <a:pt x="80" y="222"/>
                  </a:lnTo>
                  <a:lnTo>
                    <a:pt x="86" y="224"/>
                  </a:lnTo>
                  <a:lnTo>
                    <a:pt x="94" y="226"/>
                  </a:lnTo>
                  <a:lnTo>
                    <a:pt x="94" y="226"/>
                  </a:lnTo>
                  <a:lnTo>
                    <a:pt x="108" y="224"/>
                  </a:lnTo>
                  <a:lnTo>
                    <a:pt x="114" y="222"/>
                  </a:lnTo>
                  <a:lnTo>
                    <a:pt x="118" y="218"/>
                  </a:lnTo>
                  <a:lnTo>
                    <a:pt x="122" y="214"/>
                  </a:lnTo>
                  <a:lnTo>
                    <a:pt x="126" y="208"/>
                  </a:lnTo>
                  <a:lnTo>
                    <a:pt x="128" y="202"/>
                  </a:lnTo>
                  <a:lnTo>
                    <a:pt x="128" y="194"/>
                  </a:lnTo>
                  <a:lnTo>
                    <a:pt x="128" y="194"/>
                  </a:lnTo>
                  <a:lnTo>
                    <a:pt x="126" y="184"/>
                  </a:lnTo>
                  <a:lnTo>
                    <a:pt x="120" y="176"/>
                  </a:lnTo>
                  <a:lnTo>
                    <a:pt x="114" y="170"/>
                  </a:lnTo>
                  <a:lnTo>
                    <a:pt x="104" y="166"/>
                  </a:lnTo>
                  <a:lnTo>
                    <a:pt x="58" y="148"/>
                  </a:lnTo>
                  <a:lnTo>
                    <a:pt x="58" y="148"/>
                  </a:lnTo>
                  <a:lnTo>
                    <a:pt x="44" y="144"/>
                  </a:lnTo>
                  <a:lnTo>
                    <a:pt x="34" y="138"/>
                  </a:lnTo>
                  <a:lnTo>
                    <a:pt x="24" y="130"/>
                  </a:lnTo>
                  <a:lnTo>
                    <a:pt x="16" y="122"/>
                  </a:lnTo>
                  <a:lnTo>
                    <a:pt x="10" y="112"/>
                  </a:lnTo>
                  <a:lnTo>
                    <a:pt x="6" y="102"/>
                  </a:lnTo>
                  <a:lnTo>
                    <a:pt x="4" y="90"/>
                  </a:lnTo>
                  <a:lnTo>
                    <a:pt x="2" y="78"/>
                  </a:lnTo>
                  <a:lnTo>
                    <a:pt x="2" y="78"/>
                  </a:lnTo>
                  <a:lnTo>
                    <a:pt x="4" y="62"/>
                  </a:lnTo>
                  <a:lnTo>
                    <a:pt x="8" y="48"/>
                  </a:lnTo>
                  <a:lnTo>
                    <a:pt x="14" y="34"/>
                  </a:lnTo>
                  <a:lnTo>
                    <a:pt x="24" y="22"/>
                  </a:lnTo>
                  <a:lnTo>
                    <a:pt x="38" y="12"/>
                  </a:lnTo>
                  <a:lnTo>
                    <a:pt x="54" y="6"/>
                  </a:lnTo>
                  <a:lnTo>
                    <a:pt x="74" y="2"/>
                  </a:lnTo>
                  <a:lnTo>
                    <a:pt x="98" y="0"/>
                  </a:lnTo>
                  <a:lnTo>
                    <a:pt x="98" y="0"/>
                  </a:lnTo>
                  <a:lnTo>
                    <a:pt x="118" y="0"/>
                  </a:lnTo>
                  <a:lnTo>
                    <a:pt x="136" y="4"/>
                  </a:lnTo>
                  <a:lnTo>
                    <a:pt x="152" y="10"/>
                  </a:lnTo>
                  <a:lnTo>
                    <a:pt x="164" y="18"/>
                  </a:lnTo>
                  <a:lnTo>
                    <a:pt x="174" y="30"/>
                  </a:lnTo>
                  <a:lnTo>
                    <a:pt x="180" y="42"/>
                  </a:lnTo>
                  <a:lnTo>
                    <a:pt x="184" y="56"/>
                  </a:lnTo>
                  <a:lnTo>
                    <a:pt x="186" y="72"/>
                  </a:lnTo>
                  <a:lnTo>
                    <a:pt x="186" y="84"/>
                  </a:lnTo>
                  <a:lnTo>
                    <a:pt x="126" y="84"/>
                  </a:lnTo>
                  <a:lnTo>
                    <a:pt x="126" y="84"/>
                  </a:lnTo>
                  <a:lnTo>
                    <a:pt x="124" y="66"/>
                  </a:lnTo>
                  <a:lnTo>
                    <a:pt x="122" y="60"/>
                  </a:lnTo>
                  <a:lnTo>
                    <a:pt x="120" y="54"/>
                  </a:lnTo>
                  <a:lnTo>
                    <a:pt x="116" y="50"/>
                  </a:lnTo>
                  <a:lnTo>
                    <a:pt x="110" y="48"/>
                  </a:lnTo>
                  <a:lnTo>
                    <a:pt x="104" y="46"/>
                  </a:lnTo>
                  <a:lnTo>
                    <a:pt x="96" y="44"/>
                  </a:lnTo>
                  <a:lnTo>
                    <a:pt x="96" y="44"/>
                  </a:lnTo>
                  <a:lnTo>
                    <a:pt x="84" y="46"/>
                  </a:lnTo>
                  <a:lnTo>
                    <a:pt x="76" y="52"/>
                  </a:lnTo>
                  <a:lnTo>
                    <a:pt x="72" y="56"/>
                  </a:lnTo>
                  <a:lnTo>
                    <a:pt x="68" y="60"/>
                  </a:lnTo>
                  <a:lnTo>
                    <a:pt x="66" y="66"/>
                  </a:lnTo>
                  <a:lnTo>
                    <a:pt x="66" y="72"/>
                  </a:lnTo>
                  <a:lnTo>
                    <a:pt x="66" y="72"/>
                  </a:lnTo>
                  <a:lnTo>
                    <a:pt x="68" y="82"/>
                  </a:lnTo>
                  <a:lnTo>
                    <a:pt x="72" y="90"/>
                  </a:lnTo>
                  <a:lnTo>
                    <a:pt x="80" y="96"/>
                  </a:lnTo>
                  <a:lnTo>
                    <a:pt x="94" y="102"/>
                  </a:lnTo>
                  <a:lnTo>
                    <a:pt x="134" y="116"/>
                  </a:lnTo>
                  <a:lnTo>
                    <a:pt x="134" y="116"/>
                  </a:lnTo>
                  <a:lnTo>
                    <a:pt x="148" y="122"/>
                  </a:lnTo>
                  <a:lnTo>
                    <a:pt x="160" y="128"/>
                  </a:lnTo>
                  <a:lnTo>
                    <a:pt x="170" y="136"/>
                  </a:lnTo>
                  <a:lnTo>
                    <a:pt x="178" y="144"/>
                  </a:lnTo>
                  <a:lnTo>
                    <a:pt x="184" y="152"/>
                  </a:lnTo>
                  <a:lnTo>
                    <a:pt x="188" y="164"/>
                  </a:lnTo>
                  <a:lnTo>
                    <a:pt x="190" y="176"/>
                  </a:lnTo>
                  <a:lnTo>
                    <a:pt x="192" y="190"/>
                  </a:lnTo>
                  <a:lnTo>
                    <a:pt x="192" y="190"/>
                  </a:lnTo>
                  <a:lnTo>
                    <a:pt x="190" y="208"/>
                  </a:lnTo>
                  <a:lnTo>
                    <a:pt x="184" y="226"/>
                  </a:lnTo>
                  <a:lnTo>
                    <a:pt x="176" y="240"/>
                  </a:lnTo>
                  <a:lnTo>
                    <a:pt x="164" y="250"/>
                  </a:lnTo>
                  <a:lnTo>
                    <a:pt x="150" y="260"/>
                  </a:lnTo>
                  <a:lnTo>
                    <a:pt x="134" y="266"/>
                  </a:lnTo>
                  <a:lnTo>
                    <a:pt x="116" y="270"/>
                  </a:lnTo>
                  <a:lnTo>
                    <a:pt x="96" y="270"/>
                  </a:lnTo>
                  <a:lnTo>
                    <a:pt x="96" y="270"/>
                  </a:lnTo>
                  <a:lnTo>
                    <a:pt x="70" y="270"/>
                  </a:lnTo>
                  <a:lnTo>
                    <a:pt x="50" y="264"/>
                  </a:lnTo>
                  <a:lnTo>
                    <a:pt x="32" y="258"/>
                  </a:lnTo>
                  <a:lnTo>
                    <a:pt x="20" y="248"/>
                  </a:lnTo>
                  <a:lnTo>
                    <a:pt x="12" y="236"/>
                  </a:lnTo>
                  <a:lnTo>
                    <a:pt x="6" y="222"/>
                  </a:lnTo>
                  <a:lnTo>
                    <a:pt x="2" y="206"/>
                  </a:lnTo>
                  <a:lnTo>
                    <a:pt x="0" y="188"/>
                  </a:lnTo>
                  <a:lnTo>
                    <a:pt x="0" y="180"/>
                  </a:lnTo>
                  <a:lnTo>
                    <a:pt x="60" y="18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0" name="Freeform 27"/>
            <p:cNvSpPr>
              <a:spLocks noEditPoints="1"/>
            </p:cNvSpPr>
            <p:nvPr/>
          </p:nvSpPr>
          <p:spPr bwMode="auto">
            <a:xfrm>
              <a:off x="3308984" y="673735"/>
              <a:ext cx="317049" cy="428625"/>
            </a:xfrm>
            <a:custGeom>
              <a:avLst/>
              <a:gdLst/>
              <a:ahLst/>
              <a:cxnLst>
                <a:cxn ang="0">
                  <a:pos x="8" y="80"/>
                </a:cxn>
                <a:cxn ang="0">
                  <a:pos x="10" y="58"/>
                </a:cxn>
                <a:cxn ang="0">
                  <a:pos x="24" y="28"/>
                </a:cxn>
                <a:cxn ang="0">
                  <a:pos x="48" y="10"/>
                </a:cxn>
                <a:cxn ang="0">
                  <a:pos x="80" y="0"/>
                </a:cxn>
                <a:cxn ang="0">
                  <a:pos x="98" y="0"/>
                </a:cxn>
                <a:cxn ang="0">
                  <a:pos x="146" y="6"/>
                </a:cxn>
                <a:cxn ang="0">
                  <a:pos x="174" y="22"/>
                </a:cxn>
                <a:cxn ang="0">
                  <a:pos x="188" y="46"/>
                </a:cxn>
                <a:cxn ang="0">
                  <a:pos x="192" y="78"/>
                </a:cxn>
                <a:cxn ang="0">
                  <a:pos x="192" y="214"/>
                </a:cxn>
                <a:cxn ang="0">
                  <a:pos x="196" y="254"/>
                </a:cxn>
                <a:cxn ang="0">
                  <a:pos x="136" y="264"/>
                </a:cxn>
                <a:cxn ang="0">
                  <a:pos x="132" y="250"/>
                </a:cxn>
                <a:cxn ang="0">
                  <a:pos x="128" y="238"/>
                </a:cxn>
                <a:cxn ang="0">
                  <a:pos x="122" y="246"/>
                </a:cxn>
                <a:cxn ang="0">
                  <a:pos x="108" y="260"/>
                </a:cxn>
                <a:cxn ang="0">
                  <a:pos x="92" y="268"/>
                </a:cxn>
                <a:cxn ang="0">
                  <a:pos x="62" y="270"/>
                </a:cxn>
                <a:cxn ang="0">
                  <a:pos x="46" y="268"/>
                </a:cxn>
                <a:cxn ang="0">
                  <a:pos x="22" y="256"/>
                </a:cxn>
                <a:cxn ang="0">
                  <a:pos x="8" y="236"/>
                </a:cxn>
                <a:cxn ang="0">
                  <a:pos x="0" y="210"/>
                </a:cxn>
                <a:cxn ang="0">
                  <a:pos x="0" y="196"/>
                </a:cxn>
                <a:cxn ang="0">
                  <a:pos x="4" y="166"/>
                </a:cxn>
                <a:cxn ang="0">
                  <a:pos x="16" y="144"/>
                </a:cxn>
                <a:cxn ang="0">
                  <a:pos x="36" y="128"/>
                </a:cxn>
                <a:cxn ang="0">
                  <a:pos x="64" y="116"/>
                </a:cxn>
                <a:cxn ang="0">
                  <a:pos x="102" y="106"/>
                </a:cxn>
                <a:cxn ang="0">
                  <a:pos x="122" y="96"/>
                </a:cxn>
                <a:cxn ang="0">
                  <a:pos x="128" y="76"/>
                </a:cxn>
                <a:cxn ang="0">
                  <a:pos x="126" y="62"/>
                </a:cxn>
                <a:cxn ang="0">
                  <a:pos x="122" y="54"/>
                </a:cxn>
                <a:cxn ang="0">
                  <a:pos x="112" y="46"/>
                </a:cxn>
                <a:cxn ang="0">
                  <a:pos x="98" y="44"/>
                </a:cxn>
                <a:cxn ang="0">
                  <a:pos x="90" y="46"/>
                </a:cxn>
                <a:cxn ang="0">
                  <a:pos x="80" y="50"/>
                </a:cxn>
                <a:cxn ang="0">
                  <a:pos x="72" y="58"/>
                </a:cxn>
                <a:cxn ang="0">
                  <a:pos x="68" y="78"/>
                </a:cxn>
                <a:cxn ang="0">
                  <a:pos x="8" y="86"/>
                </a:cxn>
                <a:cxn ang="0">
                  <a:pos x="128" y="136"/>
                </a:cxn>
                <a:cxn ang="0">
                  <a:pos x="100" y="148"/>
                </a:cxn>
                <a:cxn ang="0">
                  <a:pos x="84" y="154"/>
                </a:cxn>
                <a:cxn ang="0">
                  <a:pos x="72" y="162"/>
                </a:cxn>
                <a:cxn ang="0">
                  <a:pos x="64" y="174"/>
                </a:cxn>
                <a:cxn ang="0">
                  <a:pos x="62" y="190"/>
                </a:cxn>
                <a:cxn ang="0">
                  <a:pos x="68" y="214"/>
                </a:cxn>
                <a:cxn ang="0">
                  <a:pos x="76" y="222"/>
                </a:cxn>
                <a:cxn ang="0">
                  <a:pos x="88" y="226"/>
                </a:cxn>
                <a:cxn ang="0">
                  <a:pos x="102" y="224"/>
                </a:cxn>
                <a:cxn ang="0">
                  <a:pos x="114" y="216"/>
                </a:cxn>
                <a:cxn ang="0">
                  <a:pos x="124" y="204"/>
                </a:cxn>
                <a:cxn ang="0">
                  <a:pos x="128" y="186"/>
                </a:cxn>
              </a:cxnLst>
              <a:rect l="0" t="0" r="r" b="b"/>
              <a:pathLst>
                <a:path w="200" h="270">
                  <a:moveTo>
                    <a:pt x="8" y="86"/>
                  </a:moveTo>
                  <a:lnTo>
                    <a:pt x="8" y="80"/>
                  </a:lnTo>
                  <a:lnTo>
                    <a:pt x="8" y="80"/>
                  </a:lnTo>
                  <a:lnTo>
                    <a:pt x="10" y="58"/>
                  </a:lnTo>
                  <a:lnTo>
                    <a:pt x="14" y="42"/>
                  </a:lnTo>
                  <a:lnTo>
                    <a:pt x="24" y="28"/>
                  </a:lnTo>
                  <a:lnTo>
                    <a:pt x="34" y="18"/>
                  </a:lnTo>
                  <a:lnTo>
                    <a:pt x="48" y="10"/>
                  </a:lnTo>
                  <a:lnTo>
                    <a:pt x="64" y="4"/>
                  </a:lnTo>
                  <a:lnTo>
                    <a:pt x="80" y="0"/>
                  </a:lnTo>
                  <a:lnTo>
                    <a:pt x="98" y="0"/>
                  </a:lnTo>
                  <a:lnTo>
                    <a:pt x="98" y="0"/>
                  </a:lnTo>
                  <a:lnTo>
                    <a:pt x="124" y="2"/>
                  </a:lnTo>
                  <a:lnTo>
                    <a:pt x="146" y="6"/>
                  </a:lnTo>
                  <a:lnTo>
                    <a:pt x="162" y="12"/>
                  </a:lnTo>
                  <a:lnTo>
                    <a:pt x="174" y="22"/>
                  </a:lnTo>
                  <a:lnTo>
                    <a:pt x="182" y="34"/>
                  </a:lnTo>
                  <a:lnTo>
                    <a:pt x="188" y="46"/>
                  </a:lnTo>
                  <a:lnTo>
                    <a:pt x="190" y="62"/>
                  </a:lnTo>
                  <a:lnTo>
                    <a:pt x="192" y="78"/>
                  </a:lnTo>
                  <a:lnTo>
                    <a:pt x="192" y="214"/>
                  </a:lnTo>
                  <a:lnTo>
                    <a:pt x="192" y="214"/>
                  </a:lnTo>
                  <a:lnTo>
                    <a:pt x="194" y="242"/>
                  </a:lnTo>
                  <a:lnTo>
                    <a:pt x="196" y="254"/>
                  </a:lnTo>
                  <a:lnTo>
                    <a:pt x="200" y="264"/>
                  </a:lnTo>
                  <a:lnTo>
                    <a:pt x="136" y="264"/>
                  </a:lnTo>
                  <a:lnTo>
                    <a:pt x="136" y="264"/>
                  </a:lnTo>
                  <a:lnTo>
                    <a:pt x="132" y="250"/>
                  </a:lnTo>
                  <a:lnTo>
                    <a:pt x="128" y="238"/>
                  </a:lnTo>
                  <a:lnTo>
                    <a:pt x="128" y="238"/>
                  </a:lnTo>
                  <a:lnTo>
                    <a:pt x="128" y="238"/>
                  </a:lnTo>
                  <a:lnTo>
                    <a:pt x="122" y="246"/>
                  </a:lnTo>
                  <a:lnTo>
                    <a:pt x="116" y="254"/>
                  </a:lnTo>
                  <a:lnTo>
                    <a:pt x="108" y="260"/>
                  </a:lnTo>
                  <a:lnTo>
                    <a:pt x="100" y="264"/>
                  </a:lnTo>
                  <a:lnTo>
                    <a:pt x="92" y="268"/>
                  </a:lnTo>
                  <a:lnTo>
                    <a:pt x="84" y="270"/>
                  </a:lnTo>
                  <a:lnTo>
                    <a:pt x="62" y="270"/>
                  </a:lnTo>
                  <a:lnTo>
                    <a:pt x="62" y="270"/>
                  </a:lnTo>
                  <a:lnTo>
                    <a:pt x="46" y="268"/>
                  </a:lnTo>
                  <a:lnTo>
                    <a:pt x="32" y="264"/>
                  </a:lnTo>
                  <a:lnTo>
                    <a:pt x="22" y="256"/>
                  </a:lnTo>
                  <a:lnTo>
                    <a:pt x="14" y="246"/>
                  </a:lnTo>
                  <a:lnTo>
                    <a:pt x="8" y="236"/>
                  </a:lnTo>
                  <a:lnTo>
                    <a:pt x="2" y="222"/>
                  </a:lnTo>
                  <a:lnTo>
                    <a:pt x="0" y="210"/>
                  </a:lnTo>
                  <a:lnTo>
                    <a:pt x="0" y="196"/>
                  </a:lnTo>
                  <a:lnTo>
                    <a:pt x="0" y="196"/>
                  </a:lnTo>
                  <a:lnTo>
                    <a:pt x="0" y="180"/>
                  </a:lnTo>
                  <a:lnTo>
                    <a:pt x="4" y="166"/>
                  </a:lnTo>
                  <a:lnTo>
                    <a:pt x="8" y="154"/>
                  </a:lnTo>
                  <a:lnTo>
                    <a:pt x="16" y="144"/>
                  </a:lnTo>
                  <a:lnTo>
                    <a:pt x="24" y="134"/>
                  </a:lnTo>
                  <a:lnTo>
                    <a:pt x="36" y="128"/>
                  </a:lnTo>
                  <a:lnTo>
                    <a:pt x="48" y="122"/>
                  </a:lnTo>
                  <a:lnTo>
                    <a:pt x="64" y="116"/>
                  </a:lnTo>
                  <a:lnTo>
                    <a:pt x="102" y="106"/>
                  </a:lnTo>
                  <a:lnTo>
                    <a:pt x="102" y="106"/>
                  </a:lnTo>
                  <a:lnTo>
                    <a:pt x="114" y="102"/>
                  </a:lnTo>
                  <a:lnTo>
                    <a:pt x="122" y="96"/>
                  </a:lnTo>
                  <a:lnTo>
                    <a:pt x="128" y="88"/>
                  </a:lnTo>
                  <a:lnTo>
                    <a:pt x="128" y="76"/>
                  </a:lnTo>
                  <a:lnTo>
                    <a:pt x="128" y="76"/>
                  </a:lnTo>
                  <a:lnTo>
                    <a:pt x="126" y="62"/>
                  </a:lnTo>
                  <a:lnTo>
                    <a:pt x="124" y="58"/>
                  </a:lnTo>
                  <a:lnTo>
                    <a:pt x="122" y="54"/>
                  </a:lnTo>
                  <a:lnTo>
                    <a:pt x="118" y="50"/>
                  </a:lnTo>
                  <a:lnTo>
                    <a:pt x="112" y="46"/>
                  </a:lnTo>
                  <a:lnTo>
                    <a:pt x="106" y="46"/>
                  </a:lnTo>
                  <a:lnTo>
                    <a:pt x="98" y="44"/>
                  </a:lnTo>
                  <a:lnTo>
                    <a:pt x="98" y="44"/>
                  </a:lnTo>
                  <a:lnTo>
                    <a:pt x="90" y="46"/>
                  </a:lnTo>
                  <a:lnTo>
                    <a:pt x="84" y="48"/>
                  </a:lnTo>
                  <a:lnTo>
                    <a:pt x="80" y="50"/>
                  </a:lnTo>
                  <a:lnTo>
                    <a:pt x="74" y="54"/>
                  </a:lnTo>
                  <a:lnTo>
                    <a:pt x="72" y="58"/>
                  </a:lnTo>
                  <a:lnTo>
                    <a:pt x="70" y="64"/>
                  </a:lnTo>
                  <a:lnTo>
                    <a:pt x="68" y="78"/>
                  </a:lnTo>
                  <a:lnTo>
                    <a:pt x="68" y="86"/>
                  </a:lnTo>
                  <a:lnTo>
                    <a:pt x="8" y="86"/>
                  </a:lnTo>
                  <a:close/>
                  <a:moveTo>
                    <a:pt x="128" y="136"/>
                  </a:moveTo>
                  <a:lnTo>
                    <a:pt x="128" y="136"/>
                  </a:lnTo>
                  <a:lnTo>
                    <a:pt x="114" y="144"/>
                  </a:lnTo>
                  <a:lnTo>
                    <a:pt x="100" y="148"/>
                  </a:lnTo>
                  <a:lnTo>
                    <a:pt x="100" y="148"/>
                  </a:lnTo>
                  <a:lnTo>
                    <a:pt x="84" y="154"/>
                  </a:lnTo>
                  <a:lnTo>
                    <a:pt x="76" y="158"/>
                  </a:lnTo>
                  <a:lnTo>
                    <a:pt x="72" y="162"/>
                  </a:lnTo>
                  <a:lnTo>
                    <a:pt x="68" y="168"/>
                  </a:lnTo>
                  <a:lnTo>
                    <a:pt x="64" y="174"/>
                  </a:lnTo>
                  <a:lnTo>
                    <a:pt x="62" y="190"/>
                  </a:lnTo>
                  <a:lnTo>
                    <a:pt x="62" y="190"/>
                  </a:lnTo>
                  <a:lnTo>
                    <a:pt x="64" y="204"/>
                  </a:lnTo>
                  <a:lnTo>
                    <a:pt x="68" y="214"/>
                  </a:lnTo>
                  <a:lnTo>
                    <a:pt x="72" y="220"/>
                  </a:lnTo>
                  <a:lnTo>
                    <a:pt x="76" y="222"/>
                  </a:lnTo>
                  <a:lnTo>
                    <a:pt x="82" y="224"/>
                  </a:lnTo>
                  <a:lnTo>
                    <a:pt x="88" y="226"/>
                  </a:lnTo>
                  <a:lnTo>
                    <a:pt x="88" y="226"/>
                  </a:lnTo>
                  <a:lnTo>
                    <a:pt x="102" y="224"/>
                  </a:lnTo>
                  <a:lnTo>
                    <a:pt x="108" y="220"/>
                  </a:lnTo>
                  <a:lnTo>
                    <a:pt x="114" y="216"/>
                  </a:lnTo>
                  <a:lnTo>
                    <a:pt x="120" y="210"/>
                  </a:lnTo>
                  <a:lnTo>
                    <a:pt x="124" y="204"/>
                  </a:lnTo>
                  <a:lnTo>
                    <a:pt x="128" y="196"/>
                  </a:lnTo>
                  <a:lnTo>
                    <a:pt x="128" y="186"/>
                  </a:lnTo>
                  <a:lnTo>
                    <a:pt x="128" y="136"/>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1" name="Freeform 28"/>
            <p:cNvSpPr>
              <a:spLocks/>
            </p:cNvSpPr>
            <p:nvPr/>
          </p:nvSpPr>
          <p:spPr bwMode="auto">
            <a:xfrm>
              <a:off x="3670744" y="673735"/>
              <a:ext cx="300790" cy="428625"/>
            </a:xfrm>
            <a:custGeom>
              <a:avLst/>
              <a:gdLst/>
              <a:ahLst/>
              <a:cxnLst>
                <a:cxn ang="0">
                  <a:pos x="58" y="188"/>
                </a:cxn>
                <a:cxn ang="0">
                  <a:pos x="60" y="196"/>
                </a:cxn>
                <a:cxn ang="0">
                  <a:pos x="64" y="210"/>
                </a:cxn>
                <a:cxn ang="0">
                  <a:pos x="72" y="220"/>
                </a:cxn>
                <a:cxn ang="0">
                  <a:pos x="86" y="224"/>
                </a:cxn>
                <a:cxn ang="0">
                  <a:pos x="94" y="226"/>
                </a:cxn>
                <a:cxn ang="0">
                  <a:pos x="112" y="222"/>
                </a:cxn>
                <a:cxn ang="0">
                  <a:pos x="122" y="214"/>
                </a:cxn>
                <a:cxn ang="0">
                  <a:pos x="126" y="202"/>
                </a:cxn>
                <a:cxn ang="0">
                  <a:pos x="126" y="194"/>
                </a:cxn>
                <a:cxn ang="0">
                  <a:pos x="120" y="176"/>
                </a:cxn>
                <a:cxn ang="0">
                  <a:pos x="102" y="166"/>
                </a:cxn>
                <a:cxn ang="0">
                  <a:pos x="56" y="148"/>
                </a:cxn>
                <a:cxn ang="0">
                  <a:pos x="32" y="138"/>
                </a:cxn>
                <a:cxn ang="0">
                  <a:pos x="16" y="122"/>
                </a:cxn>
                <a:cxn ang="0">
                  <a:pos x="4" y="102"/>
                </a:cxn>
                <a:cxn ang="0">
                  <a:pos x="2" y="78"/>
                </a:cxn>
                <a:cxn ang="0">
                  <a:pos x="2" y="62"/>
                </a:cxn>
                <a:cxn ang="0">
                  <a:pos x="14" y="34"/>
                </a:cxn>
                <a:cxn ang="0">
                  <a:pos x="36" y="12"/>
                </a:cxn>
                <a:cxn ang="0">
                  <a:pos x="72" y="2"/>
                </a:cxn>
                <a:cxn ang="0">
                  <a:pos x="96" y="0"/>
                </a:cxn>
                <a:cxn ang="0">
                  <a:pos x="136" y="4"/>
                </a:cxn>
                <a:cxn ang="0">
                  <a:pos x="162" y="18"/>
                </a:cxn>
                <a:cxn ang="0">
                  <a:pos x="178" y="42"/>
                </a:cxn>
                <a:cxn ang="0">
                  <a:pos x="184" y="72"/>
                </a:cxn>
                <a:cxn ang="0">
                  <a:pos x="124" y="84"/>
                </a:cxn>
                <a:cxn ang="0">
                  <a:pos x="124" y="66"/>
                </a:cxn>
                <a:cxn ang="0">
                  <a:pos x="118" y="54"/>
                </a:cxn>
                <a:cxn ang="0">
                  <a:pos x="110" y="48"/>
                </a:cxn>
                <a:cxn ang="0">
                  <a:pos x="96" y="44"/>
                </a:cxn>
                <a:cxn ang="0">
                  <a:pos x="84" y="46"/>
                </a:cxn>
                <a:cxn ang="0">
                  <a:pos x="70" y="56"/>
                </a:cxn>
                <a:cxn ang="0">
                  <a:pos x="66" y="66"/>
                </a:cxn>
                <a:cxn ang="0">
                  <a:pos x="64" y="72"/>
                </a:cxn>
                <a:cxn ang="0">
                  <a:pos x="70" y="90"/>
                </a:cxn>
                <a:cxn ang="0">
                  <a:pos x="94" y="102"/>
                </a:cxn>
                <a:cxn ang="0">
                  <a:pos x="134" y="116"/>
                </a:cxn>
                <a:cxn ang="0">
                  <a:pos x="160" y="128"/>
                </a:cxn>
                <a:cxn ang="0">
                  <a:pos x="178" y="144"/>
                </a:cxn>
                <a:cxn ang="0">
                  <a:pos x="186" y="164"/>
                </a:cxn>
                <a:cxn ang="0">
                  <a:pos x="190" y="190"/>
                </a:cxn>
                <a:cxn ang="0">
                  <a:pos x="188" y="208"/>
                </a:cxn>
                <a:cxn ang="0">
                  <a:pos x="174" y="240"/>
                </a:cxn>
                <a:cxn ang="0">
                  <a:pos x="148" y="260"/>
                </a:cxn>
                <a:cxn ang="0">
                  <a:pos x="114" y="270"/>
                </a:cxn>
                <a:cxn ang="0">
                  <a:pos x="94" y="270"/>
                </a:cxn>
                <a:cxn ang="0">
                  <a:pos x="48" y="264"/>
                </a:cxn>
                <a:cxn ang="0">
                  <a:pos x="20" y="248"/>
                </a:cxn>
                <a:cxn ang="0">
                  <a:pos x="4" y="222"/>
                </a:cxn>
                <a:cxn ang="0">
                  <a:pos x="0" y="188"/>
                </a:cxn>
                <a:cxn ang="0">
                  <a:pos x="58" y="180"/>
                </a:cxn>
              </a:cxnLst>
              <a:rect l="0" t="0" r="r" b="b"/>
              <a:pathLst>
                <a:path w="190" h="270">
                  <a:moveTo>
                    <a:pt x="58" y="180"/>
                  </a:moveTo>
                  <a:lnTo>
                    <a:pt x="58" y="188"/>
                  </a:lnTo>
                  <a:lnTo>
                    <a:pt x="58" y="188"/>
                  </a:lnTo>
                  <a:lnTo>
                    <a:pt x="60" y="196"/>
                  </a:lnTo>
                  <a:lnTo>
                    <a:pt x="62" y="204"/>
                  </a:lnTo>
                  <a:lnTo>
                    <a:pt x="64" y="210"/>
                  </a:lnTo>
                  <a:lnTo>
                    <a:pt x="68" y="216"/>
                  </a:lnTo>
                  <a:lnTo>
                    <a:pt x="72" y="220"/>
                  </a:lnTo>
                  <a:lnTo>
                    <a:pt x="78" y="222"/>
                  </a:lnTo>
                  <a:lnTo>
                    <a:pt x="86" y="224"/>
                  </a:lnTo>
                  <a:lnTo>
                    <a:pt x="94" y="226"/>
                  </a:lnTo>
                  <a:lnTo>
                    <a:pt x="94" y="226"/>
                  </a:lnTo>
                  <a:lnTo>
                    <a:pt x="108" y="224"/>
                  </a:lnTo>
                  <a:lnTo>
                    <a:pt x="112" y="222"/>
                  </a:lnTo>
                  <a:lnTo>
                    <a:pt x="118" y="218"/>
                  </a:lnTo>
                  <a:lnTo>
                    <a:pt x="122" y="214"/>
                  </a:lnTo>
                  <a:lnTo>
                    <a:pt x="124" y="208"/>
                  </a:lnTo>
                  <a:lnTo>
                    <a:pt x="126" y="202"/>
                  </a:lnTo>
                  <a:lnTo>
                    <a:pt x="126" y="194"/>
                  </a:lnTo>
                  <a:lnTo>
                    <a:pt x="126" y="194"/>
                  </a:lnTo>
                  <a:lnTo>
                    <a:pt x="124" y="184"/>
                  </a:lnTo>
                  <a:lnTo>
                    <a:pt x="120" y="176"/>
                  </a:lnTo>
                  <a:lnTo>
                    <a:pt x="112" y="170"/>
                  </a:lnTo>
                  <a:lnTo>
                    <a:pt x="102" y="166"/>
                  </a:lnTo>
                  <a:lnTo>
                    <a:pt x="56" y="148"/>
                  </a:lnTo>
                  <a:lnTo>
                    <a:pt x="56" y="148"/>
                  </a:lnTo>
                  <a:lnTo>
                    <a:pt x="44" y="144"/>
                  </a:lnTo>
                  <a:lnTo>
                    <a:pt x="32" y="138"/>
                  </a:lnTo>
                  <a:lnTo>
                    <a:pt x="24" y="130"/>
                  </a:lnTo>
                  <a:lnTo>
                    <a:pt x="16" y="122"/>
                  </a:lnTo>
                  <a:lnTo>
                    <a:pt x="10" y="112"/>
                  </a:lnTo>
                  <a:lnTo>
                    <a:pt x="4" y="102"/>
                  </a:lnTo>
                  <a:lnTo>
                    <a:pt x="2" y="90"/>
                  </a:lnTo>
                  <a:lnTo>
                    <a:pt x="2" y="78"/>
                  </a:lnTo>
                  <a:lnTo>
                    <a:pt x="2" y="78"/>
                  </a:lnTo>
                  <a:lnTo>
                    <a:pt x="2" y="62"/>
                  </a:lnTo>
                  <a:lnTo>
                    <a:pt x="6" y="48"/>
                  </a:lnTo>
                  <a:lnTo>
                    <a:pt x="14" y="34"/>
                  </a:lnTo>
                  <a:lnTo>
                    <a:pt x="24" y="22"/>
                  </a:lnTo>
                  <a:lnTo>
                    <a:pt x="36" y="12"/>
                  </a:lnTo>
                  <a:lnTo>
                    <a:pt x="52" y="6"/>
                  </a:lnTo>
                  <a:lnTo>
                    <a:pt x="72" y="2"/>
                  </a:lnTo>
                  <a:lnTo>
                    <a:pt x="96" y="0"/>
                  </a:lnTo>
                  <a:lnTo>
                    <a:pt x="96" y="0"/>
                  </a:lnTo>
                  <a:lnTo>
                    <a:pt x="118" y="0"/>
                  </a:lnTo>
                  <a:lnTo>
                    <a:pt x="136" y="4"/>
                  </a:lnTo>
                  <a:lnTo>
                    <a:pt x="150" y="10"/>
                  </a:lnTo>
                  <a:lnTo>
                    <a:pt x="162" y="18"/>
                  </a:lnTo>
                  <a:lnTo>
                    <a:pt x="172" y="30"/>
                  </a:lnTo>
                  <a:lnTo>
                    <a:pt x="178" y="42"/>
                  </a:lnTo>
                  <a:lnTo>
                    <a:pt x="182" y="56"/>
                  </a:lnTo>
                  <a:lnTo>
                    <a:pt x="184" y="72"/>
                  </a:lnTo>
                  <a:lnTo>
                    <a:pt x="184" y="84"/>
                  </a:lnTo>
                  <a:lnTo>
                    <a:pt x="124" y="84"/>
                  </a:lnTo>
                  <a:lnTo>
                    <a:pt x="124" y="84"/>
                  </a:lnTo>
                  <a:lnTo>
                    <a:pt x="124" y="66"/>
                  </a:lnTo>
                  <a:lnTo>
                    <a:pt x="122" y="60"/>
                  </a:lnTo>
                  <a:lnTo>
                    <a:pt x="118" y="54"/>
                  </a:lnTo>
                  <a:lnTo>
                    <a:pt x="114" y="50"/>
                  </a:lnTo>
                  <a:lnTo>
                    <a:pt x="110" y="48"/>
                  </a:lnTo>
                  <a:lnTo>
                    <a:pt x="104" y="46"/>
                  </a:lnTo>
                  <a:lnTo>
                    <a:pt x="96" y="44"/>
                  </a:lnTo>
                  <a:lnTo>
                    <a:pt x="96" y="44"/>
                  </a:lnTo>
                  <a:lnTo>
                    <a:pt x="84" y="46"/>
                  </a:lnTo>
                  <a:lnTo>
                    <a:pt x="74" y="52"/>
                  </a:lnTo>
                  <a:lnTo>
                    <a:pt x="70" y="56"/>
                  </a:lnTo>
                  <a:lnTo>
                    <a:pt x="68" y="60"/>
                  </a:lnTo>
                  <a:lnTo>
                    <a:pt x="66" y="66"/>
                  </a:lnTo>
                  <a:lnTo>
                    <a:pt x="64" y="72"/>
                  </a:lnTo>
                  <a:lnTo>
                    <a:pt x="64" y="72"/>
                  </a:lnTo>
                  <a:lnTo>
                    <a:pt x="66" y="82"/>
                  </a:lnTo>
                  <a:lnTo>
                    <a:pt x="70" y="90"/>
                  </a:lnTo>
                  <a:lnTo>
                    <a:pt x="80" y="96"/>
                  </a:lnTo>
                  <a:lnTo>
                    <a:pt x="94" y="102"/>
                  </a:lnTo>
                  <a:lnTo>
                    <a:pt x="134" y="116"/>
                  </a:lnTo>
                  <a:lnTo>
                    <a:pt x="134" y="116"/>
                  </a:lnTo>
                  <a:lnTo>
                    <a:pt x="148" y="122"/>
                  </a:lnTo>
                  <a:lnTo>
                    <a:pt x="160" y="128"/>
                  </a:lnTo>
                  <a:lnTo>
                    <a:pt x="170" y="136"/>
                  </a:lnTo>
                  <a:lnTo>
                    <a:pt x="178" y="144"/>
                  </a:lnTo>
                  <a:lnTo>
                    <a:pt x="182" y="152"/>
                  </a:lnTo>
                  <a:lnTo>
                    <a:pt x="186" y="164"/>
                  </a:lnTo>
                  <a:lnTo>
                    <a:pt x="190" y="176"/>
                  </a:lnTo>
                  <a:lnTo>
                    <a:pt x="190" y="190"/>
                  </a:lnTo>
                  <a:lnTo>
                    <a:pt x="190" y="190"/>
                  </a:lnTo>
                  <a:lnTo>
                    <a:pt x="188" y="208"/>
                  </a:lnTo>
                  <a:lnTo>
                    <a:pt x="182" y="226"/>
                  </a:lnTo>
                  <a:lnTo>
                    <a:pt x="174" y="240"/>
                  </a:lnTo>
                  <a:lnTo>
                    <a:pt x="162" y="250"/>
                  </a:lnTo>
                  <a:lnTo>
                    <a:pt x="148" y="260"/>
                  </a:lnTo>
                  <a:lnTo>
                    <a:pt x="132" y="266"/>
                  </a:lnTo>
                  <a:lnTo>
                    <a:pt x="114" y="270"/>
                  </a:lnTo>
                  <a:lnTo>
                    <a:pt x="94" y="270"/>
                  </a:lnTo>
                  <a:lnTo>
                    <a:pt x="94" y="270"/>
                  </a:lnTo>
                  <a:lnTo>
                    <a:pt x="68" y="270"/>
                  </a:lnTo>
                  <a:lnTo>
                    <a:pt x="48" y="264"/>
                  </a:lnTo>
                  <a:lnTo>
                    <a:pt x="32" y="258"/>
                  </a:lnTo>
                  <a:lnTo>
                    <a:pt x="20" y="248"/>
                  </a:lnTo>
                  <a:lnTo>
                    <a:pt x="10" y="236"/>
                  </a:lnTo>
                  <a:lnTo>
                    <a:pt x="4" y="222"/>
                  </a:lnTo>
                  <a:lnTo>
                    <a:pt x="0" y="206"/>
                  </a:lnTo>
                  <a:lnTo>
                    <a:pt x="0" y="188"/>
                  </a:lnTo>
                  <a:lnTo>
                    <a:pt x="0" y="180"/>
                  </a:lnTo>
                  <a:lnTo>
                    <a:pt x="58" y="18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2" name="Rectangle 29"/>
            <p:cNvSpPr>
              <a:spLocks noChangeArrowheads="1"/>
            </p:cNvSpPr>
            <p:nvPr/>
          </p:nvSpPr>
          <p:spPr bwMode="auto">
            <a:xfrm>
              <a:off x="4032506" y="977009"/>
              <a:ext cx="101617" cy="117264"/>
            </a:xfrm>
            <a:prstGeom prst="rect">
              <a:avLst/>
            </a:prstGeom>
            <a:solidFill>
              <a:schemeClr val="bg1"/>
            </a:solidFill>
            <a:ln w="9525">
              <a:noFill/>
              <a:miter lim="800000"/>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3" name="Freeform 30"/>
            <p:cNvSpPr>
              <a:spLocks/>
            </p:cNvSpPr>
            <p:nvPr/>
          </p:nvSpPr>
          <p:spPr bwMode="auto">
            <a:xfrm>
              <a:off x="4191030" y="673735"/>
              <a:ext cx="317049" cy="428625"/>
            </a:xfrm>
            <a:custGeom>
              <a:avLst/>
              <a:gdLst/>
              <a:ahLst/>
              <a:cxnLst>
                <a:cxn ang="0">
                  <a:pos x="134" y="100"/>
                </a:cxn>
                <a:cxn ang="0">
                  <a:pos x="132" y="72"/>
                </a:cxn>
                <a:cxn ang="0">
                  <a:pos x="124" y="58"/>
                </a:cxn>
                <a:cxn ang="0">
                  <a:pos x="112" y="48"/>
                </a:cxn>
                <a:cxn ang="0">
                  <a:pos x="104" y="48"/>
                </a:cxn>
                <a:cxn ang="0">
                  <a:pos x="84" y="52"/>
                </a:cxn>
                <a:cxn ang="0">
                  <a:pos x="74" y="70"/>
                </a:cxn>
                <a:cxn ang="0">
                  <a:pos x="68" y="96"/>
                </a:cxn>
                <a:cxn ang="0">
                  <a:pos x="66" y="136"/>
                </a:cxn>
                <a:cxn ang="0">
                  <a:pos x="70" y="192"/>
                </a:cxn>
                <a:cxn ang="0">
                  <a:pos x="78" y="214"/>
                </a:cxn>
                <a:cxn ang="0">
                  <a:pos x="92" y="224"/>
                </a:cxn>
                <a:cxn ang="0">
                  <a:pos x="102" y="226"/>
                </a:cxn>
                <a:cxn ang="0">
                  <a:pos x="116" y="222"/>
                </a:cxn>
                <a:cxn ang="0">
                  <a:pos x="126" y="212"/>
                </a:cxn>
                <a:cxn ang="0">
                  <a:pos x="132" y="192"/>
                </a:cxn>
                <a:cxn ang="0">
                  <a:pos x="198" y="166"/>
                </a:cxn>
                <a:cxn ang="0">
                  <a:pos x="196" y="190"/>
                </a:cxn>
                <a:cxn ang="0">
                  <a:pos x="184" y="228"/>
                </a:cxn>
                <a:cxn ang="0">
                  <a:pos x="160" y="256"/>
                </a:cxn>
                <a:cxn ang="0">
                  <a:pos x="124" y="268"/>
                </a:cxn>
                <a:cxn ang="0">
                  <a:pos x="98" y="270"/>
                </a:cxn>
                <a:cxn ang="0">
                  <a:pos x="56" y="264"/>
                </a:cxn>
                <a:cxn ang="0">
                  <a:pos x="38" y="254"/>
                </a:cxn>
                <a:cxn ang="0">
                  <a:pos x="24" y="242"/>
                </a:cxn>
                <a:cxn ang="0">
                  <a:pos x="14" y="224"/>
                </a:cxn>
                <a:cxn ang="0">
                  <a:pos x="2" y="170"/>
                </a:cxn>
                <a:cxn ang="0">
                  <a:pos x="0" y="136"/>
                </a:cxn>
                <a:cxn ang="0">
                  <a:pos x="4" y="84"/>
                </a:cxn>
                <a:cxn ang="0">
                  <a:pos x="12" y="56"/>
                </a:cxn>
                <a:cxn ang="0">
                  <a:pos x="24" y="36"/>
                </a:cxn>
                <a:cxn ang="0">
                  <a:pos x="36" y="20"/>
                </a:cxn>
                <a:cxn ang="0">
                  <a:pos x="54" y="10"/>
                </a:cxn>
                <a:cxn ang="0">
                  <a:pos x="82" y="2"/>
                </a:cxn>
                <a:cxn ang="0">
                  <a:pos x="104" y="0"/>
                </a:cxn>
                <a:cxn ang="0">
                  <a:pos x="144" y="6"/>
                </a:cxn>
                <a:cxn ang="0">
                  <a:pos x="174" y="26"/>
                </a:cxn>
                <a:cxn ang="0">
                  <a:pos x="192" y="58"/>
                </a:cxn>
                <a:cxn ang="0">
                  <a:pos x="198" y="100"/>
                </a:cxn>
              </a:cxnLst>
              <a:rect l="0" t="0" r="r" b="b"/>
              <a:pathLst>
                <a:path w="198" h="270">
                  <a:moveTo>
                    <a:pt x="134" y="100"/>
                  </a:moveTo>
                  <a:lnTo>
                    <a:pt x="134" y="100"/>
                  </a:lnTo>
                  <a:lnTo>
                    <a:pt x="132" y="80"/>
                  </a:lnTo>
                  <a:lnTo>
                    <a:pt x="132" y="72"/>
                  </a:lnTo>
                  <a:lnTo>
                    <a:pt x="128" y="64"/>
                  </a:lnTo>
                  <a:lnTo>
                    <a:pt x="124" y="58"/>
                  </a:lnTo>
                  <a:lnTo>
                    <a:pt x="120" y="52"/>
                  </a:lnTo>
                  <a:lnTo>
                    <a:pt x="112" y="48"/>
                  </a:lnTo>
                  <a:lnTo>
                    <a:pt x="104" y="48"/>
                  </a:lnTo>
                  <a:lnTo>
                    <a:pt x="104" y="48"/>
                  </a:lnTo>
                  <a:lnTo>
                    <a:pt x="94" y="48"/>
                  </a:lnTo>
                  <a:lnTo>
                    <a:pt x="84" y="52"/>
                  </a:lnTo>
                  <a:lnTo>
                    <a:pt x="78" y="60"/>
                  </a:lnTo>
                  <a:lnTo>
                    <a:pt x="74" y="70"/>
                  </a:lnTo>
                  <a:lnTo>
                    <a:pt x="70" y="82"/>
                  </a:lnTo>
                  <a:lnTo>
                    <a:pt x="68" y="96"/>
                  </a:lnTo>
                  <a:lnTo>
                    <a:pt x="66" y="136"/>
                  </a:lnTo>
                  <a:lnTo>
                    <a:pt x="66" y="136"/>
                  </a:lnTo>
                  <a:lnTo>
                    <a:pt x="68" y="176"/>
                  </a:lnTo>
                  <a:lnTo>
                    <a:pt x="70" y="192"/>
                  </a:lnTo>
                  <a:lnTo>
                    <a:pt x="72" y="204"/>
                  </a:lnTo>
                  <a:lnTo>
                    <a:pt x="78" y="214"/>
                  </a:lnTo>
                  <a:lnTo>
                    <a:pt x="84" y="220"/>
                  </a:lnTo>
                  <a:lnTo>
                    <a:pt x="92" y="224"/>
                  </a:lnTo>
                  <a:lnTo>
                    <a:pt x="102" y="226"/>
                  </a:lnTo>
                  <a:lnTo>
                    <a:pt x="102" y="226"/>
                  </a:lnTo>
                  <a:lnTo>
                    <a:pt x="110" y="224"/>
                  </a:lnTo>
                  <a:lnTo>
                    <a:pt x="116" y="222"/>
                  </a:lnTo>
                  <a:lnTo>
                    <a:pt x="122" y="218"/>
                  </a:lnTo>
                  <a:lnTo>
                    <a:pt x="126" y="212"/>
                  </a:lnTo>
                  <a:lnTo>
                    <a:pt x="130" y="202"/>
                  </a:lnTo>
                  <a:lnTo>
                    <a:pt x="132" y="192"/>
                  </a:lnTo>
                  <a:lnTo>
                    <a:pt x="134" y="166"/>
                  </a:lnTo>
                  <a:lnTo>
                    <a:pt x="198" y="166"/>
                  </a:lnTo>
                  <a:lnTo>
                    <a:pt x="198" y="166"/>
                  </a:lnTo>
                  <a:lnTo>
                    <a:pt x="196" y="190"/>
                  </a:lnTo>
                  <a:lnTo>
                    <a:pt x="192" y="210"/>
                  </a:lnTo>
                  <a:lnTo>
                    <a:pt x="184" y="228"/>
                  </a:lnTo>
                  <a:lnTo>
                    <a:pt x="174" y="244"/>
                  </a:lnTo>
                  <a:lnTo>
                    <a:pt x="160" y="256"/>
                  </a:lnTo>
                  <a:lnTo>
                    <a:pt x="144" y="264"/>
                  </a:lnTo>
                  <a:lnTo>
                    <a:pt x="124" y="268"/>
                  </a:lnTo>
                  <a:lnTo>
                    <a:pt x="98" y="270"/>
                  </a:lnTo>
                  <a:lnTo>
                    <a:pt x="98" y="270"/>
                  </a:lnTo>
                  <a:lnTo>
                    <a:pt x="76" y="270"/>
                  </a:lnTo>
                  <a:lnTo>
                    <a:pt x="56" y="264"/>
                  </a:lnTo>
                  <a:lnTo>
                    <a:pt x="46" y="260"/>
                  </a:lnTo>
                  <a:lnTo>
                    <a:pt x="38" y="254"/>
                  </a:lnTo>
                  <a:lnTo>
                    <a:pt x="32" y="248"/>
                  </a:lnTo>
                  <a:lnTo>
                    <a:pt x="24" y="242"/>
                  </a:lnTo>
                  <a:lnTo>
                    <a:pt x="20" y="234"/>
                  </a:lnTo>
                  <a:lnTo>
                    <a:pt x="14" y="224"/>
                  </a:lnTo>
                  <a:lnTo>
                    <a:pt x="6" y="200"/>
                  </a:lnTo>
                  <a:lnTo>
                    <a:pt x="2" y="170"/>
                  </a:lnTo>
                  <a:lnTo>
                    <a:pt x="0" y="136"/>
                  </a:lnTo>
                  <a:lnTo>
                    <a:pt x="0" y="136"/>
                  </a:lnTo>
                  <a:lnTo>
                    <a:pt x="2" y="98"/>
                  </a:lnTo>
                  <a:lnTo>
                    <a:pt x="4" y="84"/>
                  </a:lnTo>
                  <a:lnTo>
                    <a:pt x="8" y="70"/>
                  </a:lnTo>
                  <a:lnTo>
                    <a:pt x="12" y="56"/>
                  </a:lnTo>
                  <a:lnTo>
                    <a:pt x="18" y="46"/>
                  </a:lnTo>
                  <a:lnTo>
                    <a:pt x="24" y="36"/>
                  </a:lnTo>
                  <a:lnTo>
                    <a:pt x="30" y="28"/>
                  </a:lnTo>
                  <a:lnTo>
                    <a:pt x="36" y="20"/>
                  </a:lnTo>
                  <a:lnTo>
                    <a:pt x="44" y="14"/>
                  </a:lnTo>
                  <a:lnTo>
                    <a:pt x="54" y="10"/>
                  </a:lnTo>
                  <a:lnTo>
                    <a:pt x="62" y="6"/>
                  </a:lnTo>
                  <a:lnTo>
                    <a:pt x="82" y="2"/>
                  </a:lnTo>
                  <a:lnTo>
                    <a:pt x="104" y="0"/>
                  </a:lnTo>
                  <a:lnTo>
                    <a:pt x="104" y="0"/>
                  </a:lnTo>
                  <a:lnTo>
                    <a:pt x="126" y="2"/>
                  </a:lnTo>
                  <a:lnTo>
                    <a:pt x="144" y="6"/>
                  </a:lnTo>
                  <a:lnTo>
                    <a:pt x="160" y="16"/>
                  </a:lnTo>
                  <a:lnTo>
                    <a:pt x="174" y="26"/>
                  </a:lnTo>
                  <a:lnTo>
                    <a:pt x="184" y="40"/>
                  </a:lnTo>
                  <a:lnTo>
                    <a:pt x="192" y="58"/>
                  </a:lnTo>
                  <a:lnTo>
                    <a:pt x="196" y="78"/>
                  </a:lnTo>
                  <a:lnTo>
                    <a:pt x="198" y="100"/>
                  </a:lnTo>
                  <a:lnTo>
                    <a:pt x="134" y="100"/>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4" name="Freeform 31"/>
            <p:cNvSpPr>
              <a:spLocks noEditPoints="1"/>
            </p:cNvSpPr>
            <p:nvPr/>
          </p:nvSpPr>
          <p:spPr bwMode="auto">
            <a:xfrm>
              <a:off x="4544663" y="673735"/>
              <a:ext cx="325179" cy="428625"/>
            </a:xfrm>
            <a:custGeom>
              <a:avLst/>
              <a:gdLst/>
              <a:ahLst/>
              <a:cxnLst>
                <a:cxn ang="0">
                  <a:pos x="102" y="0"/>
                </a:cxn>
                <a:cxn ang="0">
                  <a:pos x="130" y="2"/>
                </a:cxn>
                <a:cxn ang="0">
                  <a:pos x="152" y="8"/>
                </a:cxn>
                <a:cxn ang="0">
                  <a:pos x="170" y="18"/>
                </a:cxn>
                <a:cxn ang="0">
                  <a:pos x="182" y="34"/>
                </a:cxn>
                <a:cxn ang="0">
                  <a:pos x="192" y="52"/>
                </a:cxn>
                <a:cxn ang="0">
                  <a:pos x="202" y="104"/>
                </a:cxn>
                <a:cxn ang="0">
                  <a:pos x="204" y="136"/>
                </a:cxn>
                <a:cxn ang="0">
                  <a:pos x="198" y="194"/>
                </a:cxn>
                <a:cxn ang="0">
                  <a:pos x="188" y="226"/>
                </a:cxn>
                <a:cxn ang="0">
                  <a:pos x="176" y="244"/>
                </a:cxn>
                <a:cxn ang="0">
                  <a:pos x="160" y="256"/>
                </a:cxn>
                <a:cxn ang="0">
                  <a:pos x="140" y="266"/>
                </a:cxn>
                <a:cxn ang="0">
                  <a:pos x="102" y="270"/>
                </a:cxn>
                <a:cxn ang="0">
                  <a:pos x="88" y="270"/>
                </a:cxn>
                <a:cxn ang="0">
                  <a:pos x="64" y="266"/>
                </a:cxn>
                <a:cxn ang="0">
                  <a:pos x="44" y="258"/>
                </a:cxn>
                <a:cxn ang="0">
                  <a:pos x="28" y="244"/>
                </a:cxn>
                <a:cxn ang="0">
                  <a:pos x="16" y="228"/>
                </a:cxn>
                <a:cxn ang="0">
                  <a:pos x="6" y="194"/>
                </a:cxn>
                <a:cxn ang="0">
                  <a:pos x="0" y="136"/>
                </a:cxn>
                <a:cxn ang="0">
                  <a:pos x="2" y="104"/>
                </a:cxn>
                <a:cxn ang="0">
                  <a:pos x="14" y="54"/>
                </a:cxn>
                <a:cxn ang="0">
                  <a:pos x="24" y="34"/>
                </a:cxn>
                <a:cxn ang="0">
                  <a:pos x="38" y="20"/>
                </a:cxn>
                <a:cxn ang="0">
                  <a:pos x="54" y="8"/>
                </a:cxn>
                <a:cxn ang="0">
                  <a:pos x="76" y="2"/>
                </a:cxn>
                <a:cxn ang="0">
                  <a:pos x="102" y="0"/>
                </a:cxn>
                <a:cxn ang="0">
                  <a:pos x="102" y="226"/>
                </a:cxn>
                <a:cxn ang="0">
                  <a:pos x="120" y="220"/>
                </a:cxn>
                <a:cxn ang="0">
                  <a:pos x="130" y="204"/>
                </a:cxn>
                <a:cxn ang="0">
                  <a:pos x="136" y="176"/>
                </a:cxn>
                <a:cxn ang="0">
                  <a:pos x="138" y="136"/>
                </a:cxn>
                <a:cxn ang="0">
                  <a:pos x="134" y="78"/>
                </a:cxn>
                <a:cxn ang="0">
                  <a:pos x="126" y="56"/>
                </a:cxn>
                <a:cxn ang="0">
                  <a:pos x="112" y="46"/>
                </a:cxn>
                <a:cxn ang="0">
                  <a:pos x="102" y="44"/>
                </a:cxn>
                <a:cxn ang="0">
                  <a:pos x="84" y="52"/>
                </a:cxn>
                <a:cxn ang="0">
                  <a:pos x="72" y="70"/>
                </a:cxn>
                <a:cxn ang="0">
                  <a:pos x="68" y="98"/>
                </a:cxn>
                <a:cxn ang="0">
                  <a:pos x="66" y="136"/>
                </a:cxn>
                <a:cxn ang="0">
                  <a:pos x="70" y="186"/>
                </a:cxn>
                <a:cxn ang="0">
                  <a:pos x="76" y="210"/>
                </a:cxn>
                <a:cxn ang="0">
                  <a:pos x="92" y="224"/>
                </a:cxn>
                <a:cxn ang="0">
                  <a:pos x="102" y="226"/>
                </a:cxn>
              </a:cxnLst>
              <a:rect l="0" t="0" r="r" b="b"/>
              <a:pathLst>
                <a:path w="204" h="270">
                  <a:moveTo>
                    <a:pt x="102" y="0"/>
                  </a:moveTo>
                  <a:lnTo>
                    <a:pt x="102" y="0"/>
                  </a:lnTo>
                  <a:lnTo>
                    <a:pt x="116" y="0"/>
                  </a:lnTo>
                  <a:lnTo>
                    <a:pt x="130" y="2"/>
                  </a:lnTo>
                  <a:lnTo>
                    <a:pt x="142" y="4"/>
                  </a:lnTo>
                  <a:lnTo>
                    <a:pt x="152" y="8"/>
                  </a:lnTo>
                  <a:lnTo>
                    <a:pt x="162" y="12"/>
                  </a:lnTo>
                  <a:lnTo>
                    <a:pt x="170" y="18"/>
                  </a:lnTo>
                  <a:lnTo>
                    <a:pt x="176" y="26"/>
                  </a:lnTo>
                  <a:lnTo>
                    <a:pt x="182" y="34"/>
                  </a:lnTo>
                  <a:lnTo>
                    <a:pt x="188" y="42"/>
                  </a:lnTo>
                  <a:lnTo>
                    <a:pt x="192" y="52"/>
                  </a:lnTo>
                  <a:lnTo>
                    <a:pt x="200" y="76"/>
                  </a:lnTo>
                  <a:lnTo>
                    <a:pt x="202" y="104"/>
                  </a:lnTo>
                  <a:lnTo>
                    <a:pt x="204" y="136"/>
                  </a:lnTo>
                  <a:lnTo>
                    <a:pt x="204" y="136"/>
                  </a:lnTo>
                  <a:lnTo>
                    <a:pt x="202" y="166"/>
                  </a:lnTo>
                  <a:lnTo>
                    <a:pt x="198" y="194"/>
                  </a:lnTo>
                  <a:lnTo>
                    <a:pt x="192" y="216"/>
                  </a:lnTo>
                  <a:lnTo>
                    <a:pt x="188" y="226"/>
                  </a:lnTo>
                  <a:lnTo>
                    <a:pt x="182" y="236"/>
                  </a:lnTo>
                  <a:lnTo>
                    <a:pt x="176" y="244"/>
                  </a:lnTo>
                  <a:lnTo>
                    <a:pt x="168" y="250"/>
                  </a:lnTo>
                  <a:lnTo>
                    <a:pt x="160" y="256"/>
                  </a:lnTo>
                  <a:lnTo>
                    <a:pt x="150" y="262"/>
                  </a:lnTo>
                  <a:lnTo>
                    <a:pt x="140" y="266"/>
                  </a:lnTo>
                  <a:lnTo>
                    <a:pt x="128" y="268"/>
                  </a:lnTo>
                  <a:lnTo>
                    <a:pt x="102" y="270"/>
                  </a:lnTo>
                  <a:lnTo>
                    <a:pt x="102" y="270"/>
                  </a:lnTo>
                  <a:lnTo>
                    <a:pt x="88" y="270"/>
                  </a:lnTo>
                  <a:lnTo>
                    <a:pt x="76" y="268"/>
                  </a:lnTo>
                  <a:lnTo>
                    <a:pt x="64" y="266"/>
                  </a:lnTo>
                  <a:lnTo>
                    <a:pt x="54" y="262"/>
                  </a:lnTo>
                  <a:lnTo>
                    <a:pt x="44" y="258"/>
                  </a:lnTo>
                  <a:lnTo>
                    <a:pt x="36" y="252"/>
                  </a:lnTo>
                  <a:lnTo>
                    <a:pt x="28" y="244"/>
                  </a:lnTo>
                  <a:lnTo>
                    <a:pt x="22" y="236"/>
                  </a:lnTo>
                  <a:lnTo>
                    <a:pt x="16" y="228"/>
                  </a:lnTo>
                  <a:lnTo>
                    <a:pt x="12" y="218"/>
                  </a:lnTo>
                  <a:lnTo>
                    <a:pt x="6" y="194"/>
                  </a:lnTo>
                  <a:lnTo>
                    <a:pt x="2" y="166"/>
                  </a:lnTo>
                  <a:lnTo>
                    <a:pt x="0" y="136"/>
                  </a:lnTo>
                  <a:lnTo>
                    <a:pt x="0" y="136"/>
                  </a:lnTo>
                  <a:lnTo>
                    <a:pt x="2" y="104"/>
                  </a:lnTo>
                  <a:lnTo>
                    <a:pt x="6" y="76"/>
                  </a:lnTo>
                  <a:lnTo>
                    <a:pt x="14" y="54"/>
                  </a:lnTo>
                  <a:lnTo>
                    <a:pt x="18" y="44"/>
                  </a:lnTo>
                  <a:lnTo>
                    <a:pt x="24" y="34"/>
                  </a:lnTo>
                  <a:lnTo>
                    <a:pt x="30" y="26"/>
                  </a:lnTo>
                  <a:lnTo>
                    <a:pt x="38" y="20"/>
                  </a:lnTo>
                  <a:lnTo>
                    <a:pt x="46" y="14"/>
                  </a:lnTo>
                  <a:lnTo>
                    <a:pt x="54" y="8"/>
                  </a:lnTo>
                  <a:lnTo>
                    <a:pt x="64" y="4"/>
                  </a:lnTo>
                  <a:lnTo>
                    <a:pt x="76" y="2"/>
                  </a:lnTo>
                  <a:lnTo>
                    <a:pt x="102" y="0"/>
                  </a:lnTo>
                  <a:lnTo>
                    <a:pt x="102" y="0"/>
                  </a:lnTo>
                  <a:close/>
                  <a:moveTo>
                    <a:pt x="102" y="226"/>
                  </a:moveTo>
                  <a:lnTo>
                    <a:pt x="102" y="226"/>
                  </a:lnTo>
                  <a:lnTo>
                    <a:pt x="112" y="224"/>
                  </a:lnTo>
                  <a:lnTo>
                    <a:pt x="120" y="220"/>
                  </a:lnTo>
                  <a:lnTo>
                    <a:pt x="126" y="214"/>
                  </a:lnTo>
                  <a:lnTo>
                    <a:pt x="130" y="204"/>
                  </a:lnTo>
                  <a:lnTo>
                    <a:pt x="134" y="192"/>
                  </a:lnTo>
                  <a:lnTo>
                    <a:pt x="136" y="176"/>
                  </a:lnTo>
                  <a:lnTo>
                    <a:pt x="138" y="136"/>
                  </a:lnTo>
                  <a:lnTo>
                    <a:pt x="138" y="136"/>
                  </a:lnTo>
                  <a:lnTo>
                    <a:pt x="136" y="94"/>
                  </a:lnTo>
                  <a:lnTo>
                    <a:pt x="134" y="78"/>
                  </a:lnTo>
                  <a:lnTo>
                    <a:pt x="130" y="66"/>
                  </a:lnTo>
                  <a:lnTo>
                    <a:pt x="126" y="56"/>
                  </a:lnTo>
                  <a:lnTo>
                    <a:pt x="120" y="50"/>
                  </a:lnTo>
                  <a:lnTo>
                    <a:pt x="112" y="46"/>
                  </a:lnTo>
                  <a:lnTo>
                    <a:pt x="102" y="44"/>
                  </a:lnTo>
                  <a:lnTo>
                    <a:pt x="102" y="44"/>
                  </a:lnTo>
                  <a:lnTo>
                    <a:pt x="92" y="46"/>
                  </a:lnTo>
                  <a:lnTo>
                    <a:pt x="84" y="52"/>
                  </a:lnTo>
                  <a:lnTo>
                    <a:pt x="76" y="60"/>
                  </a:lnTo>
                  <a:lnTo>
                    <a:pt x="72" y="70"/>
                  </a:lnTo>
                  <a:lnTo>
                    <a:pt x="70" y="84"/>
                  </a:lnTo>
                  <a:lnTo>
                    <a:pt x="68" y="98"/>
                  </a:lnTo>
                  <a:lnTo>
                    <a:pt x="66" y="136"/>
                  </a:lnTo>
                  <a:lnTo>
                    <a:pt x="66" y="136"/>
                  </a:lnTo>
                  <a:lnTo>
                    <a:pt x="68" y="172"/>
                  </a:lnTo>
                  <a:lnTo>
                    <a:pt x="70" y="186"/>
                  </a:lnTo>
                  <a:lnTo>
                    <a:pt x="72" y="200"/>
                  </a:lnTo>
                  <a:lnTo>
                    <a:pt x="76" y="210"/>
                  </a:lnTo>
                  <a:lnTo>
                    <a:pt x="84" y="218"/>
                  </a:lnTo>
                  <a:lnTo>
                    <a:pt x="92" y="224"/>
                  </a:lnTo>
                  <a:lnTo>
                    <a:pt x="102" y="226"/>
                  </a:lnTo>
                  <a:lnTo>
                    <a:pt x="102" y="226"/>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sp>
          <p:nvSpPr>
            <p:cNvPr id="15" name="Freeform 32"/>
            <p:cNvSpPr>
              <a:spLocks/>
            </p:cNvSpPr>
            <p:nvPr/>
          </p:nvSpPr>
          <p:spPr bwMode="auto">
            <a:xfrm>
              <a:off x="4926747" y="673735"/>
              <a:ext cx="504027" cy="420538"/>
            </a:xfrm>
            <a:custGeom>
              <a:avLst/>
              <a:gdLst/>
              <a:ahLst/>
              <a:cxnLst>
                <a:cxn ang="0">
                  <a:pos x="62" y="6"/>
                </a:cxn>
                <a:cxn ang="0">
                  <a:pos x="64" y="32"/>
                </a:cxn>
                <a:cxn ang="0">
                  <a:pos x="76" y="18"/>
                </a:cxn>
                <a:cxn ang="0">
                  <a:pos x="92" y="8"/>
                </a:cxn>
                <a:cxn ang="0">
                  <a:pos x="128" y="0"/>
                </a:cxn>
                <a:cxn ang="0">
                  <a:pos x="140" y="0"/>
                </a:cxn>
                <a:cxn ang="0">
                  <a:pos x="158" y="6"/>
                </a:cxn>
                <a:cxn ang="0">
                  <a:pos x="174" y="16"/>
                </a:cxn>
                <a:cxn ang="0">
                  <a:pos x="184" y="32"/>
                </a:cxn>
                <a:cxn ang="0">
                  <a:pos x="188" y="40"/>
                </a:cxn>
                <a:cxn ang="0">
                  <a:pos x="194" y="32"/>
                </a:cxn>
                <a:cxn ang="0">
                  <a:pos x="206" y="16"/>
                </a:cxn>
                <a:cxn ang="0">
                  <a:pos x="222" y="6"/>
                </a:cxn>
                <a:cxn ang="0">
                  <a:pos x="242" y="0"/>
                </a:cxn>
                <a:cxn ang="0">
                  <a:pos x="254" y="0"/>
                </a:cxn>
                <a:cxn ang="0">
                  <a:pos x="282" y="4"/>
                </a:cxn>
                <a:cxn ang="0">
                  <a:pos x="302" y="20"/>
                </a:cxn>
                <a:cxn ang="0">
                  <a:pos x="314" y="44"/>
                </a:cxn>
                <a:cxn ang="0">
                  <a:pos x="318" y="76"/>
                </a:cxn>
                <a:cxn ang="0">
                  <a:pos x="252" y="264"/>
                </a:cxn>
                <a:cxn ang="0">
                  <a:pos x="252" y="84"/>
                </a:cxn>
                <a:cxn ang="0">
                  <a:pos x="246" y="60"/>
                </a:cxn>
                <a:cxn ang="0">
                  <a:pos x="238" y="52"/>
                </a:cxn>
                <a:cxn ang="0">
                  <a:pos x="226" y="50"/>
                </a:cxn>
                <a:cxn ang="0">
                  <a:pos x="218" y="52"/>
                </a:cxn>
                <a:cxn ang="0">
                  <a:pos x="206" y="56"/>
                </a:cxn>
                <a:cxn ang="0">
                  <a:pos x="198" y="68"/>
                </a:cxn>
                <a:cxn ang="0">
                  <a:pos x="192" y="84"/>
                </a:cxn>
                <a:cxn ang="0">
                  <a:pos x="192" y="264"/>
                </a:cxn>
                <a:cxn ang="0">
                  <a:pos x="126" y="84"/>
                </a:cxn>
                <a:cxn ang="0">
                  <a:pos x="124" y="70"/>
                </a:cxn>
                <a:cxn ang="0">
                  <a:pos x="116" y="56"/>
                </a:cxn>
                <a:cxn ang="0">
                  <a:pos x="106" y="50"/>
                </a:cxn>
                <a:cxn ang="0">
                  <a:pos x="100" y="50"/>
                </a:cxn>
                <a:cxn ang="0">
                  <a:pos x="86" y="54"/>
                </a:cxn>
                <a:cxn ang="0">
                  <a:pos x="74" y="62"/>
                </a:cxn>
                <a:cxn ang="0">
                  <a:pos x="68" y="76"/>
                </a:cxn>
                <a:cxn ang="0">
                  <a:pos x="66" y="94"/>
                </a:cxn>
                <a:cxn ang="0">
                  <a:pos x="0" y="264"/>
                </a:cxn>
              </a:cxnLst>
              <a:rect l="0" t="0" r="r" b="b"/>
              <a:pathLst>
                <a:path w="318" h="264">
                  <a:moveTo>
                    <a:pt x="0" y="6"/>
                  </a:moveTo>
                  <a:lnTo>
                    <a:pt x="62" y="6"/>
                  </a:lnTo>
                  <a:lnTo>
                    <a:pt x="62" y="32"/>
                  </a:lnTo>
                  <a:lnTo>
                    <a:pt x="64" y="32"/>
                  </a:lnTo>
                  <a:lnTo>
                    <a:pt x="64" y="32"/>
                  </a:lnTo>
                  <a:lnTo>
                    <a:pt x="76" y="18"/>
                  </a:lnTo>
                  <a:lnTo>
                    <a:pt x="84" y="12"/>
                  </a:lnTo>
                  <a:lnTo>
                    <a:pt x="92" y="8"/>
                  </a:lnTo>
                  <a:lnTo>
                    <a:pt x="110" y="2"/>
                  </a:lnTo>
                  <a:lnTo>
                    <a:pt x="128" y="0"/>
                  </a:lnTo>
                  <a:lnTo>
                    <a:pt x="128" y="0"/>
                  </a:lnTo>
                  <a:lnTo>
                    <a:pt x="140" y="0"/>
                  </a:lnTo>
                  <a:lnTo>
                    <a:pt x="150" y="2"/>
                  </a:lnTo>
                  <a:lnTo>
                    <a:pt x="158" y="6"/>
                  </a:lnTo>
                  <a:lnTo>
                    <a:pt x="166" y="10"/>
                  </a:lnTo>
                  <a:lnTo>
                    <a:pt x="174" y="16"/>
                  </a:lnTo>
                  <a:lnTo>
                    <a:pt x="180" y="24"/>
                  </a:lnTo>
                  <a:lnTo>
                    <a:pt x="184" y="32"/>
                  </a:lnTo>
                  <a:lnTo>
                    <a:pt x="188" y="40"/>
                  </a:lnTo>
                  <a:lnTo>
                    <a:pt x="188" y="40"/>
                  </a:lnTo>
                  <a:lnTo>
                    <a:pt x="188" y="40"/>
                  </a:lnTo>
                  <a:lnTo>
                    <a:pt x="194" y="32"/>
                  </a:lnTo>
                  <a:lnTo>
                    <a:pt x="198" y="22"/>
                  </a:lnTo>
                  <a:lnTo>
                    <a:pt x="206" y="16"/>
                  </a:lnTo>
                  <a:lnTo>
                    <a:pt x="214" y="10"/>
                  </a:lnTo>
                  <a:lnTo>
                    <a:pt x="222" y="6"/>
                  </a:lnTo>
                  <a:lnTo>
                    <a:pt x="232" y="2"/>
                  </a:lnTo>
                  <a:lnTo>
                    <a:pt x="242" y="0"/>
                  </a:lnTo>
                  <a:lnTo>
                    <a:pt x="254" y="0"/>
                  </a:lnTo>
                  <a:lnTo>
                    <a:pt x="254" y="0"/>
                  </a:lnTo>
                  <a:lnTo>
                    <a:pt x="270" y="0"/>
                  </a:lnTo>
                  <a:lnTo>
                    <a:pt x="282" y="4"/>
                  </a:lnTo>
                  <a:lnTo>
                    <a:pt x="294" y="10"/>
                  </a:lnTo>
                  <a:lnTo>
                    <a:pt x="302" y="20"/>
                  </a:lnTo>
                  <a:lnTo>
                    <a:pt x="310" y="30"/>
                  </a:lnTo>
                  <a:lnTo>
                    <a:pt x="314" y="44"/>
                  </a:lnTo>
                  <a:lnTo>
                    <a:pt x="318" y="60"/>
                  </a:lnTo>
                  <a:lnTo>
                    <a:pt x="318" y="76"/>
                  </a:lnTo>
                  <a:lnTo>
                    <a:pt x="318" y="264"/>
                  </a:lnTo>
                  <a:lnTo>
                    <a:pt x="252" y="264"/>
                  </a:lnTo>
                  <a:lnTo>
                    <a:pt x="252" y="84"/>
                  </a:lnTo>
                  <a:lnTo>
                    <a:pt x="252" y="84"/>
                  </a:lnTo>
                  <a:lnTo>
                    <a:pt x="250" y="70"/>
                  </a:lnTo>
                  <a:lnTo>
                    <a:pt x="246" y="60"/>
                  </a:lnTo>
                  <a:lnTo>
                    <a:pt x="242" y="56"/>
                  </a:lnTo>
                  <a:lnTo>
                    <a:pt x="238" y="52"/>
                  </a:lnTo>
                  <a:lnTo>
                    <a:pt x="232" y="50"/>
                  </a:lnTo>
                  <a:lnTo>
                    <a:pt x="226" y="50"/>
                  </a:lnTo>
                  <a:lnTo>
                    <a:pt x="226" y="50"/>
                  </a:lnTo>
                  <a:lnTo>
                    <a:pt x="218" y="52"/>
                  </a:lnTo>
                  <a:lnTo>
                    <a:pt x="212" y="54"/>
                  </a:lnTo>
                  <a:lnTo>
                    <a:pt x="206" y="56"/>
                  </a:lnTo>
                  <a:lnTo>
                    <a:pt x="202" y="62"/>
                  </a:lnTo>
                  <a:lnTo>
                    <a:pt x="198" y="68"/>
                  </a:lnTo>
                  <a:lnTo>
                    <a:pt x="194" y="76"/>
                  </a:lnTo>
                  <a:lnTo>
                    <a:pt x="192" y="84"/>
                  </a:lnTo>
                  <a:lnTo>
                    <a:pt x="192" y="94"/>
                  </a:lnTo>
                  <a:lnTo>
                    <a:pt x="192" y="264"/>
                  </a:lnTo>
                  <a:lnTo>
                    <a:pt x="126" y="264"/>
                  </a:lnTo>
                  <a:lnTo>
                    <a:pt x="126" y="84"/>
                  </a:lnTo>
                  <a:lnTo>
                    <a:pt x="126" y="84"/>
                  </a:lnTo>
                  <a:lnTo>
                    <a:pt x="124" y="70"/>
                  </a:lnTo>
                  <a:lnTo>
                    <a:pt x="120" y="60"/>
                  </a:lnTo>
                  <a:lnTo>
                    <a:pt x="116" y="56"/>
                  </a:lnTo>
                  <a:lnTo>
                    <a:pt x="112" y="52"/>
                  </a:lnTo>
                  <a:lnTo>
                    <a:pt x="106" y="50"/>
                  </a:lnTo>
                  <a:lnTo>
                    <a:pt x="100" y="50"/>
                  </a:lnTo>
                  <a:lnTo>
                    <a:pt x="100" y="50"/>
                  </a:lnTo>
                  <a:lnTo>
                    <a:pt x="92" y="52"/>
                  </a:lnTo>
                  <a:lnTo>
                    <a:pt x="86" y="54"/>
                  </a:lnTo>
                  <a:lnTo>
                    <a:pt x="80" y="56"/>
                  </a:lnTo>
                  <a:lnTo>
                    <a:pt x="74" y="62"/>
                  </a:lnTo>
                  <a:lnTo>
                    <a:pt x="70" y="68"/>
                  </a:lnTo>
                  <a:lnTo>
                    <a:pt x="68" y="76"/>
                  </a:lnTo>
                  <a:lnTo>
                    <a:pt x="66" y="84"/>
                  </a:lnTo>
                  <a:lnTo>
                    <a:pt x="66" y="94"/>
                  </a:lnTo>
                  <a:lnTo>
                    <a:pt x="66" y="264"/>
                  </a:lnTo>
                  <a:lnTo>
                    <a:pt x="0" y="264"/>
                  </a:lnTo>
                  <a:lnTo>
                    <a:pt x="0" y="6"/>
                  </a:lnTo>
                  <a:close/>
                </a:path>
              </a:pathLst>
            </a:custGeom>
            <a:solidFill>
              <a:schemeClr val="bg1"/>
            </a:solidFill>
            <a:ln w="9525">
              <a:noFill/>
              <a:round/>
              <a:headEnd/>
              <a:tailEnd/>
            </a:ln>
          </p:spPr>
          <p:txBody>
            <a:bodyPr/>
            <a:lstStyle/>
            <a:p>
              <a:pPr fontAlgn="base">
                <a:spcBef>
                  <a:spcPct val="0"/>
                </a:spcBef>
                <a:spcAft>
                  <a:spcPct val="0"/>
                </a:spcAft>
                <a:defRPr/>
              </a:pPr>
              <a:endParaRPr lang="en-US" sz="1400" dirty="0">
                <a:solidFill>
                  <a:srgbClr val="292929"/>
                </a:solidFill>
                <a:ea typeface="ＭＳ Ｐゴシック" pitchFamily="34" charset="-128"/>
                <a:cs typeface="ＭＳ Ｐゴシック"/>
              </a:endParaRPr>
            </a:p>
          </p:txBody>
        </p:sp>
      </p:grpSp>
      <p:sp>
        <p:nvSpPr>
          <p:cNvPr id="16" name="Rectangle 33">
            <a:hlinkClick r:id="rId3"/>
          </p:cNvPr>
          <p:cNvSpPr/>
          <p:nvPr userDrawn="1"/>
        </p:nvSpPr>
        <p:spPr bwMode="auto">
          <a:xfrm>
            <a:off x="3668713" y="4594225"/>
            <a:ext cx="1806575" cy="284163"/>
          </a:xfrm>
          <a:prstGeom prst="rect">
            <a:avLst/>
          </a:prstGeom>
          <a:solidFill>
            <a:schemeClr val="bg1">
              <a:alpha val="0"/>
            </a:schemeClr>
          </a:solidFill>
          <a:ln w="12700" cap="flat" cmpd="sng" algn="ctr">
            <a:noFill/>
            <a:prstDash val="solid"/>
            <a:round/>
            <a:headEnd type="none" w="med" len="med"/>
            <a:tailEnd type="none" w="med" len="med"/>
          </a:ln>
          <a:effectLst/>
        </p:spPr>
        <p:txBody>
          <a:bodyPr wrap="none" anchor="ct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pitchFamily="34" charset="-128"/>
              <a:cs typeface="ＭＳ Ｐゴシック"/>
            </a:endParaRPr>
          </a:p>
        </p:txBody>
      </p:sp>
      <p:sp>
        <p:nvSpPr>
          <p:cNvPr id="17" name="TextBox 17"/>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00539B"/>
                </a:solidFill>
                <a:ea typeface="ＭＳ Ｐゴシック" pitchFamily="34" charset="-128"/>
                <a:cs typeface="Arial"/>
              </a:rPr>
              <a:t/>
            </a:r>
            <a:br>
              <a:rPr lang="en-US" sz="600" b="1" kern="300" spc="50" dirty="0">
                <a:solidFill>
                  <a:srgbClr val="00539B"/>
                </a:solidFill>
                <a:ea typeface="ＭＳ Ｐゴシック" pitchFamily="34" charset="-128"/>
                <a:cs typeface="Arial"/>
              </a:rPr>
            </a:br>
            <a:r>
              <a:rPr lang="en-US" sz="600" b="1" kern="300" spc="50" dirty="0">
                <a:solidFill>
                  <a:srgbClr val="00539B"/>
                </a:solidFill>
                <a:ea typeface="ＭＳ Ｐゴシック" pitchFamily="34" charset="-128"/>
                <a:cs typeface="Arial"/>
              </a:rPr>
              <a:t>Copyright © 2012, SAS Institute Inc. All rights reserved.</a:t>
            </a:r>
          </a:p>
        </p:txBody>
      </p:sp>
      <p:sp>
        <p:nvSpPr>
          <p:cNvPr id="20" name="Text Placeholder 9"/>
          <p:cNvSpPr>
            <a:spLocks noGrp="1"/>
          </p:cNvSpPr>
          <p:nvPr>
            <p:ph type="body" sz="quarter" idx="11"/>
          </p:nvPr>
        </p:nvSpPr>
        <p:spPr>
          <a:xfrm>
            <a:off x="1755077" y="2914650"/>
            <a:ext cx="5633847" cy="1077218"/>
          </a:xfrm>
        </p:spPr>
        <p:txBody>
          <a:bodyPr/>
          <a:lstStyle>
            <a:lvl1pPr marL="0" indent="0" algn="ctr">
              <a:lnSpc>
                <a:spcPct val="100000"/>
              </a:lnSpc>
              <a:spcBef>
                <a:spcPts val="0"/>
              </a:spcBef>
              <a:spcAft>
                <a:spcPts val="0"/>
              </a:spcAft>
              <a:buNone/>
              <a:defRPr sz="1600" b="0" baseline="0">
                <a:solidFill>
                  <a:schemeClr val="bg1"/>
                </a:solidFill>
                <a:latin typeface="Arial"/>
              </a:defRPr>
            </a:lvl1pPr>
            <a:lvl2pPr indent="0" algn="ctr">
              <a:lnSpc>
                <a:spcPct val="100000"/>
              </a:lnSpc>
              <a:buNone/>
              <a:defRPr sz="1800" b="0">
                <a:solidFill>
                  <a:schemeClr val="bg1"/>
                </a:solidFill>
                <a:latin typeface="+mj-lt"/>
              </a:defRPr>
            </a:lvl2pPr>
            <a:lvl3pPr indent="0" algn="ctr">
              <a:lnSpc>
                <a:spcPct val="100000"/>
              </a:lnSpc>
              <a:buNone/>
              <a:defRPr sz="1800" b="0">
                <a:solidFill>
                  <a:schemeClr val="bg1"/>
                </a:solidFill>
                <a:latin typeface="+mj-lt"/>
              </a:defRPr>
            </a:lvl3pPr>
            <a:lvl4pPr algn="ctr">
              <a:buNone/>
              <a:defRPr sz="1800" b="0">
                <a:solidFill>
                  <a:schemeClr val="bg1"/>
                </a:solidFill>
                <a:latin typeface="+mj-lt"/>
              </a:defRPr>
            </a:lvl4pPr>
            <a:lvl5pPr algn="ctr">
              <a:buNone/>
              <a:defRPr sz="1800" b="0">
                <a:solidFill>
                  <a:schemeClr val="bg1"/>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1" name="Rectangle 45"/>
          <p:cNvSpPr>
            <a:spLocks noGrp="1" noChangeArrowheads="1"/>
          </p:cNvSpPr>
          <p:nvPr>
            <p:ph type="subTitle" sz="quarter" idx="1"/>
          </p:nvPr>
        </p:nvSpPr>
        <p:spPr>
          <a:xfrm>
            <a:off x="1752091" y="2469166"/>
            <a:ext cx="5639818" cy="355482"/>
          </a:xfrm>
        </p:spPr>
        <p:txBody>
          <a:bodyPr/>
          <a:lstStyle>
            <a:lvl1pPr marL="0" indent="0" algn="ctr">
              <a:lnSpc>
                <a:spcPct val="95000"/>
              </a:lnSpc>
              <a:spcBef>
                <a:spcPct val="0"/>
              </a:spcBef>
              <a:spcAft>
                <a:spcPct val="0"/>
              </a:spcAft>
              <a:buFont typeface="Wingdings" pitchFamily="2" charset="2"/>
              <a:buNone/>
              <a:defRPr sz="1800" b="1" baseline="0">
                <a:solidFill>
                  <a:srgbClr val="D9D9D9"/>
                </a:solidFill>
                <a:latin typeface="Arial"/>
              </a:defRPr>
            </a:lvl1pPr>
          </a:lstStyle>
          <a:p>
            <a:r>
              <a:rPr lang="en-US" dirty="0" smtClean="0"/>
              <a:t>Click to edit Master subtitle style</a:t>
            </a:r>
            <a:endParaRPr lang="en-US" dirty="0"/>
          </a:p>
        </p:txBody>
      </p:sp>
    </p:spTree>
    <p:extLst>
      <p:ext uri="{BB962C8B-B14F-4D97-AF65-F5344CB8AC3E}">
        <p14:creationId xmlns:p14="http://schemas.microsoft.com/office/powerpoint/2010/main" val="3071763877"/>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661869380"/>
      </p:ext>
    </p:extLst>
  </p:cSld>
  <p:clrMapOvr>
    <a:masterClrMapping/>
  </p:clrMapOvr>
  <p:transition>
    <p:fade/>
  </p:transition>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632124007"/>
      </p:ext>
    </p:extLst>
  </p:cSld>
  <p:clrMapOvr>
    <a:masterClrMapping/>
  </p:clrMapOvr>
  <p:transition>
    <p:fade/>
  </p:transition>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2537650450"/>
      </p:ext>
    </p:extLst>
  </p:cSld>
  <p:clrMapOvr>
    <a:masterClrMapping/>
  </p:clrMapOvr>
  <p:transition>
    <p:fade/>
  </p:transition>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3265110668"/>
      </p:ext>
    </p:extLst>
  </p:cSld>
  <p:clrMapOvr>
    <a:masterClrMapping/>
  </p:clrMapOvr>
  <p:transition>
    <p:fade/>
  </p:transition>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2391861689"/>
      </p:ext>
    </p:extLst>
  </p:cSld>
  <p:clrMapOvr>
    <a:masterClrMapping/>
  </p:clrMapOvr>
  <p:transition>
    <p:fade/>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027498548"/>
      </p:ext>
    </p:extLst>
  </p:cSld>
  <p:clrMapOvr>
    <a:masterClrMapping/>
  </p:clrMapOvr>
  <p:transition>
    <p:fade/>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3423104542"/>
      </p:ext>
    </p:extLst>
  </p:cSld>
  <p:clrMapOvr>
    <a:masterClrMapping/>
  </p:clrMapOvr>
  <p:transition>
    <p:fade/>
  </p:transition>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586052779"/>
      </p:ext>
    </p:extLst>
  </p:cSld>
  <p:clrMapOvr>
    <a:masterClrMapping/>
  </p:clrMapOvr>
  <p:transition>
    <p:fade/>
  </p:transition>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9611752"/>
      </p:ext>
    </p:extLst>
  </p:cSld>
  <p:clrMapOvr>
    <a:masterClrMapping/>
  </p:clrMapOvr>
  <p:transition>
    <p:fade/>
  </p:transition>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776651113"/>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0" y="4928056"/>
            <a:ext cx="1931989" cy="215444"/>
          </a:xfrm>
          <a:prstGeom prst="rect">
            <a:avLst/>
          </a:prstGeom>
          <a:noFill/>
        </p:spPr>
        <p:txBody>
          <a:bodyPr wrap="square" anchor="ctr">
            <a:spAutoFit/>
          </a:bodyPr>
          <a:lstStyle/>
          <a:p>
            <a:pPr eaLnBrk="0" hangingPunct="0">
              <a:defRPr/>
            </a:pPr>
            <a:r>
              <a:rPr lang="en-US" sz="400" kern="300" spc="50" dirty="0">
                <a:solidFill>
                  <a:srgbClr val="007DC3"/>
                </a:solidFill>
                <a:ea typeface="ＭＳ Ｐゴシック" pitchFamily="34" charset="-128"/>
                <a:cs typeface="Arial"/>
              </a:rPr>
              <a:t/>
            </a:r>
            <a:br>
              <a:rPr lang="en-US" sz="400" kern="300" spc="50" dirty="0">
                <a:solidFill>
                  <a:srgbClr val="007DC3"/>
                </a:solidFill>
                <a:ea typeface="ＭＳ Ｐゴシック" pitchFamily="34" charset="-128"/>
                <a:cs typeface="Arial"/>
              </a:rPr>
            </a:br>
            <a:r>
              <a:rPr lang="en-US" sz="400" kern="300" spc="50" dirty="0">
                <a:solidFill>
                  <a:srgbClr val="007DC3"/>
                </a:solidFill>
                <a:ea typeface="ＭＳ Ｐゴシック" pitchFamily="34" charset="-128"/>
                <a:cs typeface="Arial"/>
              </a:rPr>
              <a:t>Copyright © </a:t>
            </a:r>
            <a:r>
              <a:rPr lang="en-US" sz="400" kern="300" spc="50" dirty="0" smtClean="0">
                <a:solidFill>
                  <a:srgbClr val="007DC3"/>
                </a:solidFill>
                <a:ea typeface="ＭＳ Ｐゴシック" pitchFamily="34" charset="-128"/>
                <a:cs typeface="Arial"/>
              </a:rPr>
              <a:t>2014, </a:t>
            </a:r>
            <a:r>
              <a:rPr lang="en-US" sz="400" kern="300" spc="50" dirty="0">
                <a:solidFill>
                  <a:srgbClr val="007DC3"/>
                </a:solidFill>
                <a:ea typeface="ＭＳ Ｐゴシック" pitchFamily="34" charset="-128"/>
                <a:cs typeface="Arial"/>
              </a:rPr>
              <a:t>SAS Institute Inc. All rights reserved.</a:t>
            </a: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4023534938"/>
      </p:ext>
    </p:extLst>
  </p:cSld>
  <p:clrMapOvr>
    <a:masterClrMapping/>
  </p:clrMapOvr>
  <p:transition>
    <p:fade/>
  </p:transition>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917387170"/>
      </p:ext>
    </p:extLst>
  </p:cSld>
  <p:clrMapOvr>
    <a:masterClrMapping/>
  </p:clrMapOvr>
  <p:transition>
    <p:fade/>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978422037"/>
      </p:ext>
    </p:extLst>
  </p:cSld>
  <p:clrMapOvr>
    <a:masterClrMapping/>
  </p:clrMapOvr>
  <p:transition>
    <p:fade/>
  </p:transition>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777050189"/>
      </p:ext>
    </p:extLst>
  </p:cSld>
  <p:clrMapOvr>
    <a:masterClrMapping/>
  </p:clrMapOvr>
  <p:transition>
    <p:fade/>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290420257"/>
      </p:ext>
    </p:extLst>
  </p:cSld>
  <p:clrMapOvr>
    <a:masterClrMapping/>
  </p:clrMapOvr>
  <p:transition>
    <p:fade/>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3852522610"/>
      </p:ext>
    </p:extLst>
  </p:cSld>
  <p:clrMapOvr>
    <a:masterClrMapping/>
  </p:clrMapOvr>
  <p:transition>
    <p:fade/>
  </p:transition>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2396327299"/>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55847"/>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53050021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0" y="4928056"/>
            <a:ext cx="1931989" cy="215444"/>
          </a:xfrm>
          <a:prstGeom prst="rect">
            <a:avLst/>
          </a:prstGeom>
          <a:noFill/>
        </p:spPr>
        <p:txBody>
          <a:bodyPr wrap="square" anchor="ctr">
            <a:spAutoFit/>
          </a:bodyPr>
          <a:lstStyle/>
          <a:p>
            <a:pPr defTabSz="274320" eaLnBrk="0" hangingPunct="0">
              <a:defRPr/>
            </a:pPr>
            <a:r>
              <a:rPr lang="en-US" sz="400" kern="300" spc="50" dirty="0">
                <a:solidFill>
                  <a:srgbClr val="B0B7BB">
                    <a:lumMod val="40000"/>
                    <a:lumOff val="60000"/>
                  </a:srgbClr>
                </a:solidFill>
                <a:ea typeface="ＭＳ Ｐゴシック" pitchFamily="34" charset="-128"/>
                <a:cs typeface="Arial"/>
              </a:rPr>
              <a:t/>
            </a:r>
            <a:br>
              <a:rPr lang="en-US" sz="400" kern="300" spc="50" dirty="0">
                <a:solidFill>
                  <a:srgbClr val="B0B7BB">
                    <a:lumMod val="40000"/>
                    <a:lumOff val="60000"/>
                  </a:srgbClr>
                </a:solidFill>
                <a:ea typeface="ＭＳ Ｐゴシック" pitchFamily="34" charset="-128"/>
                <a:cs typeface="Arial"/>
              </a:rPr>
            </a:br>
            <a:r>
              <a:rPr lang="en-US" sz="400" kern="300" spc="50" dirty="0">
                <a:solidFill>
                  <a:srgbClr val="B0B7BB">
                    <a:lumMod val="40000"/>
                    <a:lumOff val="60000"/>
                  </a:srgbClr>
                </a:solidFill>
                <a:ea typeface="ＭＳ Ｐゴシック" pitchFamily="34" charset="-128"/>
                <a:cs typeface="Arial"/>
              </a:rPr>
              <a:t>Copyright © </a:t>
            </a:r>
            <a:r>
              <a:rPr lang="en-US" sz="400" kern="300" spc="50" dirty="0" smtClean="0">
                <a:solidFill>
                  <a:srgbClr val="B0B7BB">
                    <a:lumMod val="40000"/>
                    <a:lumOff val="60000"/>
                  </a:srgbClr>
                </a:solidFill>
                <a:ea typeface="ＭＳ Ｐゴシック" pitchFamily="34" charset="-128"/>
                <a:cs typeface="Arial"/>
              </a:rPr>
              <a:t>2014, </a:t>
            </a:r>
            <a:r>
              <a:rPr lang="en-US" sz="400" kern="300" spc="50" dirty="0">
                <a:solidFill>
                  <a:srgbClr val="B0B7BB">
                    <a:lumMod val="40000"/>
                    <a:lumOff val="60000"/>
                  </a:srgbClr>
                </a:solidFill>
                <a:ea typeface="ＭＳ Ｐゴシック" pitchFamily="34" charset="-128"/>
                <a:cs typeface="Arial"/>
              </a:rPr>
              <a:t>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339815344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55847"/>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15865793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b="0" kern="300" spc="50" baseline="0" dirty="0" smtClean="0">
                <a:solidFill>
                  <a:schemeClr val="bg2">
                    <a:lumMod val="75000"/>
                  </a:schemeClr>
                </a:solidFill>
                <a:latin typeface="+mn-lt"/>
                <a:ea typeface="ＭＳ Ｐゴシック" pitchFamily="34" charset="-128"/>
                <a:cs typeface="Arial"/>
              </a:rPr>
              <a:t>Company Confidential - For Internal Use Only</a:t>
            </a:r>
            <a:br>
              <a:rPr lang="en-US" sz="600" b="0" kern="300" spc="50" baseline="0" dirty="0" smtClean="0">
                <a:solidFill>
                  <a:schemeClr val="bg2">
                    <a:lumMod val="75000"/>
                  </a:schemeClr>
                </a:solidFill>
                <a:latin typeface="+mn-lt"/>
                <a:ea typeface="ＭＳ Ｐゴシック" pitchFamily="34" charset="-128"/>
                <a:cs typeface="Arial"/>
              </a:rPr>
            </a:br>
            <a:r>
              <a:rPr lang="en-US" sz="600" b="0" kern="300" spc="50" baseline="0" dirty="0" smtClean="0">
                <a:solidFill>
                  <a:schemeClr val="bg2">
                    <a:lumMod val="75000"/>
                  </a:schemeClr>
                </a:solidFill>
                <a:latin typeface="+mn-lt"/>
                <a:ea typeface="ＭＳ Ｐゴシック" pitchFamily="34" charset="-128"/>
                <a:cs typeface="Arial"/>
              </a:rPr>
              <a:t>Copyright © 2014,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426539757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14946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55847"/>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0" y="4928056"/>
            <a:ext cx="1931989" cy="215444"/>
          </a:xfrm>
          <a:prstGeom prst="rect">
            <a:avLst/>
          </a:prstGeom>
          <a:noFill/>
        </p:spPr>
        <p:txBody>
          <a:bodyPr wrap="square" anchor="ctr">
            <a:spAutoFit/>
          </a:bodyPr>
          <a:lstStyle/>
          <a:p>
            <a:pPr eaLnBrk="0" hangingPunct="0">
              <a:defRPr/>
            </a:pPr>
            <a:r>
              <a:rPr lang="en-US" sz="400" kern="300" spc="50" dirty="0">
                <a:solidFill>
                  <a:srgbClr val="007DC3"/>
                </a:solidFill>
                <a:ea typeface="ＭＳ Ｐゴシック" pitchFamily="34" charset="-128"/>
                <a:cs typeface="Arial"/>
              </a:rPr>
              <a:t/>
            </a:r>
            <a:br>
              <a:rPr lang="en-US" sz="400" kern="300" spc="50" dirty="0">
                <a:solidFill>
                  <a:srgbClr val="007DC3"/>
                </a:solidFill>
                <a:ea typeface="ＭＳ Ｐゴシック" pitchFamily="34" charset="-128"/>
                <a:cs typeface="Arial"/>
              </a:rPr>
            </a:br>
            <a:r>
              <a:rPr lang="en-US" sz="400" kern="300" spc="50" dirty="0">
                <a:solidFill>
                  <a:srgbClr val="007DC3"/>
                </a:solidFill>
                <a:ea typeface="ＭＳ Ｐゴシック" pitchFamily="34" charset="-128"/>
                <a:cs typeface="Arial"/>
              </a:rPr>
              <a:t>Copyright © </a:t>
            </a:r>
            <a:r>
              <a:rPr lang="en-US" sz="400" kern="300" spc="50" dirty="0" smtClean="0">
                <a:solidFill>
                  <a:srgbClr val="007DC3"/>
                </a:solidFill>
                <a:ea typeface="ＭＳ Ｐゴシック" pitchFamily="34" charset="-128"/>
                <a:cs typeface="Arial"/>
              </a:rPr>
              <a:t>2014, </a:t>
            </a:r>
            <a:r>
              <a:rPr lang="en-US" sz="400" kern="300" spc="50" dirty="0">
                <a:solidFill>
                  <a:srgbClr val="007DC3"/>
                </a:solidFill>
                <a:ea typeface="ＭＳ Ｐゴシック" pitchFamily="34" charset="-128"/>
                <a:cs typeface="Arial"/>
              </a:rPr>
              <a:t>SAS Institute Inc. All rights reserved.</a:t>
            </a: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47767642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7152"/>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7719"/>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0" y="4928056"/>
            <a:ext cx="1931989" cy="215444"/>
          </a:xfrm>
          <a:prstGeom prst="rect">
            <a:avLst/>
          </a:prstGeom>
          <a:noFill/>
        </p:spPr>
        <p:txBody>
          <a:bodyPr wrap="square" anchor="ctr">
            <a:spAutoFit/>
          </a:bodyPr>
          <a:lstStyle/>
          <a:p>
            <a:pPr defTabSz="274320" eaLnBrk="0" hangingPunct="0">
              <a:defRPr/>
            </a:pPr>
            <a:r>
              <a:rPr lang="en-US" sz="400" kern="300" spc="50" dirty="0">
                <a:solidFill>
                  <a:srgbClr val="B0B7BB">
                    <a:lumMod val="40000"/>
                    <a:lumOff val="60000"/>
                  </a:srgbClr>
                </a:solidFill>
                <a:ea typeface="ＭＳ Ｐゴシック" pitchFamily="34" charset="-128"/>
                <a:cs typeface="Arial"/>
              </a:rPr>
              <a:t/>
            </a:r>
            <a:br>
              <a:rPr lang="en-US" sz="400" kern="300" spc="50" dirty="0">
                <a:solidFill>
                  <a:srgbClr val="B0B7BB">
                    <a:lumMod val="40000"/>
                    <a:lumOff val="60000"/>
                  </a:srgbClr>
                </a:solidFill>
                <a:ea typeface="ＭＳ Ｐゴシック" pitchFamily="34" charset="-128"/>
                <a:cs typeface="Arial"/>
              </a:rPr>
            </a:br>
            <a:r>
              <a:rPr lang="en-US" sz="400" kern="300" spc="50" dirty="0">
                <a:solidFill>
                  <a:srgbClr val="B0B7BB">
                    <a:lumMod val="40000"/>
                    <a:lumOff val="60000"/>
                  </a:srgbClr>
                </a:solidFill>
                <a:ea typeface="ＭＳ Ｐゴシック" pitchFamily="34" charset="-128"/>
                <a:cs typeface="Arial"/>
              </a:rPr>
              <a:t>Copyright © </a:t>
            </a:r>
            <a:r>
              <a:rPr lang="en-US" sz="400" kern="300" spc="50" dirty="0" smtClean="0">
                <a:solidFill>
                  <a:srgbClr val="B0B7BB">
                    <a:lumMod val="40000"/>
                    <a:lumOff val="60000"/>
                  </a:srgbClr>
                </a:solidFill>
                <a:ea typeface="ＭＳ Ｐゴシック" pitchFamily="34" charset="-128"/>
                <a:cs typeface="Arial"/>
              </a:rPr>
              <a:t>2014, </a:t>
            </a:r>
            <a:r>
              <a:rPr lang="en-US" sz="400" kern="300" spc="50" dirty="0">
                <a:solidFill>
                  <a:srgbClr val="B0B7BB">
                    <a:lumMod val="40000"/>
                    <a:lumOff val="60000"/>
                  </a:srgbClr>
                </a:solidFill>
                <a:ea typeface="ＭＳ Ｐゴシック" pitchFamily="34" charset="-128"/>
                <a:cs typeface="Arial"/>
              </a:rPr>
              <a:t>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19987488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51605"/>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0" y="4928056"/>
            <a:ext cx="1931989" cy="215444"/>
          </a:xfrm>
          <a:prstGeom prst="rect">
            <a:avLst/>
          </a:prstGeom>
          <a:noFill/>
        </p:spPr>
        <p:txBody>
          <a:bodyPr wrap="square" anchor="ctr">
            <a:spAutoFit/>
          </a:bodyPr>
          <a:lstStyle/>
          <a:p>
            <a:pPr defTabSz="274320" eaLnBrk="0" hangingPunct="0">
              <a:defRPr/>
            </a:pPr>
            <a:r>
              <a:rPr lang="en-US" sz="400" kern="300" spc="50" dirty="0">
                <a:solidFill>
                  <a:srgbClr val="B0B7BB">
                    <a:lumMod val="40000"/>
                    <a:lumOff val="60000"/>
                  </a:srgbClr>
                </a:solidFill>
                <a:ea typeface="ＭＳ Ｐゴシック" pitchFamily="34" charset="-128"/>
                <a:cs typeface="Arial"/>
              </a:rPr>
              <a:t/>
            </a:r>
            <a:br>
              <a:rPr lang="en-US" sz="400" kern="300" spc="50" dirty="0">
                <a:solidFill>
                  <a:srgbClr val="B0B7BB">
                    <a:lumMod val="40000"/>
                    <a:lumOff val="60000"/>
                  </a:srgbClr>
                </a:solidFill>
                <a:ea typeface="ＭＳ Ｐゴシック" pitchFamily="34" charset="-128"/>
                <a:cs typeface="Arial"/>
              </a:rPr>
            </a:br>
            <a:r>
              <a:rPr lang="en-US" sz="400" kern="300" spc="50" dirty="0">
                <a:solidFill>
                  <a:srgbClr val="B0B7BB">
                    <a:lumMod val="40000"/>
                    <a:lumOff val="60000"/>
                  </a:srgbClr>
                </a:solidFill>
                <a:ea typeface="ＭＳ Ｐゴシック" pitchFamily="34" charset="-128"/>
                <a:cs typeface="Arial"/>
              </a:rPr>
              <a:t>Copyright © </a:t>
            </a:r>
            <a:r>
              <a:rPr lang="en-US" sz="400" kern="300" spc="50" dirty="0" smtClean="0">
                <a:solidFill>
                  <a:srgbClr val="B0B7BB">
                    <a:lumMod val="40000"/>
                    <a:lumOff val="60000"/>
                  </a:srgbClr>
                </a:solidFill>
                <a:ea typeface="ＭＳ Ｐゴシック" pitchFamily="34" charset="-128"/>
                <a:cs typeface="Arial"/>
              </a:rPr>
              <a:t>2014, </a:t>
            </a:r>
            <a:r>
              <a:rPr lang="en-US" sz="400" kern="300" spc="50" dirty="0">
                <a:solidFill>
                  <a:srgbClr val="B0B7BB">
                    <a:lumMod val="40000"/>
                    <a:lumOff val="60000"/>
                  </a:srgbClr>
                </a:solidFill>
                <a:ea typeface="ＭＳ Ｐゴシック" pitchFamily="34" charset="-128"/>
                <a:cs typeface="Arial"/>
              </a:rPr>
              <a:t>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674072689"/>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57356"/>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0" y="4928056"/>
            <a:ext cx="1931989" cy="215444"/>
          </a:xfrm>
          <a:prstGeom prst="rect">
            <a:avLst/>
          </a:prstGeom>
          <a:noFill/>
        </p:spPr>
        <p:txBody>
          <a:bodyPr wrap="square" anchor="ctr">
            <a:spAutoFit/>
          </a:bodyPr>
          <a:lstStyle/>
          <a:p>
            <a:pPr eaLnBrk="0" hangingPunct="0">
              <a:defRPr/>
            </a:pPr>
            <a:r>
              <a:rPr lang="en-US" sz="400" kern="300" spc="50" dirty="0">
                <a:solidFill>
                  <a:srgbClr val="B0B7BB">
                    <a:lumMod val="40000"/>
                    <a:lumOff val="60000"/>
                  </a:srgbClr>
                </a:solidFill>
                <a:ea typeface="ＭＳ Ｐゴシック" pitchFamily="34" charset="-128"/>
                <a:cs typeface="Arial"/>
              </a:rPr>
              <a:t/>
            </a:r>
            <a:br>
              <a:rPr lang="en-US" sz="400" kern="300" spc="50" dirty="0">
                <a:solidFill>
                  <a:srgbClr val="B0B7BB">
                    <a:lumMod val="40000"/>
                    <a:lumOff val="60000"/>
                  </a:srgbClr>
                </a:solidFill>
                <a:ea typeface="ＭＳ Ｐゴシック" pitchFamily="34" charset="-128"/>
                <a:cs typeface="Arial"/>
              </a:rPr>
            </a:br>
            <a:r>
              <a:rPr lang="en-US" sz="400" kern="300" spc="50" dirty="0">
                <a:solidFill>
                  <a:srgbClr val="B0B7BB">
                    <a:lumMod val="40000"/>
                    <a:lumOff val="60000"/>
                  </a:srgbClr>
                </a:solidFill>
                <a:ea typeface="ＭＳ Ｐゴシック" pitchFamily="34" charset="-128"/>
                <a:cs typeface="Arial"/>
              </a:rPr>
              <a:t>Copyright © </a:t>
            </a:r>
            <a:r>
              <a:rPr lang="en-US" sz="400" kern="300" spc="50" dirty="0" smtClean="0">
                <a:solidFill>
                  <a:srgbClr val="B0B7BB">
                    <a:lumMod val="40000"/>
                    <a:lumOff val="60000"/>
                  </a:srgbClr>
                </a:solidFill>
                <a:ea typeface="ＭＳ Ｐゴシック" pitchFamily="34" charset="-128"/>
                <a:cs typeface="Arial"/>
              </a:rPr>
              <a:t>2014, </a:t>
            </a:r>
            <a:r>
              <a:rPr lang="en-US" sz="400" kern="300" spc="50" dirty="0">
                <a:solidFill>
                  <a:srgbClr val="B0B7BB">
                    <a:lumMod val="40000"/>
                    <a:lumOff val="60000"/>
                  </a:srgbClr>
                </a:solidFill>
                <a:ea typeface="ＭＳ Ｐゴシック" pitchFamily="34" charset="-128"/>
                <a:cs typeface="Arial"/>
              </a:rPr>
              <a:t>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37611339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0" y="4928056"/>
            <a:ext cx="1931989" cy="215444"/>
          </a:xfrm>
          <a:prstGeom prst="rect">
            <a:avLst/>
          </a:prstGeom>
          <a:noFill/>
        </p:spPr>
        <p:txBody>
          <a:bodyPr wrap="square" anchor="ctr">
            <a:spAutoFit/>
          </a:bodyPr>
          <a:lstStyle/>
          <a:p>
            <a:pPr defTabSz="274320" eaLnBrk="0" hangingPunct="0">
              <a:defRPr/>
            </a:pPr>
            <a:r>
              <a:rPr lang="en-US" sz="400" kern="300" spc="50" dirty="0">
                <a:solidFill>
                  <a:srgbClr val="B0B7BB">
                    <a:lumMod val="40000"/>
                    <a:lumOff val="60000"/>
                  </a:srgbClr>
                </a:solidFill>
                <a:ea typeface="ＭＳ Ｐゴシック" pitchFamily="34" charset="-128"/>
                <a:cs typeface="Arial"/>
              </a:rPr>
              <a:t/>
            </a:r>
            <a:br>
              <a:rPr lang="en-US" sz="400" kern="300" spc="50" dirty="0">
                <a:solidFill>
                  <a:srgbClr val="B0B7BB">
                    <a:lumMod val="40000"/>
                    <a:lumOff val="60000"/>
                  </a:srgbClr>
                </a:solidFill>
                <a:ea typeface="ＭＳ Ｐゴシック" pitchFamily="34" charset="-128"/>
                <a:cs typeface="Arial"/>
              </a:rPr>
            </a:br>
            <a:r>
              <a:rPr lang="en-US" sz="400" kern="300" spc="50" dirty="0">
                <a:solidFill>
                  <a:srgbClr val="B0B7BB">
                    <a:lumMod val="40000"/>
                    <a:lumOff val="60000"/>
                  </a:srgbClr>
                </a:solidFill>
                <a:ea typeface="ＭＳ Ｐゴシック" pitchFamily="34" charset="-128"/>
                <a:cs typeface="Arial"/>
              </a:rPr>
              <a:t>Copyright © </a:t>
            </a:r>
            <a:r>
              <a:rPr lang="en-US" sz="400" kern="300" spc="50" dirty="0" smtClean="0">
                <a:solidFill>
                  <a:srgbClr val="B0B7BB">
                    <a:lumMod val="40000"/>
                    <a:lumOff val="60000"/>
                  </a:srgbClr>
                </a:solidFill>
                <a:ea typeface="ＭＳ Ｐゴシック" pitchFamily="34" charset="-128"/>
                <a:cs typeface="Arial"/>
              </a:rPr>
              <a:t>2014, </a:t>
            </a:r>
            <a:r>
              <a:rPr lang="en-US" sz="400" kern="300" spc="50" dirty="0">
                <a:solidFill>
                  <a:srgbClr val="B0B7BB">
                    <a:lumMod val="40000"/>
                    <a:lumOff val="60000"/>
                  </a:srgbClr>
                </a:solidFill>
                <a:ea typeface="ＭＳ Ｐゴシック" pitchFamily="34" charset="-128"/>
                <a:cs typeface="Arial"/>
              </a:rPr>
              <a:t>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779752719"/>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0" y="4928056"/>
            <a:ext cx="1931989" cy="215444"/>
          </a:xfrm>
          <a:prstGeom prst="rect">
            <a:avLst/>
          </a:prstGeom>
          <a:noFill/>
        </p:spPr>
        <p:txBody>
          <a:bodyPr wrap="square" anchor="ctr">
            <a:spAutoFit/>
          </a:bodyPr>
          <a:lstStyle/>
          <a:p>
            <a:pPr eaLnBrk="0" hangingPunct="0">
              <a:defRPr/>
            </a:pPr>
            <a:r>
              <a:rPr lang="en-US" sz="400" kern="300" spc="50" dirty="0">
                <a:solidFill>
                  <a:srgbClr val="007DC3"/>
                </a:solidFill>
                <a:ea typeface="ＭＳ Ｐゴシック" pitchFamily="34" charset="-128"/>
                <a:cs typeface="Arial"/>
              </a:rPr>
              <a:t/>
            </a:r>
            <a:br>
              <a:rPr lang="en-US" sz="400" kern="300" spc="50" dirty="0">
                <a:solidFill>
                  <a:srgbClr val="007DC3"/>
                </a:solidFill>
                <a:ea typeface="ＭＳ Ｐゴシック" pitchFamily="34" charset="-128"/>
                <a:cs typeface="Arial"/>
              </a:rPr>
            </a:br>
            <a:r>
              <a:rPr lang="en-US" sz="400" kern="300" spc="50" dirty="0">
                <a:solidFill>
                  <a:srgbClr val="007DC3"/>
                </a:solidFill>
                <a:ea typeface="ＭＳ Ｐゴシック" pitchFamily="34" charset="-128"/>
                <a:cs typeface="Arial"/>
              </a:rPr>
              <a:t>Copyright © </a:t>
            </a:r>
            <a:r>
              <a:rPr lang="en-US" sz="400" kern="300" spc="50" dirty="0" smtClean="0">
                <a:solidFill>
                  <a:srgbClr val="007DC3"/>
                </a:solidFill>
                <a:ea typeface="ＭＳ Ｐゴシック" pitchFamily="34" charset="-128"/>
                <a:cs typeface="Arial"/>
              </a:rPr>
              <a:t>2014, </a:t>
            </a:r>
            <a:r>
              <a:rPr lang="en-US" sz="400" kern="300" spc="50" dirty="0">
                <a:solidFill>
                  <a:srgbClr val="007DC3"/>
                </a:solidFill>
                <a:ea typeface="ＭＳ Ｐゴシック" pitchFamily="34" charset="-128"/>
                <a:cs typeface="Arial"/>
              </a:rPr>
              <a:t>SAS Institute Inc. All rights reserved.</a:t>
            </a:r>
          </a:p>
        </p:txBody>
      </p:sp>
      <p:grpSp>
        <p:nvGrpSpPr>
          <p:cNvPr id="7" name="Group 5"/>
          <p:cNvGrpSpPr/>
          <p:nvPr/>
        </p:nvGrpSpPr>
        <p:grpSpPr>
          <a:xfrm>
            <a:off x="7753017" y="4865002"/>
            <a:ext cx="1336916" cy="278498"/>
            <a:chOff x="7807084" y="4865002"/>
            <a:chExt cx="1336916" cy="278498"/>
          </a:xfrm>
        </p:grpSpPr>
        <p:sp>
          <p:nvSpPr>
            <p:cNvPr id="3" name="TextBox 3"/>
            <p:cNvSpPr txBox="1"/>
            <p:nvPr/>
          </p:nvSpPr>
          <p:spPr>
            <a:xfrm>
              <a:off x="7807084" y="4866501"/>
              <a:ext cx="1336916" cy="276999"/>
            </a:xfrm>
            <a:prstGeom prst="rect">
              <a:avLst/>
            </a:prstGeom>
            <a:noFill/>
          </p:spPr>
          <p:txBody>
            <a:bodyPr wrap="square" rtlCol="0" anchor="b">
              <a:spAutoFit/>
            </a:bodyPr>
            <a:lstStyle/>
            <a:p>
              <a:pPr algn="r" defTabSz="274320"/>
              <a:r>
                <a:rPr lang="en-US" sz="1200" dirty="0" smtClean="0">
                  <a:solidFill>
                    <a:srgbClr val="007DC3"/>
                  </a:solidFill>
                </a:rPr>
                <a:t>www.SAS.com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3134831403"/>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0" y="4928056"/>
            <a:ext cx="1931989" cy="215444"/>
          </a:xfrm>
          <a:prstGeom prst="rect">
            <a:avLst/>
          </a:prstGeom>
          <a:noFill/>
        </p:spPr>
        <p:txBody>
          <a:bodyPr wrap="square" anchor="ctr">
            <a:spAutoFit/>
          </a:bodyPr>
          <a:lstStyle/>
          <a:p>
            <a:pPr defTabSz="274320" eaLnBrk="0" hangingPunct="0">
              <a:defRPr/>
            </a:pPr>
            <a:r>
              <a:rPr lang="en-US" sz="400" kern="300" spc="50" dirty="0">
                <a:solidFill>
                  <a:srgbClr val="000000">
                    <a:lumMod val="75000"/>
                    <a:lumOff val="25000"/>
                  </a:srgbClr>
                </a:solidFill>
                <a:ea typeface="ＭＳ Ｐゴシック" pitchFamily="34" charset="-128"/>
                <a:cs typeface="Arial"/>
              </a:rPr>
              <a:t/>
            </a:r>
            <a:br>
              <a:rPr lang="en-US" sz="400" kern="300" spc="50" dirty="0">
                <a:solidFill>
                  <a:srgbClr val="000000">
                    <a:lumMod val="75000"/>
                    <a:lumOff val="25000"/>
                  </a:srgbClr>
                </a:solidFill>
                <a:ea typeface="ＭＳ Ｐゴシック" pitchFamily="34" charset="-128"/>
                <a:cs typeface="Arial"/>
              </a:rPr>
            </a:br>
            <a:r>
              <a:rPr lang="en-US" sz="400" kern="300" spc="50" dirty="0">
                <a:solidFill>
                  <a:srgbClr val="000000">
                    <a:lumMod val="75000"/>
                    <a:lumOff val="25000"/>
                  </a:srgbClr>
                </a:solidFill>
                <a:ea typeface="ＭＳ Ｐゴシック" pitchFamily="34" charset="-128"/>
                <a:cs typeface="Arial"/>
              </a:rPr>
              <a:t>Copyright © </a:t>
            </a:r>
            <a:r>
              <a:rPr lang="en-US" sz="400" kern="300" spc="50" dirty="0" smtClean="0">
                <a:solidFill>
                  <a:srgbClr val="000000">
                    <a:lumMod val="75000"/>
                    <a:lumOff val="25000"/>
                  </a:srgbClr>
                </a:solidFill>
                <a:ea typeface="ＭＳ Ｐゴシック" pitchFamily="34" charset="-128"/>
                <a:cs typeface="Arial"/>
              </a:rPr>
              <a:t>2014, </a:t>
            </a:r>
            <a:r>
              <a:rPr lang="en-US" sz="400" kern="300" spc="50" dirty="0">
                <a:solidFill>
                  <a:srgbClr val="000000">
                    <a:lumMod val="75000"/>
                    <a:lumOff val="25000"/>
                  </a:srgbClr>
                </a:solidFill>
                <a:ea typeface="ＭＳ Ｐゴシック" pitchFamily="34" charset="-128"/>
                <a:cs typeface="Arial"/>
              </a:rPr>
              <a:t>SAS Institute Inc. All rights reserved.</a:t>
            </a:r>
          </a:p>
        </p:txBody>
      </p:sp>
    </p:spTree>
    <p:extLst>
      <p:ext uri="{BB962C8B-B14F-4D97-AF65-F5344CB8AC3E}">
        <p14:creationId xmlns:p14="http://schemas.microsoft.com/office/powerpoint/2010/main" val="25309992"/>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87291"/>
            <a:ext cx="2516372" cy="184666"/>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266991439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94768101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918324231"/>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84315"/>
            <a:ext cx="2466753" cy="184666"/>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347731370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66128084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038455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84315"/>
            <a:ext cx="2629916" cy="184666"/>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80859981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84315"/>
            <a:ext cx="2700670" cy="184666"/>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70920696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84315"/>
            <a:ext cx="2530549" cy="184666"/>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75943100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84315"/>
            <a:ext cx="2635256" cy="184666"/>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69343542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84315"/>
            <a:ext cx="2672316" cy="184666"/>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03729775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87291"/>
            <a:ext cx="2651051" cy="184666"/>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308740409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87291"/>
            <a:ext cx="2558902" cy="184666"/>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152434845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6727285"/>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2014,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359202188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99694183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2014,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238683081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21789076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0966115"/>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2014,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3858554699"/>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2014,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73007733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2014,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74241602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2014,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41180112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2014,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605743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marL="0" marR="0" lvl="0" indent="0" algn="ctr" defTabSz="274320" rtl="0" eaLnBrk="0" fontAlgn="auto" latinLnBrk="0" hangingPunct="0">
              <a:lnSpc>
                <a:spcPct val="100000"/>
              </a:lnSpc>
              <a:spcBef>
                <a:spcPts val="0"/>
              </a:spcBef>
              <a:spcAft>
                <a:spcPts val="0"/>
              </a:spcAft>
              <a:buClrTx/>
              <a:buSzTx/>
              <a:buFontTx/>
              <a:buNone/>
              <a:tabLst/>
            </a:pPr>
            <a:r>
              <a:rPr kumimoji="0" lang="en-US" sz="600" b="0" i="0" u="none" strike="noStrike" kern="300" cap="none" spc="50" normalizeH="0" baseline="0" dirty="0" smtClean="0">
                <a:ln>
                  <a:noFill/>
                </a:ln>
                <a:solidFill>
                  <a:schemeClr val="bg2">
                    <a:lumMod val="75000"/>
                  </a:schemeClr>
                </a:solidFill>
                <a:effectLst/>
                <a:uLnTx/>
                <a:uFillTx/>
                <a:latin typeface="+mn-lt"/>
                <a:ea typeface="ＭＳ Ｐゴシック" pitchFamily="34" charset="-128"/>
                <a:cs typeface="Arial"/>
              </a:rPr>
              <a:t>Company Confidential - For Internal Use Only</a:t>
            </a:r>
            <a:br>
              <a:rPr kumimoji="0" lang="en-US" sz="600" b="0" i="0" u="none" strike="noStrike" kern="300" cap="none" spc="50" normalizeH="0" baseline="0" dirty="0" smtClean="0">
                <a:ln>
                  <a:noFill/>
                </a:ln>
                <a:solidFill>
                  <a:schemeClr val="bg2">
                    <a:lumMod val="75000"/>
                  </a:schemeClr>
                </a:solidFill>
                <a:effectLst/>
                <a:uLnTx/>
                <a:uFillTx/>
                <a:latin typeface="+mn-lt"/>
                <a:ea typeface="ＭＳ Ｐゴシック" pitchFamily="34" charset="-128"/>
                <a:cs typeface="Arial"/>
              </a:rPr>
            </a:br>
            <a:r>
              <a:rPr kumimoji="0" lang="en-US" sz="600" b="0" i="0" u="none" strike="noStrike" kern="300" cap="none" spc="50" normalizeH="0" baseline="0" dirty="0" smtClean="0">
                <a:ln>
                  <a:noFill/>
                </a:ln>
                <a:solidFill>
                  <a:schemeClr val="bg2">
                    <a:lumMod val="75000"/>
                  </a:schemeClr>
                </a:solidFill>
                <a:effectLst/>
                <a:uLnTx/>
                <a:uFillTx/>
                <a:latin typeface="+mn-lt"/>
                <a:ea typeface="ＭＳ Ｐゴシック" pitchFamily="34" charset="-128"/>
                <a:cs typeface="Arial"/>
              </a:rPr>
              <a:t>Copyright © 2014, SAS Institute Inc. All rights reserved.</a:t>
            </a:r>
            <a:endParaRPr kumimoji="0" lang="en-US" sz="600" b="0" i="0" u="none" strike="noStrike" kern="300" cap="none" spc="50" normalizeH="0" baseline="0" dirty="0">
              <a:ln>
                <a:noFill/>
              </a:ln>
              <a:solidFill>
                <a:schemeClr val="bg2">
                  <a:lumMod val="75000"/>
                </a:schemeClr>
              </a:solidFill>
              <a:effectLst/>
              <a:uLnTx/>
              <a:uFillTx/>
              <a:latin typeface="+mn-lt"/>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
        <p:nvSpPr>
          <p:cNvPr id="13" name="Rectangle 12"/>
          <p:cNvSpPr/>
          <p:nvPr userDrawn="1"/>
        </p:nvSpPr>
        <p:spPr>
          <a:xfrm rot="1566068">
            <a:off x="1661102" y="1965010"/>
            <a:ext cx="5987538" cy="923330"/>
          </a:xfrm>
          <a:prstGeom prst="rect">
            <a:avLst/>
          </a:prstGeom>
          <a:noFill/>
          <a:effectLst>
            <a:softEdge rad="0"/>
          </a:effectLst>
        </p:spPr>
        <p:txBody>
          <a:bodyPr wrap="none" lIns="91440" tIns="45720" rIns="91440" bIns="45720">
            <a:spAutoFit/>
            <a:scene3d>
              <a:camera prst="orthographicFront"/>
              <a:lightRig rig="threePt" dir="t"/>
            </a:scene3d>
          </a:bodyPr>
          <a:lstStyle/>
          <a:p>
            <a:pPr algn="ctr"/>
            <a:r>
              <a:rPr lang="en-US" sz="5400" b="1" cap="none" spc="50" dirty="0" smtClean="0">
                <a:ln w="0"/>
                <a:solidFill>
                  <a:srgbClr val="FF0000">
                    <a:alpha val="15000"/>
                  </a:srgbClr>
                </a:solidFill>
                <a:effectLst>
                  <a:innerShdw blurRad="63500" dist="50800" dir="13500000">
                    <a:srgbClr val="000000">
                      <a:alpha val="50000"/>
                    </a:srgbClr>
                  </a:innerShdw>
                </a:effectLst>
              </a:rPr>
              <a:t>Internal Use Only</a:t>
            </a:r>
            <a:endParaRPr lang="en-US" sz="5400" b="1" cap="none" spc="50" dirty="0">
              <a:ln w="0"/>
              <a:solidFill>
                <a:srgbClr val="FF0000">
                  <a:alpha val="15000"/>
                </a:srgbClr>
              </a:solidFill>
              <a:effectLst>
                <a:innerShdw blurRad="63500" dist="50800" dir="13500000">
                  <a:srgbClr val="000000">
                    <a:alpha val="50000"/>
                  </a:srgbClr>
                </a:innerShdw>
              </a:effectLst>
            </a:endParaRPr>
          </a:p>
        </p:txBody>
      </p:sp>
    </p:spTree>
    <p:extLst>
      <p:ext uri="{BB962C8B-B14F-4D97-AF65-F5344CB8AC3E}">
        <p14:creationId xmlns:p14="http://schemas.microsoft.com/office/powerpoint/2010/main" val="3914356266"/>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2014,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62489402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2014, SAS Institute Inc. All rights reserved.</a:t>
            </a:r>
          </a:p>
        </p:txBody>
      </p:sp>
    </p:spTree>
    <p:extLst>
      <p:ext uri="{BB962C8B-B14F-4D97-AF65-F5344CB8AC3E}">
        <p14:creationId xmlns:p14="http://schemas.microsoft.com/office/powerpoint/2010/main" val="325835144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321529524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27608393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1057623510"/>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59941738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55746605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97370315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890146468"/>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8604267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pPr lvl="0"/>
            <a:r>
              <a:rPr lang="en-US" noProof="0" dirty="0" smtClean="0"/>
              <a:t>Company Confidential - For Internal Use Only</a:t>
            </a:r>
            <a:br>
              <a:rPr lang="en-US" noProof="0" dirty="0" smtClean="0"/>
            </a:br>
            <a:r>
              <a:rPr lang="en-US" noProof="0" dirty="0" smtClean="0"/>
              <a:t>Copyright © 2014,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101059040"/>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22893237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44639571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142679197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3968403797"/>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259760049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16911470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68118568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300259878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420157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10890383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marL="0" marR="0" lvl="0" indent="0" algn="ctr" defTabSz="274320" rtl="0" eaLnBrk="0" fontAlgn="auto" latinLnBrk="0" hangingPunct="0">
              <a:lnSpc>
                <a:spcPct val="100000"/>
              </a:lnSpc>
              <a:spcBef>
                <a:spcPts val="0"/>
              </a:spcBef>
              <a:spcAft>
                <a:spcPts val="0"/>
              </a:spcAft>
              <a:buClrTx/>
              <a:buSzTx/>
              <a:buFontTx/>
              <a:buNone/>
              <a:tabLst/>
              <a:defRPr/>
            </a:pPr>
            <a:r>
              <a:rPr kumimoji="0" lang="en-US" sz="600" b="0" i="0" u="none" strike="noStrike" kern="300" cap="none" spc="50" normalizeH="0" baseline="0" noProof="0" dirty="0" smtClean="0">
                <a:ln>
                  <a:noFill/>
                </a:ln>
                <a:solidFill>
                  <a:schemeClr val="bg2">
                    <a:lumMod val="75000"/>
                  </a:schemeClr>
                </a:solidFill>
                <a:effectLst/>
                <a:uLnTx/>
                <a:uFillTx/>
                <a:latin typeface="+mn-lt"/>
                <a:ea typeface="ＭＳ Ｐゴシック" pitchFamily="34" charset="-128"/>
                <a:cs typeface="Arial"/>
              </a:rPr>
              <a:t>Company Confidential - For Internal Use Only</a:t>
            </a:r>
            <a:br>
              <a:rPr kumimoji="0" lang="en-US" sz="600" b="0" i="0" u="none" strike="noStrike" kern="300" cap="none" spc="50" normalizeH="0" baseline="0" noProof="0" dirty="0" smtClean="0">
                <a:ln>
                  <a:noFill/>
                </a:ln>
                <a:solidFill>
                  <a:schemeClr val="bg2">
                    <a:lumMod val="75000"/>
                  </a:schemeClr>
                </a:solidFill>
                <a:effectLst/>
                <a:uLnTx/>
                <a:uFillTx/>
                <a:latin typeface="+mn-lt"/>
                <a:ea typeface="ＭＳ Ｐゴシック" pitchFamily="34" charset="-128"/>
                <a:cs typeface="Arial"/>
              </a:rPr>
            </a:br>
            <a:r>
              <a:rPr kumimoji="0" lang="en-US" sz="600" b="0" i="0" u="none" strike="noStrike" kern="300" cap="none" spc="50" normalizeH="0" baseline="0" noProof="0" dirty="0" smtClean="0">
                <a:ln>
                  <a:noFill/>
                </a:ln>
                <a:solidFill>
                  <a:schemeClr val="bg2">
                    <a:lumMod val="75000"/>
                  </a:schemeClr>
                </a:solidFill>
                <a:effectLst/>
                <a:uLnTx/>
                <a:uFillTx/>
                <a:latin typeface="+mn-lt"/>
                <a:ea typeface="ＭＳ Ｐゴシック" pitchFamily="34" charset="-128"/>
                <a:cs typeface="Arial"/>
              </a:rPr>
              <a:t>Copyright © 2014,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6275379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404168857"/>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395320797"/>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5795078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88613381"/>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76977780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367350101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371922958"/>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4140977340"/>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bg1"/>
        </a:solidFill>
        <a:effectLst/>
      </p:bgPr>
    </p:bg>
    <p:spTree>
      <p:nvGrpSpPr>
        <p:cNvPr id="1" name=""/>
        <p:cNvGrpSpPr/>
        <p:nvPr/>
      </p:nvGrpSpPr>
      <p:grpSpPr>
        <a:xfrm>
          <a:off x="0" y="0"/>
          <a:ext cx="0" cy="0"/>
          <a:chOff x="0" y="0"/>
          <a:chExt cx="0" cy="0"/>
        </a:xfrm>
      </p:grpSpPr>
      <p:pic>
        <p:nvPicPr>
          <p:cNvPr id="11"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22695"/>
            <a:ext cx="9144000" cy="1138844"/>
          </a:xfrm>
          <a:prstGeom prst="rect">
            <a:avLst/>
          </a:prstGeom>
        </p:spPr>
      </p:pic>
      <p:sp>
        <p:nvSpPr>
          <p:cNvPr id="2" name="Title 1"/>
          <p:cNvSpPr>
            <a:spLocks noGrp="1"/>
          </p:cNvSpPr>
          <p:nvPr>
            <p:ph type="title" hasCustomPrompt="1"/>
          </p:nvPr>
        </p:nvSpPr>
        <p:spPr>
          <a:xfrm>
            <a:off x="465521" y="1644242"/>
            <a:ext cx="6971533" cy="397586"/>
          </a:xfrm>
        </p:spPr>
        <p:txBody>
          <a:bodyPr anchor="b"/>
          <a:lstStyle>
            <a:lvl1pPr>
              <a:defRPr sz="2000" baseline="0">
                <a:solidFill>
                  <a:schemeClr val="bg1"/>
                </a:solidFill>
              </a:defRPr>
            </a:lvl1pPr>
          </a:lstStyle>
          <a:p>
            <a:r>
              <a:rPr lang="en-US" dirty="0" smtClean="0"/>
              <a:t>Click to edit title</a:t>
            </a:r>
            <a:endParaRPr lang="en-US" dirty="0"/>
          </a:p>
        </p:txBody>
      </p:sp>
      <p:sp>
        <p:nvSpPr>
          <p:cNvPr id="4" name="Text Placeholder 2"/>
          <p:cNvSpPr>
            <a:spLocks noGrp="1"/>
          </p:cNvSpPr>
          <p:nvPr>
            <p:ph type="body" sz="quarter" idx="10" hasCustomPrompt="1"/>
          </p:nvPr>
        </p:nvSpPr>
        <p:spPr>
          <a:xfrm>
            <a:off x="465138" y="2041730"/>
            <a:ext cx="6972300" cy="276999"/>
          </a:xfrm>
        </p:spPr>
        <p:txBody>
          <a:bodyPr anchor="t">
            <a:spAutoFit/>
          </a:bodyPr>
          <a:lstStyle>
            <a:lvl1pPr marL="0" indent="0" algn="r">
              <a:lnSpc>
                <a:spcPct val="100000"/>
              </a:lnSpc>
              <a:buFont typeface="Arial" pitchFamily="34" charset="0"/>
              <a:buNone/>
              <a:defRPr sz="1200" b="1" i="0" cap="all" baseline="0">
                <a:solidFill>
                  <a:schemeClr val="bg1"/>
                </a:solidFill>
              </a:defRPr>
            </a:lvl1pPr>
          </a:lstStyle>
          <a:p>
            <a:pPr lvl="0"/>
            <a:r>
              <a:rPr lang="en-US" dirty="0" smtClean="0"/>
              <a:t>Click to edit subtitle</a:t>
            </a:r>
            <a:endParaRPr lang="en-US" dirty="0"/>
          </a:p>
        </p:txBody>
      </p:sp>
      <p:sp>
        <p:nvSpPr>
          <p:cNvPr id="8" name="TextBox 3"/>
          <p:cNvSpPr txBox="1"/>
          <p:nvPr/>
        </p:nvSpPr>
        <p:spPr>
          <a:xfrm>
            <a:off x="3338624" y="4838149"/>
            <a:ext cx="2466753"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cxnSp>
        <p:nvCxnSpPr>
          <p:cNvPr id="5" name="Straight Connector 4"/>
          <p:cNvCxnSpPr/>
          <p:nvPr/>
        </p:nvCxnSpPr>
        <p:spPr bwMode="auto">
          <a:xfrm>
            <a:off x="7670800" y="1425734"/>
            <a:ext cx="0" cy="11430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7"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1804735"/>
            <a:ext cx="725467" cy="386136"/>
          </a:xfrm>
          <a:prstGeom prst="rect">
            <a:avLst/>
          </a:prstGeom>
        </p:spPr>
      </p:pic>
    </p:spTree>
    <p:extLst>
      <p:ext uri="{BB962C8B-B14F-4D97-AF65-F5344CB8AC3E}">
        <p14:creationId xmlns:p14="http://schemas.microsoft.com/office/powerpoint/2010/main" val="117885060"/>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11" hasCustomPrompt="1"/>
          </p:nvPr>
        </p:nvSpPr>
        <p:spPr>
          <a:xfrm flipH="1">
            <a:off x="2635256" y="264154"/>
            <a:ext cx="6061271"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cxnSp>
        <p:nvCxnSpPr>
          <p:cNvPr id="8" name="Straight Connector 3"/>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96801074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marL="0" marR="0" lvl="0" indent="0" algn="ctr" defTabSz="274320" rtl="0" eaLnBrk="0" fontAlgn="auto" latinLnBrk="0" hangingPunct="0">
              <a:lnSpc>
                <a:spcPct val="100000"/>
              </a:lnSpc>
              <a:spcBef>
                <a:spcPts val="0"/>
              </a:spcBef>
              <a:spcAft>
                <a:spcPts val="0"/>
              </a:spcAft>
              <a:buClrTx/>
              <a:buSzTx/>
              <a:buFontTx/>
              <a:buNone/>
              <a:tabLst/>
              <a:defRPr/>
            </a:pPr>
            <a:r>
              <a:rPr kumimoji="0" lang="en-US" sz="600" b="0" i="0" u="none" strike="noStrike" kern="300" cap="none" spc="50" normalizeH="0" baseline="0" noProof="0" dirty="0" smtClean="0">
                <a:ln>
                  <a:noFill/>
                </a:ln>
                <a:solidFill>
                  <a:srgbClr val="B0B7BB">
                    <a:lumMod val="75000"/>
                  </a:srgbClr>
                </a:solidFill>
                <a:effectLst/>
                <a:uLnTx/>
                <a:uFillTx/>
                <a:latin typeface="+mn-lt"/>
                <a:ea typeface="ＭＳ Ｐゴシック" pitchFamily="34" charset="-128"/>
                <a:cs typeface="Arial"/>
              </a:rPr>
              <a:t>Company Confidential - For Internal Use Only</a:t>
            </a:r>
            <a:br>
              <a:rPr kumimoji="0" lang="en-US" sz="600" b="0" i="0" u="none" strike="noStrike" kern="300" cap="none" spc="50" normalizeH="0" baseline="0" noProof="0" dirty="0" smtClean="0">
                <a:ln>
                  <a:noFill/>
                </a:ln>
                <a:solidFill>
                  <a:srgbClr val="B0B7BB">
                    <a:lumMod val="75000"/>
                  </a:srgbClr>
                </a:solidFill>
                <a:effectLst/>
                <a:uLnTx/>
                <a:uFillTx/>
                <a:latin typeface="+mn-lt"/>
                <a:ea typeface="ＭＳ Ｐゴシック" pitchFamily="34" charset="-128"/>
                <a:cs typeface="Arial"/>
              </a:rPr>
            </a:br>
            <a:r>
              <a:rPr kumimoji="0" lang="en-US" sz="600" b="0" i="0" u="none" strike="noStrike" kern="300" cap="none" spc="50" normalizeH="0" baseline="0" noProof="0" dirty="0" smtClean="0">
                <a:ln>
                  <a:noFill/>
                </a:ln>
                <a:solidFill>
                  <a:srgbClr val="B0B7BB">
                    <a:lumMod val="75000"/>
                  </a:srgbClr>
                </a:solidFill>
                <a:effectLst/>
                <a:uLnTx/>
                <a:uFillTx/>
                <a:latin typeface="+mn-lt"/>
                <a:ea typeface="ＭＳ Ｐゴシック" pitchFamily="34" charset="-128"/>
                <a:cs typeface="Arial"/>
              </a:rPr>
              <a:t>Copyright © 2014,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2594131585"/>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Imag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806219"/>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Content with Caption">
    <p:spTree>
      <p:nvGrpSpPr>
        <p:cNvPr id="1" name=""/>
        <p:cNvGrpSpPr/>
        <p:nvPr/>
      </p:nvGrpSpPr>
      <p:grpSpPr>
        <a:xfrm>
          <a:off x="0" y="0"/>
          <a:ext cx="0" cy="0"/>
          <a:chOff x="0" y="0"/>
          <a:chExt cx="0" cy="0"/>
        </a:xfrm>
      </p:grpSpPr>
      <p:pic>
        <p:nvPicPr>
          <p:cNvPr id="9"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629916" cy="5143500"/>
          </a:xfrm>
          <a:prstGeom prst="rect">
            <a:avLst/>
          </a:prstGeom>
        </p:spPr>
      </p:pic>
      <p:sp>
        <p:nvSpPr>
          <p:cNvPr id="2" name="Title 1"/>
          <p:cNvSpPr>
            <a:spLocks noGrp="1"/>
          </p:cNvSpPr>
          <p:nvPr>
            <p:ph type="title" hasCustomPrompt="1"/>
          </p:nvPr>
        </p:nvSpPr>
        <p:spPr>
          <a:xfrm>
            <a:off x="152400" y="141044"/>
            <a:ext cx="2330456" cy="584775"/>
          </a:xfrm>
        </p:spPr>
        <p:txBody>
          <a:bodyPr/>
          <a:lstStyle>
            <a:lvl1pPr>
              <a:defRPr baseline="0">
                <a:solidFill>
                  <a:schemeClr val="bg1"/>
                </a:solidFill>
                <a:effectLst>
                  <a:outerShdw blurRad="38100" dist="38100" dir="2700000" algn="tl">
                    <a:srgbClr val="000000">
                      <a:alpha val="43137"/>
                    </a:srgbClr>
                  </a:outerShdw>
                </a:effectLst>
              </a:defRPr>
            </a:lvl1pPr>
          </a:lstStyle>
          <a:p>
            <a:r>
              <a:rPr lang="en-US" dirty="0" smtClean="0"/>
              <a:t>Click to edit title</a:t>
            </a:r>
            <a:endParaRPr lang="en-US" dirty="0"/>
          </a:p>
        </p:txBody>
      </p:sp>
      <p:sp>
        <p:nvSpPr>
          <p:cNvPr id="16" name="Text Placeholder 2"/>
          <p:cNvSpPr>
            <a:spLocks noGrp="1"/>
          </p:cNvSpPr>
          <p:nvPr>
            <p:ph type="body" sz="quarter" idx="11" hasCustomPrompt="1"/>
          </p:nvPr>
        </p:nvSpPr>
        <p:spPr>
          <a:xfrm>
            <a:off x="2736851" y="264154"/>
            <a:ext cx="5953124"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effectLst/>
              </a:defRPr>
            </a:lvl1pPr>
            <a:lvl2pPr marL="0" indent="0" algn="r">
              <a:buFontTx/>
              <a:buNone/>
              <a:defRPr sz="1400" b="1">
                <a:solidFill>
                  <a:schemeClr val="bg1"/>
                </a:solidFill>
              </a:defRPr>
            </a:lvl2pPr>
            <a:lvl3pPr marL="182880" indent="0" algn="r">
              <a:buFontTx/>
              <a:buNone/>
              <a:defRPr sz="1400" b="1">
                <a:solidFill>
                  <a:schemeClr val="bg1"/>
                </a:solidFill>
              </a:defRPr>
            </a:lvl3pPr>
            <a:lvl4pPr marL="365760" indent="0" algn="r">
              <a:buFontTx/>
              <a:buNone/>
              <a:defRPr sz="1400" b="1">
                <a:solidFill>
                  <a:schemeClr val="bg1"/>
                </a:solidFill>
              </a:defRPr>
            </a:lvl4pPr>
            <a:lvl5pPr marL="548640" indent="0" algn="r">
              <a:buFontTx/>
              <a:buNone/>
              <a:defRPr sz="1400" b="1">
                <a:solidFill>
                  <a:schemeClr val="bg1"/>
                </a:solidFill>
              </a:defRPr>
            </a:lvl5pPr>
          </a:lstStyle>
          <a:p>
            <a:pPr lvl="0"/>
            <a:r>
              <a:rPr lang="en-US" dirty="0" smtClean="0"/>
              <a:t>Click to edit SUBTITLE</a:t>
            </a:r>
            <a:endParaRPr lang="en-US" dirty="0"/>
          </a:p>
        </p:txBody>
      </p:sp>
      <p:sp>
        <p:nvSpPr>
          <p:cNvPr id="5" name="Content Placeholder 3"/>
          <p:cNvSpPr>
            <a:spLocks noGrp="1"/>
          </p:cNvSpPr>
          <p:nvPr>
            <p:ph sz="quarter" idx="14" hasCustomPrompt="1"/>
          </p:nvPr>
        </p:nvSpPr>
        <p:spPr>
          <a:xfrm>
            <a:off x="2736850" y="1879253"/>
            <a:ext cx="5943600" cy="1384995"/>
          </a:xfrm>
        </p:spPr>
        <p:txBody>
          <a:bodyPr anchor="ctr">
            <a:spAutoFit/>
          </a:body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4"/>
          <p:cNvSpPr>
            <a:spLocks noGrp="1"/>
          </p:cNvSpPr>
          <p:nvPr>
            <p:ph type="body" sz="quarter" idx="13" hasCustomPrompt="1"/>
          </p:nvPr>
        </p:nvSpPr>
        <p:spPr>
          <a:xfrm>
            <a:off x="152400" y="2193185"/>
            <a:ext cx="2325116" cy="757130"/>
          </a:xfrm>
        </p:spPr>
        <p:txBody>
          <a:bodyPr wrap="square" anchor="ctr">
            <a:spAutoFit/>
          </a:bodyPr>
          <a:lstStyle>
            <a:lvl1pPr marL="0" indent="0" algn="r">
              <a:buFont typeface="Arial" pitchFamily="34" charset="0"/>
              <a:buNone/>
              <a:defRPr sz="1800" b="1" cap="none" baseline="0">
                <a:solidFill>
                  <a:schemeClr val="bg1"/>
                </a:solidFill>
                <a:effectLst/>
                <a:latin typeface="+mn-lt"/>
              </a:defRPr>
            </a:lvl1pPr>
          </a:lstStyle>
          <a:p>
            <a:pPr lvl="0"/>
            <a:r>
              <a:rPr lang="en-US" dirty="0" smtClean="0"/>
              <a:t>Click to edit caption text</a:t>
            </a:r>
            <a:endParaRPr lang="en-US" dirty="0"/>
          </a:p>
        </p:txBody>
      </p:sp>
      <p:sp>
        <p:nvSpPr>
          <p:cNvPr id="11" name="TextBox 5"/>
          <p:cNvSpPr txBox="1"/>
          <p:nvPr/>
        </p:nvSpPr>
        <p:spPr>
          <a:xfrm>
            <a:off x="3257042" y="4838149"/>
            <a:ext cx="2629916" cy="276999"/>
          </a:xfrm>
          <a:prstGeom prst="rect">
            <a:avLst/>
          </a:prstGeom>
          <a:noFill/>
        </p:spPr>
        <p:txBody>
          <a:bodyPr wrap="square" anchor="ctr">
            <a:spAutoFit/>
          </a:bodyPr>
          <a:lstStyle/>
          <a:p>
            <a:pPr algn="ctr" defTabSz="274320" eaLnBrk="0" hangingPunct="0"/>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endParaRPr lang="en-US" sz="600" kern="300" spc="50" dirty="0">
              <a:solidFill>
                <a:srgbClr val="B0B7BB">
                  <a:lumMod val="75000"/>
                </a:srgbClr>
              </a:solidFill>
              <a:ea typeface="ＭＳ Ｐゴシック" pitchFamily="34" charset="-128"/>
              <a:cs typeface="Arial"/>
            </a:endParaRPr>
          </a:p>
        </p:txBody>
      </p:sp>
      <p:pic>
        <p:nvPicPr>
          <p:cNvPr id="10"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2022393496"/>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Case Study Only">
    <p:spTree>
      <p:nvGrpSpPr>
        <p:cNvPr id="1" name=""/>
        <p:cNvGrpSpPr/>
        <p:nvPr/>
      </p:nvGrpSpPr>
      <p:grpSpPr>
        <a:xfrm>
          <a:off x="0" y="0"/>
          <a:ext cx="0" cy="0"/>
          <a:chOff x="0" y="0"/>
          <a:chExt cx="0" cy="0"/>
        </a:xfrm>
      </p:grpSpPr>
      <p:pic>
        <p:nvPicPr>
          <p:cNvPr id="12"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0"/>
            <a:ext cx="2628900" cy="5143500"/>
          </a:xfrm>
          <a:prstGeom prst="rect">
            <a:avLst/>
          </a:prstGeom>
        </p:spPr>
      </p:pic>
      <p:sp>
        <p:nvSpPr>
          <p:cNvPr id="2" name="Title 1"/>
          <p:cNvSpPr>
            <a:spLocks noGrp="1"/>
          </p:cNvSpPr>
          <p:nvPr>
            <p:ph type="title" hasCustomPrompt="1"/>
          </p:nvPr>
        </p:nvSpPr>
        <p:spPr>
          <a:xfrm>
            <a:off x="119818" y="141044"/>
            <a:ext cx="2515438" cy="584775"/>
          </a:xfrm>
        </p:spPr>
        <p:txBody>
          <a:bodyPr/>
          <a:lstStyle>
            <a:lvl1pPr>
              <a:defRPr baseline="0"/>
            </a:lvl1pPr>
          </a:lstStyle>
          <a:p>
            <a:r>
              <a:rPr lang="en-US" dirty="0" smtClean="0"/>
              <a:t>Click to edit title</a:t>
            </a:r>
            <a:endParaRPr lang="en-US" dirty="0"/>
          </a:p>
        </p:txBody>
      </p:sp>
      <p:sp>
        <p:nvSpPr>
          <p:cNvPr id="21" name="Text Placeholder 2"/>
          <p:cNvSpPr>
            <a:spLocks noGrp="1"/>
          </p:cNvSpPr>
          <p:nvPr>
            <p:ph type="body" sz="quarter" idx="11" hasCustomPrompt="1"/>
          </p:nvPr>
        </p:nvSpPr>
        <p:spPr>
          <a:xfrm>
            <a:off x="2635256" y="279543"/>
            <a:ext cx="3879844" cy="307777"/>
          </a:xfrm>
        </p:spPr>
        <p:txBody>
          <a:bodyPr wrap="square" anchor="ctr">
            <a:spAutoFit/>
          </a:bodyPr>
          <a:lstStyle>
            <a:lvl1pPr marL="0" indent="0" algn="l">
              <a:lnSpc>
                <a:spcPct val="100000"/>
              </a:lnSpc>
              <a:buFont typeface="Arial" pitchFamily="34" charset="0"/>
              <a:buNone/>
              <a:defRPr sz="1400" b="1" cap="all" baseline="0">
                <a:solidFill>
                  <a:schemeClr val="tx2">
                    <a:lumMod val="50000"/>
                  </a:schemeClr>
                </a:solidFill>
                <a:effectLst/>
              </a:defRPr>
            </a:lvl1pPr>
          </a:lstStyle>
          <a:p>
            <a:pPr lvl="0"/>
            <a:r>
              <a:rPr lang="en-US" dirty="0" smtClean="0"/>
              <a:t>Click to edit subtitle</a:t>
            </a:r>
            <a:endParaRPr lang="en-US" dirty="0"/>
          </a:p>
        </p:txBody>
      </p:sp>
      <p:sp>
        <p:nvSpPr>
          <p:cNvPr id="5" name="Content Placeholder 3"/>
          <p:cNvSpPr>
            <a:spLocks noGrp="1"/>
          </p:cNvSpPr>
          <p:nvPr>
            <p:ph sz="quarter" idx="15" hasCustomPrompt="1"/>
          </p:nvPr>
        </p:nvSpPr>
        <p:spPr>
          <a:xfrm>
            <a:off x="466405" y="1879253"/>
            <a:ext cx="5578454" cy="1384995"/>
          </a:xfrm>
        </p:spPr>
        <p:txBody>
          <a:bodyPr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4"/>
          <p:cNvSpPr>
            <a:spLocks noGrp="1"/>
          </p:cNvSpPr>
          <p:nvPr>
            <p:ph type="body" sz="half" idx="13" hasCustomPrompt="1"/>
          </p:nvPr>
        </p:nvSpPr>
        <p:spPr>
          <a:xfrm flipH="1">
            <a:off x="6602412" y="279543"/>
            <a:ext cx="2448465" cy="307777"/>
          </a:xfrm>
        </p:spPr>
        <p:txBody>
          <a:bodyPr anchor="ctr"/>
          <a:lstStyle>
            <a:lvl1pPr marL="0" indent="0" algn="l">
              <a:lnSpc>
                <a:spcPct val="100000"/>
              </a:lnSpc>
              <a:buFont typeface="Arial" pitchFamily="34" charset="0"/>
              <a:buNone/>
              <a:defRPr sz="1400" b="1" cap="all" baseline="0">
                <a:solidFill>
                  <a:schemeClr val="bg1"/>
                </a:solidFill>
                <a:effectLst>
                  <a:outerShdw blurRad="38100" dist="38100" dir="2700000" algn="tl">
                    <a:srgbClr val="000000">
                      <a:alpha val="43137"/>
                    </a:srgbClr>
                  </a:outerShdw>
                </a:effectLst>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HEADING</a:t>
            </a:r>
            <a:endParaRPr lang="en-US" dirty="0"/>
          </a:p>
        </p:txBody>
      </p:sp>
      <p:sp>
        <p:nvSpPr>
          <p:cNvPr id="18" name="Text Placeholder 5"/>
          <p:cNvSpPr>
            <a:spLocks noGrp="1"/>
          </p:cNvSpPr>
          <p:nvPr>
            <p:ph type="body" sz="quarter" idx="14" hasCustomPrompt="1"/>
          </p:nvPr>
        </p:nvSpPr>
        <p:spPr>
          <a:xfrm>
            <a:off x="6602878" y="2193185"/>
            <a:ext cx="2448000" cy="757130"/>
          </a:xfrm>
        </p:spPr>
        <p:txBody>
          <a:bodyPr wrap="square" anchor="ctr">
            <a:spAutoFit/>
          </a:bodyPr>
          <a:lstStyle>
            <a:lvl1pPr marL="0" indent="0">
              <a:buFont typeface="Arial" pitchFamily="34" charset="0"/>
              <a:buNone/>
              <a:defRPr sz="1800" b="1" cap="none" baseline="0">
                <a:solidFill>
                  <a:schemeClr val="bg1"/>
                </a:solidFill>
              </a:defRPr>
            </a:lvl1pPr>
            <a:lvl2pPr marL="0" indent="0">
              <a:buFontTx/>
              <a:buNone/>
              <a:defRPr/>
            </a:lvl2pPr>
            <a:lvl3pPr marL="182880" indent="0">
              <a:buFontTx/>
              <a:buNone/>
              <a:defRPr/>
            </a:lvl3pPr>
            <a:lvl4pPr marL="365760" indent="0">
              <a:buFontTx/>
              <a:buNone/>
              <a:defRPr/>
            </a:lvl4pPr>
            <a:lvl5pPr marL="548640" indent="0">
              <a:buFontTx/>
              <a:buNone/>
              <a:defRPr/>
            </a:lvl5pPr>
          </a:lstStyle>
          <a:p>
            <a:pPr lvl="0"/>
            <a:r>
              <a:rPr lang="en-US" dirty="0" smtClean="0"/>
              <a:t>Click to edit caption text</a:t>
            </a:r>
            <a:endParaRPr lang="en-US" dirty="0"/>
          </a:p>
        </p:txBody>
      </p:sp>
      <p:sp>
        <p:nvSpPr>
          <p:cNvPr id="14" name="TextBox 6"/>
          <p:cNvSpPr txBox="1"/>
          <p:nvPr/>
        </p:nvSpPr>
        <p:spPr>
          <a:xfrm>
            <a:off x="3221665" y="4838149"/>
            <a:ext cx="2700670" cy="276999"/>
          </a:xfrm>
          <a:prstGeom prst="rect">
            <a:avLst/>
          </a:prstGeom>
          <a:noFill/>
        </p:spPr>
        <p:txBody>
          <a:bodyPr wrap="square" anchor="ctr">
            <a:spAutoFit/>
          </a:bodyPr>
          <a:lstStyle>
            <a:defPPr>
              <a:defRPr lang="en-US"/>
            </a:defPPr>
            <a:lvl1pPr marR="0" lvl="0" indent="0" algn="ctr" defTabSz="274320" eaLnBrk="0" fontAlgn="auto" hangingPunct="0">
              <a:lnSpc>
                <a:spcPct val="100000"/>
              </a:lnSpc>
              <a:spcBef>
                <a:spcPts val="0"/>
              </a:spcBef>
              <a:spcAft>
                <a:spcPts val="0"/>
              </a:spcAft>
              <a:buClrTx/>
              <a:buSzTx/>
              <a:buFontTx/>
              <a:buNone/>
              <a:tabLst/>
              <a:defRPr kumimoji="0" sz="600" b="0" i="0" u="none" strike="noStrike" kern="300" cap="none" spc="50" normalizeH="0" baseline="0">
                <a:ln>
                  <a:noFill/>
                </a:ln>
                <a:solidFill>
                  <a:schemeClr val="bg2">
                    <a:lumMod val="75000"/>
                  </a:schemeClr>
                </a:solidFill>
                <a:effectLst/>
                <a:uLnTx/>
                <a:uFillTx/>
                <a:ea typeface="ＭＳ Ｐゴシック" pitchFamily="34" charset="-128"/>
                <a:cs typeface="Arial"/>
              </a:defRPr>
            </a:lvl1pPr>
          </a:lstStyle>
          <a:p>
            <a:r>
              <a:rPr lang="en-US" dirty="0" smtClean="0">
                <a:solidFill>
                  <a:srgbClr val="B0B7BB">
                    <a:lumMod val="75000"/>
                  </a:srgbClr>
                </a:solidFill>
              </a:rPr>
              <a:t>Company Confidential - For Internal Use Only</a:t>
            </a:r>
            <a:br>
              <a:rPr lang="en-US" dirty="0" smtClean="0">
                <a:solidFill>
                  <a:srgbClr val="B0B7BB">
                    <a:lumMod val="75000"/>
                  </a:srgbClr>
                </a:solidFill>
              </a:rPr>
            </a:br>
            <a:r>
              <a:rPr lang="en-US" dirty="0" smtClean="0">
                <a:solidFill>
                  <a:srgbClr val="B0B7BB">
                    <a:lumMod val="75000"/>
                  </a:srgbClr>
                </a:solidFill>
              </a:rPr>
              <a:t>Copyright © 2013, SAS Institute Inc. All rights reserved.</a:t>
            </a:r>
          </a:p>
        </p:txBody>
      </p:sp>
      <p:pic>
        <p:nvPicPr>
          <p:cNvPr id="13"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79299" y="4671264"/>
            <a:ext cx="1018358" cy="235811"/>
          </a:xfrm>
          <a:prstGeom prst="rect">
            <a:avLst/>
          </a:prstGeom>
        </p:spPr>
      </p:pic>
      <p:cxnSp>
        <p:nvCxnSpPr>
          <p:cNvPr id="17" name="Straight Connector 8"/>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82632644"/>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Two Content">
    <p:spTree>
      <p:nvGrpSpPr>
        <p:cNvPr id="1" name=""/>
        <p:cNvGrpSpPr/>
        <p:nvPr/>
      </p:nvGrpSpPr>
      <p:grpSpPr>
        <a:xfrm>
          <a:off x="0" y="0"/>
          <a:ext cx="0" cy="0"/>
          <a:chOff x="0" y="0"/>
          <a:chExt cx="0" cy="0"/>
        </a:xfrm>
      </p:grpSpPr>
      <p:pic>
        <p:nvPicPr>
          <p:cNvPr id="3" name="Picture 8" descr="C:\Users\RussianBear\Desktop\OnCloud_Jon\CloudComputing_NIST_IMAGES\PanoramicBLU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02425"/>
            <a:ext cx="9144000" cy="29298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9" name="Text Placeholder 2"/>
          <p:cNvSpPr>
            <a:spLocks noGrp="1"/>
          </p:cNvSpPr>
          <p:nvPr>
            <p:ph type="body" sz="quarter" idx="12" hasCustomPrompt="1"/>
          </p:nvPr>
        </p:nvSpPr>
        <p:spPr>
          <a:xfrm>
            <a:off x="2635250" y="264154"/>
            <a:ext cx="6051550" cy="338554"/>
          </a:xfrm>
        </p:spPr>
        <p:txBody>
          <a:bodyPr anchor="ctr"/>
          <a:lstStyle>
            <a:lvl1pPr marL="0" indent="0" algn="l">
              <a:lnSpc>
                <a:spcPct val="100000"/>
              </a:lnSpc>
              <a:buNone/>
              <a:defRPr sz="1600" b="1" i="0" cap="all" baseline="0">
                <a:solidFill>
                  <a:schemeClr val="tx2">
                    <a:lumMod val="50000"/>
                  </a:schemeClr>
                </a:solidFill>
              </a:defRPr>
            </a:lvl1pPr>
          </a:lstStyle>
          <a:p>
            <a:pPr lvl="0"/>
            <a:r>
              <a:rPr lang="en-US" dirty="0" smtClean="0"/>
              <a:t>Click to edit subtitle</a:t>
            </a:r>
          </a:p>
        </p:txBody>
      </p:sp>
      <p:sp>
        <p:nvSpPr>
          <p:cNvPr id="17" name="Content Placeholder 3"/>
          <p:cNvSpPr>
            <a:spLocks noGrp="1"/>
          </p:cNvSpPr>
          <p:nvPr>
            <p:ph sz="quarter" idx="13" hasCustomPrompt="1"/>
          </p:nvPr>
        </p:nvSpPr>
        <p:spPr>
          <a:xfrm>
            <a:off x="468313" y="1879253"/>
            <a:ext cx="4010025" cy="1384995"/>
          </a:xfrm>
        </p:spPr>
        <p:txBody>
          <a:bodyPr wrap="square" anchor="ctr">
            <a:spAutoFit/>
          </a:bodyP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4"/>
          <p:cNvSpPr>
            <a:spLocks noGrp="1"/>
          </p:cNvSpPr>
          <p:nvPr>
            <p:ph sz="quarter" idx="14" hasCustomPrompt="1"/>
          </p:nvPr>
        </p:nvSpPr>
        <p:spPr>
          <a:xfrm>
            <a:off x="4664075" y="1879253"/>
            <a:ext cx="4022725" cy="1384995"/>
          </a:xfrm>
        </p:spPr>
        <p:txBody>
          <a:bodyPr anchor="ctr"/>
          <a:lstStyle>
            <a:lvl1pPr>
              <a:buClr>
                <a:schemeClr val="bg1"/>
              </a:buClr>
              <a:defRPr baseline="0">
                <a:solidFill>
                  <a:schemeClr val="bg1"/>
                </a:solidFill>
              </a:defRPr>
            </a:lvl1pPr>
            <a:lvl2pPr>
              <a:buClr>
                <a:schemeClr val="bg1"/>
              </a:buClr>
              <a:defRPr baseline="0">
                <a:solidFill>
                  <a:schemeClr val="bg1"/>
                </a:solidFill>
              </a:defRPr>
            </a:lvl2pPr>
            <a:lvl3pPr>
              <a:buClr>
                <a:schemeClr val="bg1"/>
              </a:buClr>
              <a:defRPr baseline="0">
                <a:solidFill>
                  <a:schemeClr val="bg1"/>
                </a:solidFill>
              </a:defRPr>
            </a:lvl3pPr>
            <a:lvl4pPr>
              <a:buClr>
                <a:schemeClr val="bg1"/>
              </a:buClr>
              <a:defRPr baseline="0">
                <a:solidFill>
                  <a:schemeClr val="bg1"/>
                </a:solidFill>
              </a:defRPr>
            </a:lvl4pPr>
            <a:lvl5pPr>
              <a:buClr>
                <a:schemeClr val="bg1"/>
              </a:buClr>
              <a:defRPr baseline="0">
                <a:solidFill>
                  <a:schemeClr val="bg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TextBox 5"/>
          <p:cNvSpPr txBox="1"/>
          <p:nvPr/>
        </p:nvSpPr>
        <p:spPr>
          <a:xfrm>
            <a:off x="3304670" y="4838149"/>
            <a:ext cx="2530549"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5"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811348534"/>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Compariso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5" name="Text Placeholder 2"/>
          <p:cNvSpPr>
            <a:spLocks noGrp="1"/>
          </p:cNvSpPr>
          <p:nvPr>
            <p:ph type="body" sz="quarter" idx="3" hasCustomPrompt="1"/>
          </p:nvPr>
        </p:nvSpPr>
        <p:spPr>
          <a:xfrm>
            <a:off x="2635256" y="264154"/>
            <a:ext cx="6047152" cy="338554"/>
          </a:xfrm>
        </p:spPr>
        <p:txBody>
          <a:bodyPr wrap="square" anchor="ctr">
            <a:spAutoFit/>
          </a:bodyPr>
          <a:lstStyle>
            <a:lvl1pPr marL="0" indent="0">
              <a:lnSpc>
                <a:spcPct val="100000"/>
              </a:lnSpc>
              <a:buFont typeface="Arial" pitchFamily="34" charset="0"/>
              <a:buNone/>
              <a:defRPr sz="1600" b="1" cap="all" baseline="0">
                <a:solidFill>
                  <a:schemeClr val="tx2">
                    <a:lumMod val="50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subtitle</a:t>
            </a:r>
          </a:p>
        </p:txBody>
      </p:sp>
      <p:sp>
        <p:nvSpPr>
          <p:cNvPr id="6" name="Content Placeholder 3"/>
          <p:cNvSpPr>
            <a:spLocks noGrp="1"/>
          </p:cNvSpPr>
          <p:nvPr>
            <p:ph sz="quarter" idx="4" hasCustomPrompt="1"/>
          </p:nvPr>
        </p:nvSpPr>
        <p:spPr>
          <a:xfrm>
            <a:off x="457201" y="1879253"/>
            <a:ext cx="3883025" cy="1384995"/>
          </a:xfrm>
        </p:spPr>
        <p:txBody>
          <a:bodyPr wrap="square" anchor="ctr">
            <a:spAutoFit/>
          </a:bodyPr>
          <a:lstStyle>
            <a:lvl1pPr>
              <a:defRPr sz="1800" baseline="0"/>
            </a:lvl1pPr>
            <a:lvl2pPr>
              <a:defRPr sz="1600" baseline="0"/>
            </a:lvl2pPr>
            <a:lvl3pPr>
              <a:defRPr sz="1400"/>
            </a:lvl3pPr>
            <a:lvl4pPr>
              <a:defRPr sz="1200"/>
            </a:lvl4pPr>
            <a:lvl5pPr>
              <a:defRPr sz="1000" baseline="0"/>
            </a:lvl5pPr>
            <a:lvl6pPr>
              <a:defRPr sz="1600"/>
            </a:lvl6pPr>
            <a:lvl7pPr>
              <a:defRPr sz="1600"/>
            </a:lvl7pPr>
            <a:lvl8pPr>
              <a:defRPr sz="1600"/>
            </a:lvl8pPr>
            <a:lvl9pPr>
              <a:defRPr sz="16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4"/>
          <p:cNvSpPr>
            <a:spLocks noGrp="1"/>
          </p:cNvSpPr>
          <p:nvPr>
            <p:ph sz="quarter" idx="15" hasCustomPrompt="1"/>
          </p:nvPr>
        </p:nvSpPr>
        <p:spPr>
          <a:xfrm>
            <a:off x="4802187" y="1879253"/>
            <a:ext cx="3880221" cy="1384995"/>
          </a:xfrm>
        </p:spPr>
        <p:txBody>
          <a:bodyPr wrap="square">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Box 5"/>
          <p:cNvSpPr txBox="1"/>
          <p:nvPr/>
        </p:nvSpPr>
        <p:spPr>
          <a:xfrm>
            <a:off x="3259082" y="4838149"/>
            <a:ext cx="263525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19"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cxnSp>
        <p:nvCxnSpPr>
          <p:cNvPr id="16" name="Straight Connector 7"/>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203215731"/>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p:cSld name="White Backgroun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4649" y="309306"/>
            <a:ext cx="8315487" cy="338554"/>
          </a:xfrm>
        </p:spPr>
        <p:txBody>
          <a:bodyPr/>
          <a:lstStyle>
            <a:lvl1pPr algn="l">
              <a:defRPr sz="1600"/>
            </a:lvl1pPr>
          </a:lstStyle>
          <a:p>
            <a:r>
              <a:rPr lang="en-US" dirty="0" smtClean="0"/>
              <a:t>Click to edit title</a:t>
            </a:r>
            <a:endParaRPr lang="en-US" dirty="0"/>
          </a:p>
        </p:txBody>
      </p:sp>
      <p:sp>
        <p:nvSpPr>
          <p:cNvPr id="6" name="TextBox 2"/>
          <p:cNvSpPr txBox="1"/>
          <p:nvPr/>
        </p:nvSpPr>
        <p:spPr>
          <a:xfrm>
            <a:off x="3235842" y="4838149"/>
            <a:ext cx="2672316"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0441" y="4670708"/>
            <a:ext cx="1018358" cy="236924"/>
          </a:xfrm>
          <a:prstGeom prst="rect">
            <a:avLst/>
          </a:prstGeom>
        </p:spPr>
      </p:pic>
    </p:spTree>
    <p:extLst>
      <p:ext uri="{BB962C8B-B14F-4D97-AF65-F5344CB8AC3E}">
        <p14:creationId xmlns:p14="http://schemas.microsoft.com/office/powerpoint/2010/main" val="1001972367"/>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p:cSld name="SAS Clos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460443" y="2392948"/>
            <a:ext cx="5494270" cy="338554"/>
          </a:xfrm>
        </p:spPr>
        <p:txBody>
          <a:bodyPr>
            <a:spAutoFit/>
          </a:bodyPr>
          <a:lstStyle>
            <a:lvl1pPr algn="ctr">
              <a:defRPr baseline="0">
                <a:solidFill>
                  <a:schemeClr val="bg1"/>
                </a:solidFill>
              </a:defRPr>
            </a:lvl1pPr>
          </a:lstStyle>
          <a:p>
            <a:r>
              <a:rPr lang="en-US" dirty="0" smtClean="0"/>
              <a:t>Click to edit closing comments</a:t>
            </a:r>
            <a:endParaRPr lang="en-US" dirty="0"/>
          </a:p>
        </p:txBody>
      </p:sp>
      <p:sp>
        <p:nvSpPr>
          <p:cNvPr id="6" name="TextBox 2"/>
          <p:cNvSpPr txBox="1"/>
          <p:nvPr/>
        </p:nvSpPr>
        <p:spPr>
          <a:xfrm>
            <a:off x="3246475" y="4841125"/>
            <a:ext cx="2651051"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grpSp>
        <p:nvGrpSpPr>
          <p:cNvPr id="7" name="Group 5"/>
          <p:cNvGrpSpPr/>
          <p:nvPr/>
        </p:nvGrpSpPr>
        <p:grpSpPr>
          <a:xfrm>
            <a:off x="7753017" y="4804946"/>
            <a:ext cx="1336916" cy="338554"/>
            <a:chOff x="7807084" y="4804946"/>
            <a:chExt cx="1336916" cy="338554"/>
          </a:xfrm>
        </p:grpSpPr>
        <p:sp>
          <p:nvSpPr>
            <p:cNvPr id="3" name="TextBox 3"/>
            <p:cNvSpPr txBox="1"/>
            <p:nvPr/>
          </p:nvSpPr>
          <p:spPr>
            <a:xfrm>
              <a:off x="7807084" y="4804946"/>
              <a:ext cx="1336916" cy="338554"/>
            </a:xfrm>
            <a:prstGeom prst="rect">
              <a:avLst/>
            </a:prstGeom>
            <a:noFill/>
          </p:spPr>
          <p:txBody>
            <a:bodyPr wrap="square" rtlCol="0" anchor="b">
              <a:spAutoFit/>
            </a:bodyPr>
            <a:lstStyle/>
            <a:p>
              <a:pPr algn="r" defTabSz="274320"/>
              <a:r>
                <a:rPr lang="en-US" sz="1600" dirty="0" smtClean="0">
                  <a:solidFill>
                    <a:srgbClr val="007DC3"/>
                  </a:solidFill>
                </a:rPr>
                <a:t>sas.com</a:t>
              </a:r>
            </a:p>
          </p:txBody>
        </p:sp>
        <p:sp>
          <p:nvSpPr>
            <p:cNvPr id="5" name="Rectangle 4">
              <a:hlinkClick r:id="rId3"/>
            </p:cNvPr>
            <p:cNvSpPr/>
            <p:nvPr userDrawn="1"/>
          </p:nvSpPr>
          <p:spPr>
            <a:xfrm>
              <a:off x="7876452" y="4865002"/>
              <a:ext cx="1267548" cy="278498"/>
            </a:xfrm>
            <a:prstGeom prst="rect">
              <a:avLst/>
            </a:prstGeom>
            <a:solidFill>
              <a:srgbClr val="003E74">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pic>
        <p:nvPicPr>
          <p:cNvPr id="4" name="Picture 6" descr="SAS_LOGO_horz288_LG.png"/>
          <p:cNvPicPr>
            <a:picLocks noChangeAspect="1"/>
          </p:cNvPicPr>
          <p:nvPr/>
        </p:nvPicPr>
        <p:blipFill>
          <a:blip r:embed="rId4"/>
          <a:stretch>
            <a:fillRect/>
          </a:stretch>
        </p:blipFill>
        <p:spPr>
          <a:xfrm>
            <a:off x="6382777" y="2333634"/>
            <a:ext cx="2024623" cy="466707"/>
          </a:xfrm>
          <a:prstGeom prst="rect">
            <a:avLst/>
          </a:prstGeom>
        </p:spPr>
      </p:pic>
    </p:spTree>
    <p:extLst>
      <p:ext uri="{BB962C8B-B14F-4D97-AF65-F5344CB8AC3E}">
        <p14:creationId xmlns:p14="http://schemas.microsoft.com/office/powerpoint/2010/main" val="708445784"/>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Black Background">
    <p:bg>
      <p:bgPr>
        <a:solidFill>
          <a:schemeClr val="tx1"/>
        </a:solidFill>
        <a:effectLst/>
      </p:bgPr>
    </p:bg>
    <p:spTree>
      <p:nvGrpSpPr>
        <p:cNvPr id="1" name=""/>
        <p:cNvGrpSpPr/>
        <p:nvPr/>
      </p:nvGrpSpPr>
      <p:grpSpPr>
        <a:xfrm>
          <a:off x="0" y="0"/>
          <a:ext cx="0" cy="0"/>
          <a:chOff x="0" y="0"/>
          <a:chExt cx="0" cy="0"/>
        </a:xfrm>
      </p:grpSpPr>
      <p:sp>
        <p:nvSpPr>
          <p:cNvPr id="9" name="TextBox 1"/>
          <p:cNvSpPr txBox="1"/>
          <p:nvPr/>
        </p:nvSpPr>
        <p:spPr>
          <a:xfrm>
            <a:off x="2917284" y="1945650"/>
            <a:ext cx="3309432" cy="369332"/>
          </a:xfrm>
          <a:prstGeom prst="rect">
            <a:avLst/>
          </a:prstGeom>
          <a:noFill/>
        </p:spPr>
        <p:txBody>
          <a:bodyPr wrap="none" rtlCol="0" anchor="ctr">
            <a:spAutoFit/>
          </a:bodyPr>
          <a:lstStyle/>
          <a:p>
            <a:r>
              <a:rPr lang="en-US" dirty="0" smtClean="0">
                <a:solidFill>
                  <a:srgbClr val="596267"/>
                </a:solidFill>
              </a:rPr>
              <a:t>This slide is for video use only.</a:t>
            </a:r>
            <a:endParaRPr lang="en-US" dirty="0">
              <a:solidFill>
                <a:srgbClr val="596267"/>
              </a:solidFill>
            </a:endParaRPr>
          </a:p>
        </p:txBody>
      </p:sp>
      <p:sp>
        <p:nvSpPr>
          <p:cNvPr id="8" name="Media Placeholder 2"/>
          <p:cNvSpPr>
            <a:spLocks noGrp="1" noChangeAspect="1"/>
          </p:cNvSpPr>
          <p:nvPr>
            <p:ph type="media" sz="quarter" idx="10"/>
          </p:nvPr>
        </p:nvSpPr>
        <p:spPr>
          <a:xfrm>
            <a:off x="1371600" y="771525"/>
            <a:ext cx="6400800" cy="3600450"/>
          </a:xfrm>
          <a:ln>
            <a:solidFill>
              <a:schemeClr val="tx2"/>
            </a:solidFill>
          </a:ln>
        </p:spPr>
        <p:txBody>
          <a:bodyPr>
            <a:noAutofit/>
          </a:bodyPr>
          <a:lstStyle>
            <a:lvl1pPr>
              <a:buNone/>
              <a:defRPr baseline="0">
                <a:solidFill>
                  <a:schemeClr val="bg2">
                    <a:lumMod val="50000"/>
                  </a:schemeClr>
                </a:solidFill>
              </a:defRPr>
            </a:lvl1pPr>
          </a:lstStyle>
          <a:p>
            <a:r>
              <a:rPr lang="en-US" smtClean="0"/>
              <a:t>Click icon to add media</a:t>
            </a:r>
            <a:endParaRPr lang="en-US" dirty="0"/>
          </a:p>
        </p:txBody>
      </p:sp>
      <p:sp>
        <p:nvSpPr>
          <p:cNvPr id="3" name="TextBox 3"/>
          <p:cNvSpPr txBox="1"/>
          <p:nvPr/>
        </p:nvSpPr>
        <p:spPr>
          <a:xfrm>
            <a:off x="3292549" y="4841125"/>
            <a:ext cx="2558902" cy="276999"/>
          </a:xfrm>
          <a:prstGeom prst="rect">
            <a:avLst/>
          </a:prstGeom>
          <a:noFill/>
        </p:spPr>
        <p:txBody>
          <a:bodyPr wrap="square" anchor="ctr">
            <a:spAutoFit/>
          </a:bodyPr>
          <a:lstStyle/>
          <a:p>
            <a:pPr algn="ctr" defTabSz="274320" eaLnBrk="0" hangingPunct="0">
              <a:defRPr/>
            </a:pPr>
            <a:r>
              <a:rPr lang="en-US" sz="600" kern="300" spc="50" dirty="0" smtClean="0">
                <a:solidFill>
                  <a:srgbClr val="B0B7BB">
                    <a:lumMod val="75000"/>
                  </a:srgbClr>
                </a:solidFill>
                <a:ea typeface="ＭＳ Ｐゴシック" pitchFamily="34" charset="-128"/>
                <a:cs typeface="Arial"/>
              </a:rPr>
              <a:t>Company Confidential - For Internal Use Only</a:t>
            </a:r>
            <a:br>
              <a:rPr lang="en-US" sz="600" kern="300" spc="50" dirty="0" smtClean="0">
                <a:solidFill>
                  <a:srgbClr val="B0B7BB">
                    <a:lumMod val="75000"/>
                  </a:srgbClr>
                </a:solidFill>
                <a:ea typeface="ＭＳ Ｐゴシック" pitchFamily="34" charset="-128"/>
                <a:cs typeface="Arial"/>
              </a:rPr>
            </a:br>
            <a:r>
              <a:rPr lang="en-US" sz="600" kern="300" spc="50" dirty="0" smtClean="0">
                <a:solidFill>
                  <a:srgbClr val="B0B7BB">
                    <a:lumMod val="75000"/>
                  </a:srgbClr>
                </a:solidFill>
                <a:ea typeface="ＭＳ Ｐゴシック" pitchFamily="34" charset="-128"/>
                <a:cs typeface="Arial"/>
              </a:rPr>
              <a:t>Copyright © 2013, SAS Institute Inc. All rights reserved.</a:t>
            </a:r>
          </a:p>
        </p:txBody>
      </p:sp>
    </p:spTree>
    <p:extLst>
      <p:ext uri="{BB962C8B-B14F-4D97-AF65-F5344CB8AC3E}">
        <p14:creationId xmlns:p14="http://schemas.microsoft.com/office/powerpoint/2010/main" val="1087185636"/>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39725" y="2215007"/>
            <a:ext cx="7116763" cy="430887"/>
          </a:xfrm>
        </p:spPr>
        <p:txBody>
          <a:bodyPr anchor="b"/>
          <a:lstStyle>
            <a:lvl1pPr>
              <a:defRPr sz="2200" cap="all" baseline="0">
                <a:solidFill>
                  <a:schemeClr val="bg1"/>
                </a:solidFill>
              </a:defRPr>
            </a:lvl1pPr>
          </a:lstStyle>
          <a:p>
            <a:r>
              <a:rPr lang="en-US" dirty="0" smtClean="0"/>
              <a:t>Click to edit title</a:t>
            </a:r>
            <a:endParaRPr lang="en-US" dirty="0"/>
          </a:p>
        </p:txBody>
      </p:sp>
      <p:sp>
        <p:nvSpPr>
          <p:cNvPr id="8" name="Subtitle 2"/>
          <p:cNvSpPr>
            <a:spLocks noGrp="1"/>
          </p:cNvSpPr>
          <p:nvPr>
            <p:ph type="body" sz="quarter" idx="13" hasCustomPrompt="1"/>
          </p:nvPr>
        </p:nvSpPr>
        <p:spPr>
          <a:xfrm>
            <a:off x="339725" y="2580844"/>
            <a:ext cx="7116763" cy="276999"/>
          </a:xfrm>
        </p:spPr>
        <p:txBody>
          <a:bodyPr wrap="square" anchor="t">
            <a:spAutoFit/>
          </a:bodyPr>
          <a:lstStyle>
            <a:lvl1pPr marL="0" indent="0" algn="r">
              <a:lnSpc>
                <a:spcPct val="100000"/>
              </a:lnSpc>
              <a:buFont typeface="Arial" pitchFamily="34" charset="0"/>
              <a:buNone/>
              <a:defRPr sz="1200" b="1" cap="all" baseline="0">
                <a:solidFill>
                  <a:schemeClr val="bg1"/>
                </a:solidFill>
              </a:defRPr>
            </a:lvl1pPr>
          </a:lstStyle>
          <a:p>
            <a:pPr lvl="0"/>
            <a:r>
              <a:rPr lang="en-US" dirty="0" smtClean="0"/>
              <a:t>Click to edit subtitle</a:t>
            </a:r>
            <a:endParaRPr lang="en-US" dirty="0"/>
          </a:p>
        </p:txBody>
      </p:sp>
      <p:sp>
        <p:nvSpPr>
          <p:cNvPr id="10" name="TextBox 3"/>
          <p:cNvSpPr txBox="1"/>
          <p:nvPr/>
        </p:nvSpPr>
        <p:spPr>
          <a:xfrm>
            <a:off x="3313814" y="4841125"/>
            <a:ext cx="2516372"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60000"/>
                    <a:lumOff val="40000"/>
                  </a:srgbClr>
                </a:solidFill>
                <a:ea typeface="ＭＳ Ｐゴシック" pitchFamily="34" charset="-128"/>
                <a:cs typeface="Arial"/>
              </a:rPr>
              <a:t>Company Confidential - For Internal Use Only</a:t>
            </a:r>
            <a:br>
              <a:rPr lang="en-US" sz="600" kern="300" spc="50" dirty="0" smtClean="0">
                <a:solidFill>
                  <a:srgbClr val="007DC3">
                    <a:lumMod val="60000"/>
                    <a:lumOff val="40000"/>
                  </a:srgbClr>
                </a:solidFill>
                <a:ea typeface="ＭＳ Ｐゴシック" pitchFamily="34" charset="-128"/>
                <a:cs typeface="Arial"/>
              </a:rPr>
            </a:br>
            <a:r>
              <a:rPr lang="en-US" sz="600" kern="300" spc="50" dirty="0" smtClean="0">
                <a:solidFill>
                  <a:srgbClr val="007DC3">
                    <a:lumMod val="60000"/>
                    <a:lumOff val="40000"/>
                  </a:srgbClr>
                </a:solidFill>
                <a:ea typeface="ＭＳ Ｐゴシック" pitchFamily="34" charset="-128"/>
                <a:cs typeface="Arial"/>
              </a:rPr>
              <a:t>Copyright © 2013, SAS Institute Inc. All rights reserved.</a:t>
            </a:r>
            <a:endParaRPr lang="en-US" sz="600" kern="300" spc="50" dirty="0">
              <a:solidFill>
                <a:srgbClr val="007DC3">
                  <a:lumMod val="60000"/>
                  <a:lumOff val="40000"/>
                </a:srgbClr>
              </a:solidFill>
              <a:ea typeface="ＭＳ Ｐゴシック" pitchFamily="34" charset="-128"/>
              <a:cs typeface="Arial"/>
            </a:endParaRPr>
          </a:p>
        </p:txBody>
      </p:sp>
      <p:cxnSp>
        <p:nvCxnSpPr>
          <p:cNvPr id="7" name="Straight Connector 4"/>
          <p:cNvCxnSpPr/>
          <p:nvPr/>
        </p:nvCxnSpPr>
        <p:spPr bwMode="auto">
          <a:xfrm>
            <a:off x="7670800" y="0"/>
            <a:ext cx="0" cy="5143500"/>
          </a:xfrm>
          <a:prstGeom prst="line">
            <a:avLst/>
          </a:prstGeom>
          <a:solidFill>
            <a:schemeClr val="accent1"/>
          </a:solidFill>
          <a:ln w="12700" cap="flat" cmpd="sng" algn="ctr">
            <a:gradFill flip="none" rotWithShape="1">
              <a:gsLst>
                <a:gs pos="0">
                  <a:schemeClr val="accent1"/>
                </a:gs>
                <a:gs pos="100000">
                  <a:schemeClr val="accent1">
                    <a:alpha val="0"/>
                  </a:schemeClr>
                </a:gs>
              </a:gsLst>
              <a:lin ang="5400000" scaled="1"/>
              <a:tileRect/>
            </a:gradFill>
            <a:prstDash val="solid"/>
            <a:round/>
            <a:headEnd type="none" w="med" len="med"/>
            <a:tailEnd type="none" w="med" len="med"/>
          </a:ln>
          <a:effectLst/>
        </p:spPr>
      </p:cxnSp>
      <p:pic>
        <p:nvPicPr>
          <p:cNvPr id="2"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3838" y="2378682"/>
            <a:ext cx="725467" cy="386136"/>
          </a:xfrm>
          <a:prstGeom prst="rect">
            <a:avLst/>
          </a:prstGeom>
        </p:spPr>
      </p:pic>
    </p:spTree>
    <p:extLst>
      <p:ext uri="{BB962C8B-B14F-4D97-AF65-F5344CB8AC3E}">
        <p14:creationId xmlns:p14="http://schemas.microsoft.com/office/powerpoint/2010/main" val="885875829"/>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9818" y="141044"/>
            <a:ext cx="2515438" cy="584775"/>
          </a:xfrm>
        </p:spPr>
        <p:txBody>
          <a:bodyPr/>
          <a:lstStyle/>
          <a:p>
            <a:r>
              <a:rPr lang="en-US" dirty="0" smtClean="0"/>
              <a:t>Click to edit title</a:t>
            </a:r>
            <a:endParaRPr lang="en-US" dirty="0"/>
          </a:p>
        </p:txBody>
      </p:sp>
      <p:sp>
        <p:nvSpPr>
          <p:cNvPr id="6" name="Text Placeholder 2"/>
          <p:cNvSpPr>
            <a:spLocks noGrp="1"/>
          </p:cNvSpPr>
          <p:nvPr>
            <p:ph type="body" sz="quarter" idx="12" hasCustomPrompt="1"/>
          </p:nvPr>
        </p:nvSpPr>
        <p:spPr>
          <a:xfrm flipH="1">
            <a:off x="2635255" y="264154"/>
            <a:ext cx="6054720" cy="338554"/>
          </a:xfrm>
        </p:spPr>
        <p:txBody>
          <a:bodyPr wrap="square" anchor="ctr">
            <a:spAutoFit/>
          </a:bodyPr>
          <a:lstStyle>
            <a:lvl1pPr marL="0" indent="0" algn="l">
              <a:lnSpc>
                <a:spcPct val="100000"/>
              </a:lnSpc>
              <a:buFont typeface="Arial" pitchFamily="34" charset="0"/>
              <a:buNone/>
              <a:defRPr sz="1600" b="1" cap="all" baseline="0">
                <a:solidFill>
                  <a:schemeClr val="tx2">
                    <a:lumMod val="50000"/>
                  </a:schemeClr>
                </a:solidFill>
                <a:latin typeface="+mn-lt"/>
              </a:defRPr>
            </a:lvl1pPr>
          </a:lstStyle>
          <a:p>
            <a:pPr lvl="0"/>
            <a:r>
              <a:rPr lang="en-US" dirty="0" smtClean="0"/>
              <a:t>Click to edit subtitle</a:t>
            </a:r>
            <a:endParaRPr lang="en-US" dirty="0"/>
          </a:p>
        </p:txBody>
      </p:sp>
      <p:sp>
        <p:nvSpPr>
          <p:cNvPr id="4" name="Content Placeholder 3"/>
          <p:cNvSpPr>
            <a:spLocks noGrp="1"/>
          </p:cNvSpPr>
          <p:nvPr>
            <p:ph sz="quarter" idx="11" hasCustomPrompt="1"/>
          </p:nvPr>
        </p:nvSpPr>
        <p:spPr>
          <a:xfrm>
            <a:off x="457200" y="1879253"/>
            <a:ext cx="8232776" cy="1384995"/>
          </a:xfrm>
        </p:spPr>
        <p:txBody>
          <a:bodyPr wrap="square" anchor="ctr">
            <a:spAutoFit/>
          </a:bodyPr>
          <a:lstStyle>
            <a:lvl1pPr>
              <a:defRPr baseline="0"/>
            </a:lvl1pPr>
            <a:lvl2pPr>
              <a:defRPr baseline="0"/>
            </a:lvl2pPr>
            <a:lvl3pPr>
              <a:defRPr baseline="0"/>
            </a:lvl3pPr>
            <a:lvl4pPr>
              <a:defRPr baseline="0"/>
            </a:lvl4pPr>
            <a:lvl5pPr>
              <a:defRPr baseline="0"/>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8" name="Straight Connector 4"/>
          <p:cNvCxnSpPr/>
          <p:nvPr/>
        </p:nvCxnSpPr>
        <p:spPr bwMode="auto">
          <a:xfrm>
            <a:off x="2635256" y="0"/>
            <a:ext cx="0" cy="914400"/>
          </a:xfrm>
          <a:prstGeom prst="line">
            <a:avLst/>
          </a:prstGeom>
          <a:solidFill>
            <a:schemeClr val="accent1"/>
          </a:solidFill>
          <a:ln w="12700" cap="flat" cmpd="sng" algn="ctr">
            <a:gradFill flip="none" rotWithShape="1">
              <a:gsLst>
                <a:gs pos="0">
                  <a:schemeClr val="bg2"/>
                </a:gs>
                <a:gs pos="100000">
                  <a:schemeClr val="bg2">
                    <a:alpha val="0"/>
                  </a:schemeClr>
                </a:gs>
              </a:gsLst>
              <a:lin ang="5400000" scaled="1"/>
              <a:tileRect/>
            </a:gradFill>
            <a:prstDash val="solid"/>
            <a:round/>
            <a:headEnd type="none" w="med" len="med"/>
            <a:tailEnd type="none" w="med" len="med"/>
          </a:ln>
          <a:effectLst/>
        </p:spPr>
      </p:cxnSp>
    </p:spTree>
    <p:extLst>
      <p:ext uri="{BB962C8B-B14F-4D97-AF65-F5344CB8AC3E}">
        <p14:creationId xmlns:p14="http://schemas.microsoft.com/office/powerpoint/2010/main" val="1776757931"/>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theme" Target="../theme/theme10.xml"/><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theme" Target="../theme/theme11.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1.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theme" Target="../theme/theme12.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5" Type="http://schemas.openxmlformats.org/officeDocument/2006/relationships/slideLayout" Target="../slideLayouts/slideLayout138.xml"/><Relationship Id="rId10" Type="http://schemas.openxmlformats.org/officeDocument/2006/relationships/slideLayout" Target="../slideLayouts/slideLayout143.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image" Target="../media/image1.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theme" Target="../theme/theme13.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slideLayout" Target="../slideLayouts/slideLayout157.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 Id="rId14" Type="http://schemas.openxmlformats.org/officeDocument/2006/relationships/image" Target="../media/image1.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theme" Target="../theme/theme14.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slideLayout" Target="../slideLayouts/slideLayout169.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 Id="rId14" Type="http://schemas.openxmlformats.org/officeDocument/2006/relationships/image" Target="../media/image1.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77.xml"/><Relationship Id="rId13" Type="http://schemas.openxmlformats.org/officeDocument/2006/relationships/theme" Target="../theme/theme15.xml"/><Relationship Id="rId3" Type="http://schemas.openxmlformats.org/officeDocument/2006/relationships/slideLayout" Target="../slideLayouts/slideLayout172.xml"/><Relationship Id="rId7" Type="http://schemas.openxmlformats.org/officeDocument/2006/relationships/slideLayout" Target="../slideLayouts/slideLayout176.xml"/><Relationship Id="rId12" Type="http://schemas.openxmlformats.org/officeDocument/2006/relationships/slideLayout" Target="../slideLayouts/slideLayout181.xml"/><Relationship Id="rId2" Type="http://schemas.openxmlformats.org/officeDocument/2006/relationships/slideLayout" Target="../slideLayouts/slideLayout171.xml"/><Relationship Id="rId1" Type="http://schemas.openxmlformats.org/officeDocument/2006/relationships/slideLayout" Target="../slideLayouts/slideLayout170.xml"/><Relationship Id="rId6" Type="http://schemas.openxmlformats.org/officeDocument/2006/relationships/slideLayout" Target="../slideLayouts/slideLayout175.xml"/><Relationship Id="rId11" Type="http://schemas.openxmlformats.org/officeDocument/2006/relationships/slideLayout" Target="../slideLayouts/slideLayout180.xml"/><Relationship Id="rId5" Type="http://schemas.openxmlformats.org/officeDocument/2006/relationships/slideLayout" Target="../slideLayouts/slideLayout174.xml"/><Relationship Id="rId10" Type="http://schemas.openxmlformats.org/officeDocument/2006/relationships/slideLayout" Target="../slideLayouts/slideLayout179.xml"/><Relationship Id="rId4" Type="http://schemas.openxmlformats.org/officeDocument/2006/relationships/slideLayout" Target="../slideLayouts/slideLayout173.xml"/><Relationship Id="rId9" Type="http://schemas.openxmlformats.org/officeDocument/2006/relationships/slideLayout" Target="../slideLayouts/slideLayout178.xml"/><Relationship Id="rId14" Type="http://schemas.openxmlformats.org/officeDocument/2006/relationships/image" Target="../media/image1.pn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9.xml"/><Relationship Id="rId13" Type="http://schemas.openxmlformats.org/officeDocument/2006/relationships/theme" Target="../theme/theme16.xml"/><Relationship Id="rId3" Type="http://schemas.openxmlformats.org/officeDocument/2006/relationships/slideLayout" Target="../slideLayouts/slideLayout184.xml"/><Relationship Id="rId7" Type="http://schemas.openxmlformats.org/officeDocument/2006/relationships/slideLayout" Target="../slideLayouts/slideLayout188.xml"/><Relationship Id="rId12" Type="http://schemas.openxmlformats.org/officeDocument/2006/relationships/slideLayout" Target="../slideLayouts/slideLayout193.xml"/><Relationship Id="rId2" Type="http://schemas.openxmlformats.org/officeDocument/2006/relationships/slideLayout" Target="../slideLayouts/slideLayout183.xml"/><Relationship Id="rId1" Type="http://schemas.openxmlformats.org/officeDocument/2006/relationships/slideLayout" Target="../slideLayouts/slideLayout182.xml"/><Relationship Id="rId6" Type="http://schemas.openxmlformats.org/officeDocument/2006/relationships/slideLayout" Target="../slideLayouts/slideLayout187.xml"/><Relationship Id="rId11" Type="http://schemas.openxmlformats.org/officeDocument/2006/relationships/slideLayout" Target="../slideLayouts/slideLayout192.xml"/><Relationship Id="rId5" Type="http://schemas.openxmlformats.org/officeDocument/2006/relationships/slideLayout" Target="../slideLayouts/slideLayout186.xml"/><Relationship Id="rId10" Type="http://schemas.openxmlformats.org/officeDocument/2006/relationships/slideLayout" Target="../slideLayouts/slideLayout191.xml"/><Relationship Id="rId4" Type="http://schemas.openxmlformats.org/officeDocument/2006/relationships/slideLayout" Target="../slideLayouts/slideLayout185.xml"/><Relationship Id="rId9" Type="http://schemas.openxmlformats.org/officeDocument/2006/relationships/slideLayout" Target="../slideLayouts/slideLayout190.xml"/><Relationship Id="rId14" Type="http://schemas.openxmlformats.org/officeDocument/2006/relationships/image" Target="../media/image1.pn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01.xml"/><Relationship Id="rId13" Type="http://schemas.openxmlformats.org/officeDocument/2006/relationships/theme" Target="../theme/theme17.xml"/><Relationship Id="rId3" Type="http://schemas.openxmlformats.org/officeDocument/2006/relationships/slideLayout" Target="../slideLayouts/slideLayout196.xml"/><Relationship Id="rId7" Type="http://schemas.openxmlformats.org/officeDocument/2006/relationships/slideLayout" Target="../slideLayouts/slideLayout200.xml"/><Relationship Id="rId12" Type="http://schemas.openxmlformats.org/officeDocument/2006/relationships/slideLayout" Target="../slideLayouts/slideLayout205.xml"/><Relationship Id="rId2" Type="http://schemas.openxmlformats.org/officeDocument/2006/relationships/slideLayout" Target="../slideLayouts/slideLayout195.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11" Type="http://schemas.openxmlformats.org/officeDocument/2006/relationships/slideLayout" Target="../slideLayouts/slideLayout204.xml"/><Relationship Id="rId5" Type="http://schemas.openxmlformats.org/officeDocument/2006/relationships/slideLayout" Target="../slideLayouts/slideLayout198.xml"/><Relationship Id="rId10" Type="http://schemas.openxmlformats.org/officeDocument/2006/relationships/slideLayout" Target="../slideLayouts/slideLayout203.xml"/><Relationship Id="rId4" Type="http://schemas.openxmlformats.org/officeDocument/2006/relationships/slideLayout" Target="../slideLayouts/slideLayout197.xml"/><Relationship Id="rId9" Type="http://schemas.openxmlformats.org/officeDocument/2006/relationships/slideLayout" Target="../slideLayouts/slideLayout202.xml"/><Relationship Id="rId14" Type="http://schemas.openxmlformats.org/officeDocument/2006/relationships/image" Target="../media/image1.pn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13.xml"/><Relationship Id="rId13" Type="http://schemas.openxmlformats.org/officeDocument/2006/relationships/theme" Target="../theme/theme18.xml"/><Relationship Id="rId3" Type="http://schemas.openxmlformats.org/officeDocument/2006/relationships/slideLayout" Target="../slideLayouts/slideLayout208.xml"/><Relationship Id="rId7" Type="http://schemas.openxmlformats.org/officeDocument/2006/relationships/slideLayout" Target="../slideLayouts/slideLayout212.xml"/><Relationship Id="rId12" Type="http://schemas.openxmlformats.org/officeDocument/2006/relationships/slideLayout" Target="../slideLayouts/slideLayout217.xml"/><Relationship Id="rId2" Type="http://schemas.openxmlformats.org/officeDocument/2006/relationships/slideLayout" Target="../slideLayouts/slideLayout207.xml"/><Relationship Id="rId1" Type="http://schemas.openxmlformats.org/officeDocument/2006/relationships/slideLayout" Target="../slideLayouts/slideLayout206.xml"/><Relationship Id="rId6" Type="http://schemas.openxmlformats.org/officeDocument/2006/relationships/slideLayout" Target="../slideLayouts/slideLayout211.xml"/><Relationship Id="rId11" Type="http://schemas.openxmlformats.org/officeDocument/2006/relationships/slideLayout" Target="../slideLayouts/slideLayout216.xml"/><Relationship Id="rId5" Type="http://schemas.openxmlformats.org/officeDocument/2006/relationships/slideLayout" Target="../slideLayouts/slideLayout210.xml"/><Relationship Id="rId10" Type="http://schemas.openxmlformats.org/officeDocument/2006/relationships/slideLayout" Target="../slideLayouts/slideLayout215.xml"/><Relationship Id="rId4" Type="http://schemas.openxmlformats.org/officeDocument/2006/relationships/slideLayout" Target="../slideLayouts/slideLayout209.xml"/><Relationship Id="rId9" Type="http://schemas.openxmlformats.org/officeDocument/2006/relationships/slideLayout" Target="../slideLayouts/slideLayout214.xml"/><Relationship Id="rId14" Type="http://schemas.openxmlformats.org/officeDocument/2006/relationships/image" Target="../media/image1.pn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25.xml"/><Relationship Id="rId13" Type="http://schemas.openxmlformats.org/officeDocument/2006/relationships/theme" Target="../theme/theme19.xml"/><Relationship Id="rId3" Type="http://schemas.openxmlformats.org/officeDocument/2006/relationships/slideLayout" Target="../slideLayouts/slideLayout220.xml"/><Relationship Id="rId7" Type="http://schemas.openxmlformats.org/officeDocument/2006/relationships/slideLayout" Target="../slideLayouts/slideLayout224.xml"/><Relationship Id="rId12" Type="http://schemas.openxmlformats.org/officeDocument/2006/relationships/slideLayout" Target="../slideLayouts/slideLayout229.xml"/><Relationship Id="rId2" Type="http://schemas.openxmlformats.org/officeDocument/2006/relationships/slideLayout" Target="../slideLayouts/slideLayout219.xml"/><Relationship Id="rId1" Type="http://schemas.openxmlformats.org/officeDocument/2006/relationships/slideLayout" Target="../slideLayouts/slideLayout218.xml"/><Relationship Id="rId6" Type="http://schemas.openxmlformats.org/officeDocument/2006/relationships/slideLayout" Target="../slideLayouts/slideLayout223.xml"/><Relationship Id="rId11" Type="http://schemas.openxmlformats.org/officeDocument/2006/relationships/slideLayout" Target="../slideLayouts/slideLayout228.xml"/><Relationship Id="rId5" Type="http://schemas.openxmlformats.org/officeDocument/2006/relationships/slideLayout" Target="../slideLayouts/slideLayout222.xml"/><Relationship Id="rId10" Type="http://schemas.openxmlformats.org/officeDocument/2006/relationships/slideLayout" Target="../slideLayouts/slideLayout227.xml"/><Relationship Id="rId4" Type="http://schemas.openxmlformats.org/officeDocument/2006/relationships/slideLayout" Target="../slideLayouts/slideLayout221.xml"/><Relationship Id="rId9" Type="http://schemas.openxmlformats.org/officeDocument/2006/relationships/slideLayout" Target="../slideLayouts/slideLayout226.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1.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37.xml"/><Relationship Id="rId13" Type="http://schemas.openxmlformats.org/officeDocument/2006/relationships/theme" Target="../theme/theme20.xml"/><Relationship Id="rId3" Type="http://schemas.openxmlformats.org/officeDocument/2006/relationships/slideLayout" Target="../slideLayouts/slideLayout232.xml"/><Relationship Id="rId7" Type="http://schemas.openxmlformats.org/officeDocument/2006/relationships/slideLayout" Target="../slideLayouts/slideLayout236.xml"/><Relationship Id="rId12" Type="http://schemas.openxmlformats.org/officeDocument/2006/relationships/slideLayout" Target="../slideLayouts/slideLayout241.xml"/><Relationship Id="rId2" Type="http://schemas.openxmlformats.org/officeDocument/2006/relationships/slideLayout" Target="../slideLayouts/slideLayout231.xml"/><Relationship Id="rId1" Type="http://schemas.openxmlformats.org/officeDocument/2006/relationships/slideLayout" Target="../slideLayouts/slideLayout230.xml"/><Relationship Id="rId6" Type="http://schemas.openxmlformats.org/officeDocument/2006/relationships/slideLayout" Target="../slideLayouts/slideLayout235.xml"/><Relationship Id="rId11" Type="http://schemas.openxmlformats.org/officeDocument/2006/relationships/slideLayout" Target="../slideLayouts/slideLayout240.xml"/><Relationship Id="rId5" Type="http://schemas.openxmlformats.org/officeDocument/2006/relationships/slideLayout" Target="../slideLayouts/slideLayout234.xml"/><Relationship Id="rId10" Type="http://schemas.openxmlformats.org/officeDocument/2006/relationships/slideLayout" Target="../slideLayouts/slideLayout239.xml"/><Relationship Id="rId4" Type="http://schemas.openxmlformats.org/officeDocument/2006/relationships/slideLayout" Target="../slideLayouts/slideLayout233.xml"/><Relationship Id="rId9" Type="http://schemas.openxmlformats.org/officeDocument/2006/relationships/slideLayout" Target="../slideLayouts/slideLayout238.xml"/><Relationship Id="rId14" Type="http://schemas.openxmlformats.org/officeDocument/2006/relationships/image" Target="../media/image1.pn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49.xml"/><Relationship Id="rId13" Type="http://schemas.openxmlformats.org/officeDocument/2006/relationships/theme" Target="../theme/theme21.xml"/><Relationship Id="rId3" Type="http://schemas.openxmlformats.org/officeDocument/2006/relationships/slideLayout" Target="../slideLayouts/slideLayout244.xml"/><Relationship Id="rId7" Type="http://schemas.openxmlformats.org/officeDocument/2006/relationships/slideLayout" Target="../slideLayouts/slideLayout248.xml"/><Relationship Id="rId12" Type="http://schemas.openxmlformats.org/officeDocument/2006/relationships/slideLayout" Target="../slideLayouts/slideLayout253.xml"/><Relationship Id="rId2" Type="http://schemas.openxmlformats.org/officeDocument/2006/relationships/slideLayout" Target="../slideLayouts/slideLayout243.xml"/><Relationship Id="rId1" Type="http://schemas.openxmlformats.org/officeDocument/2006/relationships/slideLayout" Target="../slideLayouts/slideLayout242.xml"/><Relationship Id="rId6" Type="http://schemas.openxmlformats.org/officeDocument/2006/relationships/slideLayout" Target="../slideLayouts/slideLayout247.xml"/><Relationship Id="rId11" Type="http://schemas.openxmlformats.org/officeDocument/2006/relationships/slideLayout" Target="../slideLayouts/slideLayout252.xml"/><Relationship Id="rId5" Type="http://schemas.openxmlformats.org/officeDocument/2006/relationships/slideLayout" Target="../slideLayouts/slideLayout246.xml"/><Relationship Id="rId10" Type="http://schemas.openxmlformats.org/officeDocument/2006/relationships/slideLayout" Target="../slideLayouts/slideLayout251.xml"/><Relationship Id="rId4" Type="http://schemas.openxmlformats.org/officeDocument/2006/relationships/slideLayout" Target="../slideLayouts/slideLayout245.xml"/><Relationship Id="rId9" Type="http://schemas.openxmlformats.org/officeDocument/2006/relationships/slideLayout" Target="../slideLayouts/slideLayout250.xml"/><Relationship Id="rId14" Type="http://schemas.openxmlformats.org/officeDocument/2006/relationships/image" Target="../media/image1.png"/></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61.xml"/><Relationship Id="rId13" Type="http://schemas.openxmlformats.org/officeDocument/2006/relationships/theme" Target="../theme/theme22.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slideLayout" Target="../slideLayouts/slideLayout265.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theme" Target="../theme/theme5.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theme" Target="../theme/theme6.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theme" Target="../theme/theme7.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theme" Target="../theme/theme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theme" Target="../theme/theme9.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marL="0" marR="0" lvl="0" indent="0" algn="ctr" defTabSz="274320" rtl="0" eaLnBrk="0" fontAlgn="auto" latinLnBrk="0" hangingPunct="0">
              <a:lnSpc>
                <a:spcPct val="100000"/>
              </a:lnSpc>
              <a:spcBef>
                <a:spcPts val="0"/>
              </a:spcBef>
              <a:spcAft>
                <a:spcPts val="0"/>
              </a:spcAft>
              <a:buClrTx/>
              <a:buSzTx/>
              <a:buFontTx/>
              <a:buNone/>
              <a:tabLst/>
              <a:defRPr/>
            </a:pPr>
            <a:r>
              <a:rPr kumimoji="0" lang="en-US" sz="600" b="0" i="0" u="none" strike="noStrike" kern="300" cap="none" spc="50" normalizeH="0" baseline="0" dirty="0" smtClean="0">
                <a:ln>
                  <a:noFill/>
                </a:ln>
                <a:solidFill>
                  <a:schemeClr val="accent1">
                    <a:lumMod val="40000"/>
                    <a:lumOff val="60000"/>
                  </a:schemeClr>
                </a:solidFill>
                <a:effectLst/>
                <a:uLnTx/>
                <a:uFillTx/>
                <a:latin typeface="+mn-lt"/>
                <a:ea typeface="ＭＳ Ｐゴシック" pitchFamily="34" charset="-128"/>
                <a:cs typeface="Arial"/>
              </a:rPr>
              <a:t>Company Confidential - For Internal Use Only</a:t>
            </a:r>
            <a:br>
              <a:rPr kumimoji="0" lang="en-US" sz="600" b="0" i="0" u="none" strike="noStrike" kern="300" cap="none" spc="50" normalizeH="0" baseline="0" dirty="0" smtClean="0">
                <a:ln>
                  <a:noFill/>
                </a:ln>
                <a:solidFill>
                  <a:schemeClr val="accent1">
                    <a:lumMod val="40000"/>
                    <a:lumOff val="60000"/>
                  </a:schemeClr>
                </a:solidFill>
                <a:effectLst/>
                <a:uLnTx/>
                <a:uFillTx/>
                <a:latin typeface="+mn-lt"/>
                <a:ea typeface="ＭＳ Ｐゴシック" pitchFamily="34" charset="-128"/>
                <a:cs typeface="Arial"/>
              </a:rPr>
            </a:br>
            <a:r>
              <a:rPr kumimoji="0" lang="en-US" sz="600" b="0" i="0" u="none" strike="noStrike" kern="300" cap="none" spc="50" normalizeH="0" baseline="0" dirty="0" smtClean="0">
                <a:ln>
                  <a:noFill/>
                </a:ln>
                <a:solidFill>
                  <a:schemeClr val="accent1">
                    <a:lumMod val="40000"/>
                    <a:lumOff val="60000"/>
                  </a:schemeClr>
                </a:solidFill>
                <a:effectLst/>
                <a:uLnTx/>
                <a:uFillTx/>
                <a:latin typeface="+mn-lt"/>
                <a:ea typeface="ＭＳ Ｐゴシック" pitchFamily="34" charset="-128"/>
                <a:cs typeface="Arial"/>
              </a:rPr>
              <a:t>Copyright © 2014, SAS Institute Inc. All rights reserved.</a:t>
            </a:r>
            <a:endParaRPr kumimoji="0" lang="en-US" sz="600" b="0" i="0" u="none" strike="noStrike" kern="300" cap="none" spc="50" normalizeH="0" baseline="0" dirty="0">
              <a:ln>
                <a:noFill/>
              </a:ln>
              <a:solidFill>
                <a:schemeClr val="accent1">
                  <a:lumMod val="40000"/>
                  <a:lumOff val="60000"/>
                </a:schemeClr>
              </a:solidFill>
              <a:effectLst/>
              <a:uLnTx/>
              <a:uFillTx/>
              <a:latin typeface="+mn-lt"/>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pPr/>
              <a:t>‹#›</a:t>
            </a:fld>
            <a:endParaRPr lang="en-US"/>
          </a:p>
        </p:txBody>
      </p:sp>
      <p:sp>
        <p:nvSpPr>
          <p:cNvPr id="9" name="Rectangle 8"/>
          <p:cNvSpPr/>
          <p:nvPr userDrawn="1"/>
        </p:nvSpPr>
        <p:spPr>
          <a:xfrm rot="1566068">
            <a:off x="1661102" y="1965010"/>
            <a:ext cx="5987538" cy="923330"/>
          </a:xfrm>
          <a:prstGeom prst="rect">
            <a:avLst/>
          </a:prstGeom>
          <a:noFill/>
          <a:effectLst>
            <a:softEdge rad="0"/>
          </a:effectLst>
        </p:spPr>
        <p:txBody>
          <a:bodyPr wrap="none" lIns="91440" tIns="45720" rIns="91440" bIns="45720">
            <a:spAutoFit/>
            <a:scene3d>
              <a:camera prst="orthographicFront"/>
              <a:lightRig rig="threePt" dir="t"/>
            </a:scene3d>
          </a:bodyPr>
          <a:lstStyle/>
          <a:p>
            <a:pPr algn="ctr"/>
            <a:r>
              <a:rPr lang="en-US" sz="5400" b="1" cap="none" spc="50" dirty="0" smtClean="0">
                <a:ln w="0"/>
                <a:solidFill>
                  <a:srgbClr val="FF0000">
                    <a:alpha val="15000"/>
                  </a:srgbClr>
                </a:solidFill>
                <a:effectLst>
                  <a:innerShdw blurRad="63500" dist="50800" dir="13500000">
                    <a:srgbClr val="000000">
                      <a:alpha val="50000"/>
                    </a:srgbClr>
                  </a:innerShdw>
                </a:effectLst>
              </a:rPr>
              <a:t>Internal Use Only</a:t>
            </a:r>
            <a:endParaRPr lang="en-US" sz="5400" b="1" cap="none" spc="50" dirty="0">
              <a:ln w="0"/>
              <a:solidFill>
                <a:srgbClr val="FF0000">
                  <a:alpha val="15000"/>
                </a:srgbClr>
              </a:solidFill>
              <a:effectLst>
                <a:innerShdw blurRad="63500" dist="50800" dir="13500000">
                  <a:srgbClr val="000000">
                    <a:alpha val="50000"/>
                  </a:srgbClr>
                </a:innerShdw>
              </a:effectLst>
            </a:endParaRPr>
          </a:p>
        </p:txBody>
      </p:sp>
    </p:spTree>
    <p:extLst>
      <p:ext uri="{BB962C8B-B14F-4D97-AF65-F5344CB8AC3E}">
        <p14:creationId xmlns:p14="http://schemas.microsoft.com/office/powerpoint/2010/main" val="52474443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 id="2147483878"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2879901758"/>
      </p:ext>
    </p:extLst>
  </p:cSld>
  <p:clrMap bg1="lt1" tx1="dk1" bg2="lt2" tx2="dk2" accent1="accent1" accent2="accent2" accent3="accent3" accent4="accent4" accent5="accent5" accent6="accent6" hlink="hlink" folHlink="folHlink"/>
  <p:sldLayoutIdLst>
    <p:sldLayoutId id="2147483986" r:id="rId1"/>
    <p:sldLayoutId id="2147483987" r:id="rId2"/>
    <p:sldLayoutId id="2147483988" r:id="rId3"/>
    <p:sldLayoutId id="2147483989" r:id="rId4"/>
    <p:sldLayoutId id="2147483990" r:id="rId5"/>
    <p:sldLayoutId id="2147483991" r:id="rId6"/>
    <p:sldLayoutId id="2147483992" r:id="rId7"/>
    <p:sldLayoutId id="2147483993" r:id="rId8"/>
    <p:sldLayoutId id="2147483994" r:id="rId9"/>
    <p:sldLayoutId id="2147483995" r:id="rId10"/>
    <p:sldLayoutId id="2147483996" r:id="rId11"/>
    <p:sldLayoutId id="2147483997"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3166655057"/>
      </p:ext>
    </p:extLst>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 id="2147484010"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954684424"/>
      </p:ext>
    </p:extLst>
  </p:cSld>
  <p:clrMap bg1="lt1" tx1="dk1" bg2="lt2" tx2="dk2" accent1="accent1" accent2="accent2" accent3="accent3" accent4="accent4" accent5="accent5" accent6="accent6" hlink="hlink" folHlink="folHlink"/>
  <p:sldLayoutIdLst>
    <p:sldLayoutId id="2147484012" r:id="rId1"/>
    <p:sldLayoutId id="2147484013" r:id="rId2"/>
    <p:sldLayoutId id="2147484014" r:id="rId3"/>
    <p:sldLayoutId id="2147484015" r:id="rId4"/>
    <p:sldLayoutId id="2147484016" r:id="rId5"/>
    <p:sldLayoutId id="2147484017" r:id="rId6"/>
    <p:sldLayoutId id="2147484018" r:id="rId7"/>
    <p:sldLayoutId id="2147484019" r:id="rId8"/>
    <p:sldLayoutId id="2147484020" r:id="rId9"/>
    <p:sldLayoutId id="2147484021" r:id="rId10"/>
    <p:sldLayoutId id="2147484022" r:id="rId11"/>
    <p:sldLayoutId id="2147484023"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1425396504"/>
      </p:ext>
    </p:extLst>
  </p:cSld>
  <p:clrMap bg1="lt1" tx1="dk1" bg2="lt2" tx2="dk2" accent1="accent1" accent2="accent2" accent3="accent3" accent4="accent4" accent5="accent5" accent6="accent6" hlink="hlink" folHlink="folHlink"/>
  <p:sldLayoutIdLst>
    <p:sldLayoutId id="2147484025" r:id="rId1"/>
    <p:sldLayoutId id="2147484026" r:id="rId2"/>
    <p:sldLayoutId id="2147484027" r:id="rId3"/>
    <p:sldLayoutId id="2147484028" r:id="rId4"/>
    <p:sldLayoutId id="2147484029" r:id="rId5"/>
    <p:sldLayoutId id="2147484030" r:id="rId6"/>
    <p:sldLayoutId id="2147484031" r:id="rId7"/>
    <p:sldLayoutId id="2147484032" r:id="rId8"/>
    <p:sldLayoutId id="2147484033" r:id="rId9"/>
    <p:sldLayoutId id="2147484034" r:id="rId10"/>
    <p:sldLayoutId id="2147484035" r:id="rId11"/>
    <p:sldLayoutId id="2147484036"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682106969"/>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49"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373451969"/>
      </p:ext>
    </p:extLst>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3213707629"/>
      </p:ext>
    </p:extLst>
  </p:cSld>
  <p:clrMap bg1="lt1" tx1="dk1" bg2="lt2" tx2="dk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 id="2147484075"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1992335932"/>
      </p:ext>
    </p:extLst>
  </p:cSld>
  <p:clrMap bg1="lt1" tx1="dk1" bg2="lt2" tx2="dk2" accent1="accent1" accent2="accent2" accent3="accent3" accent4="accent4" accent5="accent5" accent6="accent6" hlink="hlink" folHlink="folHlink"/>
  <p:sldLayoutIdLst>
    <p:sldLayoutId id="2147484077" r:id="rId1"/>
    <p:sldLayoutId id="2147484078" r:id="rId2"/>
    <p:sldLayoutId id="2147484079" r:id="rId3"/>
    <p:sldLayoutId id="2147484080" r:id="rId4"/>
    <p:sldLayoutId id="2147484081" r:id="rId5"/>
    <p:sldLayoutId id="2147484082" r:id="rId6"/>
    <p:sldLayoutId id="2147484083" r:id="rId7"/>
    <p:sldLayoutId id="2147484084" r:id="rId8"/>
    <p:sldLayoutId id="2147484085" r:id="rId9"/>
    <p:sldLayoutId id="2147484086" r:id="rId10"/>
    <p:sldLayoutId id="2147484087" r:id="rId11"/>
    <p:sldLayoutId id="2147484088"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1990287946"/>
      </p:ext>
    </p:extLst>
  </p:cSld>
  <p:clrMap bg1="lt1" tx1="dk1" bg2="lt2" tx2="dk2" accent1="accent1" accent2="accent2" accent3="accent3" accent4="accent4" accent5="accent5" accent6="accent6" hlink="hlink" folHlink="folHlink"/>
  <p:sldLayoutIdLst>
    <p:sldLayoutId id="2147484090" r:id="rId1"/>
    <p:sldLayoutId id="2147484091" r:id="rId2"/>
    <p:sldLayoutId id="2147484092" r:id="rId3"/>
    <p:sldLayoutId id="2147484093" r:id="rId4"/>
    <p:sldLayoutId id="2147484094" r:id="rId5"/>
    <p:sldLayoutId id="2147484095" r:id="rId6"/>
    <p:sldLayoutId id="2147484096" r:id="rId7"/>
    <p:sldLayoutId id="2147484097" r:id="rId8"/>
    <p:sldLayoutId id="2147484098" r:id="rId9"/>
    <p:sldLayoutId id="2147484099" r:id="rId10"/>
    <p:sldLayoutId id="2147484100" r:id="rId11"/>
    <p:sldLayoutId id="2147484101"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279981071"/>
      </p:ext>
    </p:extLst>
  </p:cSld>
  <p:clrMap bg1="lt1" tx1="dk1" bg2="lt2" tx2="dk2" accent1="accent1" accent2="accent2" accent3="accent3" accent4="accent4" accent5="accent5" accent6="accent6" hlink="hlink" folHlink="folHlink"/>
  <p:sldLayoutIdLst>
    <p:sldLayoutId id="2147484103" r:id="rId1"/>
    <p:sldLayoutId id="2147484104" r:id="rId2"/>
    <p:sldLayoutId id="2147484105" r:id="rId3"/>
    <p:sldLayoutId id="2147484106" r:id="rId4"/>
    <p:sldLayoutId id="2147484107" r:id="rId5"/>
    <p:sldLayoutId id="2147484108" r:id="rId6"/>
    <p:sldLayoutId id="2147484109" r:id="rId7"/>
    <p:sldLayoutId id="2147484110" r:id="rId8"/>
    <p:sldLayoutId id="2147484111" r:id="rId9"/>
    <p:sldLayoutId id="2147484112" r:id="rId10"/>
    <p:sldLayoutId id="2147484113" r:id="rId11"/>
    <p:sldLayoutId id="2147484114"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26" name="Picture 11" descr="ppt_4-3_text-no-color.png"/>
          <p:cNvPicPr preferRelativeResize="0">
            <a:picLocks noChangeAspect="1"/>
          </p:cNvPicPr>
          <p:nvPr/>
        </p:nvPicPr>
        <p:blipFill>
          <a:blip r:embed="rId15"/>
          <a:srcRect/>
          <a:stretch>
            <a:fillRect/>
          </a:stretch>
        </p:blipFill>
        <p:spPr bwMode="auto">
          <a:xfrm>
            <a:off x="0" y="4786313"/>
            <a:ext cx="9144000" cy="357187"/>
          </a:xfrm>
          <a:prstGeom prst="rect">
            <a:avLst/>
          </a:prstGeom>
          <a:noFill/>
          <a:ln w="9525">
            <a:noFill/>
            <a:miter lim="800000"/>
            <a:headEnd/>
            <a:tailEnd/>
          </a:ln>
        </p:spPr>
      </p:pic>
      <p:sp>
        <p:nvSpPr>
          <p:cNvPr id="1027" name="Rectangle 4"/>
          <p:cNvSpPr>
            <a:spLocks noGrp="1" noChangeArrowheads="1"/>
          </p:cNvSpPr>
          <p:nvPr>
            <p:ph type="title"/>
          </p:nvPr>
        </p:nvSpPr>
        <p:spPr bwMode="auto">
          <a:xfrm>
            <a:off x="633413" y="133350"/>
            <a:ext cx="8205787" cy="78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title text</a:t>
            </a:r>
          </a:p>
        </p:txBody>
      </p:sp>
      <p:sp>
        <p:nvSpPr>
          <p:cNvPr id="1028" name="Rectangle 5"/>
          <p:cNvSpPr>
            <a:spLocks noGrp="1" noChangeArrowheads="1"/>
          </p:cNvSpPr>
          <p:nvPr>
            <p:ph type="body" idx="1"/>
          </p:nvPr>
        </p:nvSpPr>
        <p:spPr bwMode="auto">
          <a:xfrm>
            <a:off x="638175" y="919163"/>
            <a:ext cx="8201025" cy="16144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en-US" dirty="0" smtClean="0"/>
              <a:t>Click to edit subtitle text</a:t>
            </a:r>
          </a:p>
          <a:p>
            <a:pPr lvl="1"/>
            <a:r>
              <a:rPr lang="en-US" dirty="0" smtClean="0"/>
              <a:t>Third level</a:t>
            </a:r>
          </a:p>
          <a:p>
            <a:pPr lvl="3"/>
            <a:r>
              <a:rPr lang="en-US" dirty="0" smtClean="0"/>
              <a:t>Fourth level</a:t>
            </a:r>
          </a:p>
          <a:p>
            <a:pPr lvl="4"/>
            <a:r>
              <a:rPr lang="en-US" dirty="0" smtClean="0"/>
              <a:t>Fifth level</a:t>
            </a:r>
          </a:p>
        </p:txBody>
      </p:sp>
      <p:sp>
        <p:nvSpPr>
          <p:cNvPr id="11" name="Slide Number Placeholder 7"/>
          <p:cNvSpPr txBox="1">
            <a:spLocks/>
          </p:cNvSpPr>
          <p:nvPr/>
        </p:nvSpPr>
        <p:spPr>
          <a:xfrm>
            <a:off x="8591550" y="4594225"/>
            <a:ext cx="552450" cy="234950"/>
          </a:xfrm>
          <a:prstGeom prst="rect">
            <a:avLst/>
          </a:prstGeom>
        </p:spPr>
        <p:txBody>
          <a:bodyPr anchor="ctr"/>
          <a:lstStyle/>
          <a:p>
            <a:pPr algn="r" fontAlgn="base">
              <a:spcBef>
                <a:spcPct val="50000"/>
              </a:spcBef>
              <a:spcAft>
                <a:spcPct val="17000"/>
              </a:spcAft>
              <a:buClr>
                <a:srgbClr val="000000"/>
              </a:buClr>
              <a:buFont typeface="Wingdings" pitchFamily="2" charset="2"/>
              <a:buNone/>
              <a:defRPr/>
            </a:pPr>
            <a:fld id="{B977D6A2-EF4E-49A0-A6FC-24F55F72A9A5}" type="slidenum">
              <a:rPr lang="en-US" sz="800">
                <a:solidFill>
                  <a:srgbClr val="B0B7BB"/>
                </a:solidFill>
                <a:ea typeface="ＭＳ Ｐゴシック" pitchFamily="34" charset="-128"/>
                <a:cs typeface="ＭＳ Ｐゴシック"/>
              </a:rPr>
              <a:pPr algn="r" fontAlgn="base">
                <a:spcBef>
                  <a:spcPct val="50000"/>
                </a:spcBef>
                <a:spcAft>
                  <a:spcPct val="17000"/>
                </a:spcAft>
                <a:buClr>
                  <a:srgbClr val="000000"/>
                </a:buClr>
                <a:buFont typeface="Wingdings" pitchFamily="2" charset="2"/>
                <a:buNone/>
                <a:defRPr/>
              </a:pPr>
              <a:t>‹#›</a:t>
            </a:fld>
            <a:endParaRPr lang="en-US" sz="800" dirty="0">
              <a:solidFill>
                <a:srgbClr val="B0B7BB"/>
              </a:solidFill>
              <a:ea typeface="ＭＳ Ｐゴシック" pitchFamily="34" charset="-128"/>
              <a:cs typeface="ＭＳ Ｐゴシック"/>
            </a:endParaRPr>
          </a:p>
        </p:txBody>
      </p:sp>
      <p:sp>
        <p:nvSpPr>
          <p:cNvPr id="12" name="Rectangle 11"/>
          <p:cNvSpPr/>
          <p:nvPr/>
        </p:nvSpPr>
        <p:spPr bwMode="auto">
          <a:xfrm>
            <a:off x="0" y="201613"/>
            <a:ext cx="549275" cy="327025"/>
          </a:xfrm>
          <a:prstGeom prst="rect">
            <a:avLst/>
          </a:prstGeom>
          <a:solidFill>
            <a:srgbClr val="FF8917"/>
          </a:solidFill>
          <a:ln w="12700" cap="flat" cmpd="sng" algn="ctr">
            <a:noFill/>
            <a:prstDash val="solid"/>
            <a:round/>
            <a:headEnd type="none" w="med" len="med"/>
            <a:tailEnd type="none" w="med" len="med"/>
          </a:ln>
          <a:effectLst/>
        </p:spPr>
        <p:txBody>
          <a:bodyPr wrap="none" anchor="ctr"/>
          <a:lstStyle/>
          <a:p>
            <a:pPr algn="ctr" fontAlgn="base">
              <a:spcBef>
                <a:spcPct val="50000"/>
              </a:spcBef>
              <a:spcAft>
                <a:spcPct val="17000"/>
              </a:spcAft>
              <a:buClr>
                <a:srgbClr val="000000"/>
              </a:buClr>
              <a:buFont typeface="Wingdings" pitchFamily="2" charset="2"/>
              <a:buNone/>
              <a:defRPr/>
            </a:pPr>
            <a:endParaRPr lang="en-US" sz="1400" dirty="0">
              <a:solidFill>
                <a:srgbClr val="292929"/>
              </a:solidFill>
              <a:ea typeface="ＭＳ Ｐゴシック" pitchFamily="34" charset="-128"/>
              <a:cs typeface="ＭＳ Ｐゴシック"/>
            </a:endParaRPr>
          </a:p>
        </p:txBody>
      </p:sp>
      <p:sp>
        <p:nvSpPr>
          <p:cNvPr id="9" name="TextBox 8"/>
          <p:cNvSpPr txBox="1"/>
          <p:nvPr userDrawn="1"/>
        </p:nvSpPr>
        <p:spPr>
          <a:xfrm>
            <a:off x="2995613" y="4867275"/>
            <a:ext cx="3138487" cy="276225"/>
          </a:xfrm>
          <a:prstGeom prst="rect">
            <a:avLst/>
          </a:prstGeom>
          <a:noFill/>
        </p:spPr>
        <p:txBody>
          <a:bodyPr anchor="ctr">
            <a:spAutoFit/>
          </a:bodyPr>
          <a:lstStyle/>
          <a:p>
            <a:pPr algn="ctr" eaLnBrk="0" fontAlgn="base" hangingPunct="0">
              <a:spcBef>
                <a:spcPct val="0"/>
              </a:spcBef>
              <a:spcAft>
                <a:spcPct val="0"/>
              </a:spcAft>
              <a:defRPr/>
            </a:pPr>
            <a:r>
              <a:rPr lang="en-US" sz="600" b="1" kern="300" spc="50" dirty="0">
                <a:solidFill>
                  <a:srgbClr val="52719E"/>
                </a:solidFill>
                <a:ea typeface="ＭＳ Ｐゴシック" pitchFamily="34" charset="-128"/>
                <a:cs typeface="Arial"/>
              </a:rPr>
              <a:t/>
            </a:r>
            <a:br>
              <a:rPr lang="en-US" sz="600" b="1" kern="300" spc="50" dirty="0">
                <a:solidFill>
                  <a:srgbClr val="52719E"/>
                </a:solidFill>
                <a:ea typeface="ＭＳ Ｐゴシック" pitchFamily="34" charset="-128"/>
                <a:cs typeface="Arial"/>
              </a:rPr>
            </a:br>
            <a:r>
              <a:rPr lang="en-US" sz="600" b="1" kern="300" spc="50" dirty="0">
                <a:solidFill>
                  <a:srgbClr val="52719E"/>
                </a:solidFill>
                <a:ea typeface="ＭＳ Ｐゴシック" pitchFamily="34" charset="-128"/>
                <a:cs typeface="Arial"/>
              </a:rPr>
              <a:t>Copyright © 2012, SAS Institute Inc. All rights reserved.</a:t>
            </a:r>
          </a:p>
        </p:txBody>
      </p:sp>
    </p:spTree>
    <p:extLst>
      <p:ext uri="{BB962C8B-B14F-4D97-AF65-F5344CB8AC3E}">
        <p14:creationId xmlns:p14="http://schemas.microsoft.com/office/powerpoint/2010/main" val="3965034221"/>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p:timing>
    <p:tnLst>
      <p:par>
        <p:cTn id="1" dur="indefinite" restart="never" nodeType="tmRoot"/>
      </p:par>
    </p:tnLst>
  </p:timing>
  <p:hf hdr="0" ftr="0" dt="0"/>
  <p:txStyles>
    <p:titleStyle>
      <a:lvl1pPr algn="l" rtl="0" eaLnBrk="0" fontAlgn="base" hangingPunct="0">
        <a:lnSpc>
          <a:spcPct val="83000"/>
        </a:lnSpc>
        <a:spcBef>
          <a:spcPct val="0"/>
        </a:spcBef>
        <a:spcAft>
          <a:spcPct val="0"/>
        </a:spcAft>
        <a:defRPr sz="3600" b="1">
          <a:solidFill>
            <a:srgbClr val="0053C3"/>
          </a:solidFill>
          <a:latin typeface="Arial"/>
          <a:ea typeface="ＭＳ Ｐゴシック" pitchFamily="-112" charset="-128"/>
          <a:cs typeface="ＭＳ Ｐゴシック" pitchFamily="-112" charset="-128"/>
        </a:defRPr>
      </a:lvl1pPr>
      <a:lvl2pPr algn="l" rtl="0" eaLnBrk="0" fontAlgn="base" hangingPunct="0">
        <a:lnSpc>
          <a:spcPct val="83000"/>
        </a:lnSpc>
        <a:spcBef>
          <a:spcPct val="0"/>
        </a:spcBef>
        <a:spcAft>
          <a:spcPct val="0"/>
        </a:spcAft>
        <a:defRPr sz="3600" b="1">
          <a:solidFill>
            <a:srgbClr val="0053C3"/>
          </a:solidFill>
          <a:latin typeface="Arial" charset="0"/>
          <a:ea typeface="ＭＳ Ｐゴシック" pitchFamily="-112" charset="-128"/>
          <a:cs typeface="ＭＳ Ｐゴシック" pitchFamily="-112" charset="-128"/>
        </a:defRPr>
      </a:lvl2pPr>
      <a:lvl3pPr algn="l" rtl="0" eaLnBrk="0" fontAlgn="base" hangingPunct="0">
        <a:lnSpc>
          <a:spcPct val="83000"/>
        </a:lnSpc>
        <a:spcBef>
          <a:spcPct val="0"/>
        </a:spcBef>
        <a:spcAft>
          <a:spcPct val="0"/>
        </a:spcAft>
        <a:defRPr sz="3600" b="1">
          <a:solidFill>
            <a:srgbClr val="0053C3"/>
          </a:solidFill>
          <a:latin typeface="Arial" charset="0"/>
          <a:ea typeface="ＭＳ Ｐゴシック" pitchFamily="-112" charset="-128"/>
          <a:cs typeface="ＭＳ Ｐゴシック" pitchFamily="-112" charset="-128"/>
        </a:defRPr>
      </a:lvl3pPr>
      <a:lvl4pPr algn="l" rtl="0" eaLnBrk="0" fontAlgn="base" hangingPunct="0">
        <a:lnSpc>
          <a:spcPct val="83000"/>
        </a:lnSpc>
        <a:spcBef>
          <a:spcPct val="0"/>
        </a:spcBef>
        <a:spcAft>
          <a:spcPct val="0"/>
        </a:spcAft>
        <a:defRPr sz="3600" b="1">
          <a:solidFill>
            <a:srgbClr val="0053C3"/>
          </a:solidFill>
          <a:latin typeface="Arial" charset="0"/>
          <a:ea typeface="ＭＳ Ｐゴシック" pitchFamily="-112" charset="-128"/>
          <a:cs typeface="ＭＳ Ｐゴシック" pitchFamily="-112" charset="-128"/>
        </a:defRPr>
      </a:lvl4pPr>
      <a:lvl5pPr algn="l" rtl="0" eaLnBrk="0" fontAlgn="base" hangingPunct="0">
        <a:lnSpc>
          <a:spcPct val="83000"/>
        </a:lnSpc>
        <a:spcBef>
          <a:spcPct val="0"/>
        </a:spcBef>
        <a:spcAft>
          <a:spcPct val="0"/>
        </a:spcAft>
        <a:defRPr sz="3600" b="1">
          <a:solidFill>
            <a:srgbClr val="0053C3"/>
          </a:solidFill>
          <a:latin typeface="Arial" charset="0"/>
          <a:ea typeface="ＭＳ Ｐゴシック" pitchFamily="-112" charset="-128"/>
          <a:cs typeface="ＭＳ Ｐゴシック" pitchFamily="-112" charset="-128"/>
        </a:defRPr>
      </a:lvl5pPr>
      <a:lvl6pPr marL="457200" algn="l" rtl="0" eaLnBrk="1" fontAlgn="base" hangingPunct="1">
        <a:lnSpc>
          <a:spcPct val="83000"/>
        </a:lnSpc>
        <a:spcBef>
          <a:spcPct val="0"/>
        </a:spcBef>
        <a:spcAft>
          <a:spcPct val="0"/>
        </a:spcAft>
        <a:defRPr sz="3600">
          <a:solidFill>
            <a:srgbClr val="292929"/>
          </a:solidFill>
          <a:latin typeface="Arial Narrow" pitchFamily="34" charset="0"/>
        </a:defRPr>
      </a:lvl6pPr>
      <a:lvl7pPr marL="914400" algn="l" rtl="0" eaLnBrk="1" fontAlgn="base" hangingPunct="1">
        <a:lnSpc>
          <a:spcPct val="83000"/>
        </a:lnSpc>
        <a:spcBef>
          <a:spcPct val="0"/>
        </a:spcBef>
        <a:spcAft>
          <a:spcPct val="0"/>
        </a:spcAft>
        <a:defRPr sz="3600">
          <a:solidFill>
            <a:srgbClr val="292929"/>
          </a:solidFill>
          <a:latin typeface="Arial Narrow" pitchFamily="34" charset="0"/>
        </a:defRPr>
      </a:lvl7pPr>
      <a:lvl8pPr marL="1371600" algn="l" rtl="0" eaLnBrk="1" fontAlgn="base" hangingPunct="1">
        <a:lnSpc>
          <a:spcPct val="83000"/>
        </a:lnSpc>
        <a:spcBef>
          <a:spcPct val="0"/>
        </a:spcBef>
        <a:spcAft>
          <a:spcPct val="0"/>
        </a:spcAft>
        <a:defRPr sz="3600">
          <a:solidFill>
            <a:srgbClr val="292929"/>
          </a:solidFill>
          <a:latin typeface="Arial Narrow" pitchFamily="34" charset="0"/>
        </a:defRPr>
      </a:lvl8pPr>
      <a:lvl9pPr marL="1828800" algn="l" rtl="0" eaLnBrk="1" fontAlgn="base" hangingPunct="1">
        <a:lnSpc>
          <a:spcPct val="83000"/>
        </a:lnSpc>
        <a:spcBef>
          <a:spcPct val="0"/>
        </a:spcBef>
        <a:spcAft>
          <a:spcPct val="0"/>
        </a:spcAft>
        <a:defRPr sz="3600">
          <a:solidFill>
            <a:srgbClr val="292929"/>
          </a:solidFill>
          <a:latin typeface="Arial Narrow" pitchFamily="34" charset="0"/>
        </a:defRPr>
      </a:lvl9pPr>
    </p:titleStyle>
    <p:bodyStyle>
      <a:lvl1pPr marL="347663" indent="-347663" algn="l" rtl="0" eaLnBrk="0" fontAlgn="base" hangingPunct="0">
        <a:lnSpc>
          <a:spcPct val="90000"/>
        </a:lnSpc>
        <a:spcBef>
          <a:spcPct val="35000"/>
        </a:spcBef>
        <a:spcAft>
          <a:spcPct val="17000"/>
        </a:spcAft>
        <a:buClr>
          <a:schemeClr val="accent2"/>
        </a:buClr>
        <a:buFont typeface="Wingdings" pitchFamily="2" charset="2"/>
        <a:buChar char="§"/>
        <a:defRPr sz="2400">
          <a:solidFill>
            <a:srgbClr val="292929"/>
          </a:solidFill>
          <a:latin typeface="+mn-lt"/>
          <a:ea typeface="ＭＳ Ｐゴシック" pitchFamily="-112" charset="-128"/>
          <a:cs typeface="ＭＳ Ｐゴシック" pitchFamily="-112" charset="-128"/>
        </a:defRPr>
      </a:lvl1pPr>
      <a:lvl2pPr marL="684213" indent="-222250" algn="l" rtl="0" eaLnBrk="0" fontAlgn="base" hangingPunct="0">
        <a:lnSpc>
          <a:spcPct val="92000"/>
        </a:lnSpc>
        <a:spcBef>
          <a:spcPct val="17000"/>
        </a:spcBef>
        <a:spcAft>
          <a:spcPct val="17000"/>
        </a:spcAft>
        <a:buClr>
          <a:schemeClr val="accent2"/>
        </a:buClr>
        <a:buFont typeface="Wingdings" pitchFamily="2" charset="2"/>
        <a:buChar char="§"/>
        <a:defRPr sz="2000">
          <a:solidFill>
            <a:schemeClr val="bg2"/>
          </a:solidFill>
          <a:latin typeface="+mn-lt"/>
          <a:ea typeface="ＭＳ Ｐゴシック" pitchFamily="-112" charset="-128"/>
          <a:cs typeface="ＭＳ Ｐゴシック"/>
        </a:defRPr>
      </a:lvl2pPr>
      <a:lvl3pPr marL="1025525" indent="-227013" algn="l" rtl="0" eaLnBrk="0" fontAlgn="base" hangingPunct="0">
        <a:lnSpc>
          <a:spcPct val="92000"/>
        </a:lnSpc>
        <a:spcBef>
          <a:spcPct val="17000"/>
        </a:spcBef>
        <a:spcAft>
          <a:spcPct val="17000"/>
        </a:spcAft>
        <a:buClr>
          <a:schemeClr val="accent2"/>
        </a:buClr>
        <a:buFont typeface="Arial" charset="0"/>
        <a:buChar char="»"/>
        <a:defRPr sz="2000">
          <a:solidFill>
            <a:schemeClr val="bg2"/>
          </a:solidFill>
          <a:latin typeface="+mn-lt"/>
          <a:ea typeface="ＭＳ Ｐゴシック" pitchFamily="-112" charset="-128"/>
          <a:cs typeface="ＭＳ Ｐゴシック"/>
        </a:defRPr>
      </a:lvl3pPr>
      <a:lvl4pPr marL="1600200" indent="-228600" algn="l" rtl="0" eaLnBrk="0" fontAlgn="base" hangingPunct="0">
        <a:spcBef>
          <a:spcPct val="20000"/>
        </a:spcBef>
        <a:spcAft>
          <a:spcPct val="0"/>
        </a:spcAft>
        <a:buClr>
          <a:schemeClr val="accent2"/>
        </a:buClr>
        <a:buFont typeface="Arial" charset="0"/>
        <a:buChar char="»"/>
        <a:defRPr sz="2000">
          <a:solidFill>
            <a:schemeClr val="bg2"/>
          </a:solidFill>
          <a:latin typeface="+mn-lt"/>
          <a:ea typeface="ＭＳ Ｐゴシック" pitchFamily="-112" charset="-128"/>
          <a:cs typeface="ＭＳ Ｐゴシック"/>
        </a:defRPr>
      </a:lvl4pPr>
      <a:lvl5pPr marL="2057400" indent="-228600" algn="l" rtl="0" eaLnBrk="0" fontAlgn="base" hangingPunct="0">
        <a:spcBef>
          <a:spcPct val="20000"/>
        </a:spcBef>
        <a:spcAft>
          <a:spcPct val="0"/>
        </a:spcAft>
        <a:buClr>
          <a:schemeClr val="accent2"/>
        </a:buClr>
        <a:buFont typeface="Arial" charset="0"/>
        <a:buChar char="–"/>
        <a:defRPr sz="2000">
          <a:solidFill>
            <a:schemeClr val="bg2"/>
          </a:solidFill>
          <a:latin typeface="+mn-lt"/>
          <a:ea typeface="ＭＳ Ｐゴシック" pitchFamily="-112" charset="-128"/>
          <a:cs typeface="ＭＳ Ｐゴシック"/>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145888815"/>
      </p:ext>
    </p:extLst>
  </p:cSld>
  <p:clrMap bg1="lt1" tx1="dk1" bg2="lt2" tx2="dk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1" r:id="rId6"/>
    <p:sldLayoutId id="2147484122" r:id="rId7"/>
    <p:sldLayoutId id="2147484123" r:id="rId8"/>
    <p:sldLayoutId id="2147484124" r:id="rId9"/>
    <p:sldLayoutId id="2147484125" r:id="rId10"/>
    <p:sldLayoutId id="2147484126" r:id="rId11"/>
    <p:sldLayoutId id="2147484127"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2864250419"/>
      </p:ext>
    </p:extLst>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 id="2147484140"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3812787515"/>
      </p:ext>
    </p:extLst>
  </p:cSld>
  <p:clrMap bg1="lt1" tx1="dk1" bg2="lt2" tx2="dk2" accent1="accent1" accent2="accent2" accent3="accent3" accent4="accent4" accent5="accent5" accent6="accent6" hlink="hlink" folHlink="folHlink"/>
  <p:sldLayoutIdLst>
    <p:sldLayoutId id="2147484142" r:id="rId1"/>
    <p:sldLayoutId id="2147484143" r:id="rId2"/>
    <p:sldLayoutId id="2147484144" r:id="rId3"/>
    <p:sldLayoutId id="2147484145" r:id="rId4"/>
    <p:sldLayoutId id="2147484146" r:id="rId5"/>
    <p:sldLayoutId id="2147484147" r:id="rId6"/>
    <p:sldLayoutId id="2147484148" r:id="rId7"/>
    <p:sldLayoutId id="2147484149" r:id="rId8"/>
    <p:sldLayoutId id="2147484150" r:id="rId9"/>
    <p:sldLayoutId id="2147484151" r:id="rId10"/>
    <p:sldLayoutId id="2147484152" r:id="rId11"/>
    <p:sldLayoutId id="2147484153"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78375"/>
            <a:ext cx="9144000" cy="365125"/>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0" y="4928056"/>
            <a:ext cx="1931989" cy="215444"/>
          </a:xfrm>
          <a:prstGeom prst="rect">
            <a:avLst/>
          </a:prstGeom>
          <a:noFill/>
        </p:spPr>
        <p:txBody>
          <a:bodyPr wrap="square" anchor="ctr">
            <a:spAutoFit/>
          </a:bodyPr>
          <a:lstStyle/>
          <a:p>
            <a:pPr eaLnBrk="0" hangingPunct="0">
              <a:defRPr/>
            </a:pPr>
            <a:r>
              <a:rPr lang="en-US" sz="400" kern="300" spc="50" dirty="0">
                <a:solidFill>
                  <a:srgbClr val="00539B">
                    <a:lumMod val="60000"/>
                    <a:lumOff val="40000"/>
                  </a:srgbClr>
                </a:solidFill>
                <a:ea typeface="ＭＳ Ｐゴシック" pitchFamily="34" charset="-128"/>
                <a:cs typeface="Arial"/>
              </a:rPr>
              <a:t/>
            </a:r>
            <a:br>
              <a:rPr lang="en-US" sz="400" kern="300" spc="50" dirty="0">
                <a:solidFill>
                  <a:srgbClr val="00539B">
                    <a:lumMod val="60000"/>
                    <a:lumOff val="40000"/>
                  </a:srgbClr>
                </a:solidFill>
                <a:ea typeface="ＭＳ Ｐゴシック" pitchFamily="34" charset="-128"/>
                <a:cs typeface="Arial"/>
              </a:rPr>
            </a:br>
            <a:r>
              <a:rPr lang="en-US" sz="400" kern="300" spc="50" dirty="0">
                <a:solidFill>
                  <a:srgbClr val="00539B">
                    <a:lumMod val="60000"/>
                    <a:lumOff val="40000"/>
                  </a:srgbClr>
                </a:solidFill>
                <a:ea typeface="ＭＳ Ｐゴシック" pitchFamily="34" charset="-128"/>
                <a:cs typeface="Arial"/>
              </a:rPr>
              <a:t>Copyright © </a:t>
            </a:r>
            <a:r>
              <a:rPr lang="en-US" sz="400" kern="300" spc="50" dirty="0" smtClean="0">
                <a:solidFill>
                  <a:srgbClr val="00539B">
                    <a:lumMod val="60000"/>
                    <a:lumOff val="40000"/>
                  </a:srgbClr>
                </a:solidFill>
                <a:ea typeface="ＭＳ Ｐゴシック" pitchFamily="34" charset="-128"/>
                <a:cs typeface="Arial"/>
              </a:rPr>
              <a:t>2014, </a:t>
            </a:r>
            <a:r>
              <a:rPr lang="en-US" sz="400" kern="300" spc="50" dirty="0">
                <a:solidFill>
                  <a:srgbClr val="00539B">
                    <a:lumMod val="60000"/>
                    <a:lumOff val="40000"/>
                  </a:srgbClr>
                </a:solidFill>
                <a:ea typeface="ＭＳ Ｐゴシック" pitchFamily="34" charset="-128"/>
                <a:cs typeface="Arial"/>
              </a:rPr>
              <a:t>SAS Institute Inc. All rights reserved.</a:t>
            </a:r>
          </a:p>
        </p:txBody>
      </p:sp>
    </p:spTree>
    <p:extLst>
      <p:ext uri="{BB962C8B-B14F-4D97-AF65-F5344CB8AC3E}">
        <p14:creationId xmlns:p14="http://schemas.microsoft.com/office/powerpoint/2010/main" val="78732647"/>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86740"/>
            <a:ext cx="3048000" cy="184666"/>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344195474"/>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 id="2147483919"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2014,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2857744197"/>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2123788133"/>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1397559729"/>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 id="2147483954" r:id="rId8"/>
    <p:sldLayoutId id="2147483955" r:id="rId9"/>
    <p:sldLayoutId id="2147483956" r:id="rId10"/>
    <p:sldLayoutId id="2147483957" r:id="rId11"/>
    <p:sldLayoutId id="2147483958"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2763890941"/>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Footer_16x9_06.png"/>
          <p:cNvPicPr>
            <a:picLocks/>
          </p:cNvPicPr>
          <p:nvPr/>
        </p:nvPicPr>
        <p:blipFill>
          <a:blip r:embed="rId14"/>
          <a:srcRect/>
          <a:stretch>
            <a:fillRect/>
          </a:stretch>
        </p:blipFill>
        <p:spPr bwMode="auto">
          <a:xfrm>
            <a:off x="0" y="4787913"/>
            <a:ext cx="9144000" cy="355587"/>
          </a:xfrm>
          <a:prstGeom prst="rect">
            <a:avLst/>
          </a:prstGeom>
          <a:noFill/>
          <a:ln w="9525">
            <a:noFill/>
            <a:miter lim="800000"/>
            <a:headEnd/>
            <a:tailEnd/>
          </a:ln>
        </p:spPr>
      </p:pic>
      <p:sp>
        <p:nvSpPr>
          <p:cNvPr id="5" name="Title Placeholder 1"/>
          <p:cNvSpPr>
            <a:spLocks noGrp="1"/>
          </p:cNvSpPr>
          <p:nvPr>
            <p:ph type="title"/>
          </p:nvPr>
        </p:nvSpPr>
        <p:spPr>
          <a:xfrm>
            <a:off x="119818" y="4807"/>
            <a:ext cx="2515438" cy="857250"/>
          </a:xfrm>
          <a:prstGeom prst="rect">
            <a:avLst/>
          </a:prstGeom>
        </p:spPr>
        <p:txBody>
          <a:bodyPr vert="horz" wrap="square" lIns="91440" tIns="45720" rIns="91440" bIns="45720" rtlCol="0" anchor="ctr">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879253"/>
            <a:ext cx="8229600" cy="1384995"/>
          </a:xfrm>
          <a:prstGeom prst="rect">
            <a:avLst/>
          </a:prstGeom>
        </p:spPr>
        <p:txBody>
          <a:bodyPr vert="horz" lIns="91440" tIns="45720" rIns="91440" bIns="45720" rtlCol="0" anchor="ctr">
            <a:spAutoFit/>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TextBox 3"/>
          <p:cNvSpPr txBox="1"/>
          <p:nvPr/>
        </p:nvSpPr>
        <p:spPr>
          <a:xfrm>
            <a:off x="3048001" y="4840574"/>
            <a:ext cx="3048000" cy="276999"/>
          </a:xfrm>
          <a:prstGeom prst="rect">
            <a:avLst/>
          </a:prstGeom>
          <a:noFill/>
        </p:spPr>
        <p:txBody>
          <a:bodyPr wrap="square" anchor="ctr">
            <a:spAutoFit/>
          </a:bodyPr>
          <a:lstStyle/>
          <a:p>
            <a:pPr algn="ctr" defTabSz="274320" eaLnBrk="0" hangingPunct="0">
              <a:defRPr/>
            </a:pPr>
            <a:r>
              <a:rPr lang="en-US" sz="600" kern="300" spc="50" dirty="0" smtClean="0">
                <a:solidFill>
                  <a:srgbClr val="007DC3">
                    <a:lumMod val="40000"/>
                    <a:lumOff val="60000"/>
                  </a:srgbClr>
                </a:solidFill>
                <a:ea typeface="ＭＳ Ｐゴシック" pitchFamily="34" charset="-128"/>
                <a:cs typeface="Arial"/>
              </a:rPr>
              <a:t>Company Confidential - For Internal Use Only</a:t>
            </a:r>
            <a:br>
              <a:rPr lang="en-US" sz="600" kern="300" spc="50" dirty="0" smtClean="0">
                <a:solidFill>
                  <a:srgbClr val="007DC3">
                    <a:lumMod val="40000"/>
                    <a:lumOff val="60000"/>
                  </a:srgbClr>
                </a:solidFill>
                <a:ea typeface="ＭＳ Ｐゴシック" pitchFamily="34" charset="-128"/>
                <a:cs typeface="Arial"/>
              </a:rPr>
            </a:br>
            <a:r>
              <a:rPr lang="en-US" sz="600" kern="300" spc="50" dirty="0" smtClean="0">
                <a:solidFill>
                  <a:srgbClr val="007DC3">
                    <a:lumMod val="40000"/>
                    <a:lumOff val="60000"/>
                  </a:srgbClr>
                </a:solidFill>
                <a:ea typeface="ＭＳ Ｐゴシック" pitchFamily="34" charset="-128"/>
                <a:cs typeface="Arial"/>
              </a:rPr>
              <a:t>Copyright © 2013, SAS Institute Inc. All rights reserved.</a:t>
            </a:r>
            <a:endParaRPr lang="en-US" sz="600" kern="300" spc="50" dirty="0">
              <a:solidFill>
                <a:srgbClr val="007DC3">
                  <a:lumMod val="40000"/>
                  <a:lumOff val="60000"/>
                </a:srgbClr>
              </a:solidFill>
              <a:ea typeface="ＭＳ Ｐゴシック" pitchFamily="34" charset="-128"/>
              <a:cs typeface="Arial"/>
            </a:endParaRPr>
          </a:p>
        </p:txBody>
      </p:sp>
      <p:sp>
        <p:nvSpPr>
          <p:cNvPr id="2" name="Footer Placeholder 1"/>
          <p:cNvSpPr>
            <a:spLocks noGrp="1"/>
          </p:cNvSpPr>
          <p:nvPr>
            <p:ph type="ftr" sz="quarter" idx="3"/>
          </p:nvPr>
        </p:nvSpPr>
        <p:spPr>
          <a:xfrm>
            <a:off x="0" y="4513276"/>
            <a:ext cx="2895600" cy="274637"/>
          </a:xfrm>
          <a:prstGeom prst="rect">
            <a:avLst/>
          </a:prstGeom>
        </p:spPr>
        <p:txBody>
          <a:bodyPr vert="horz" lIns="91440" tIns="45720" rIns="91440" bIns="45720" rtlCol="0" anchor="b"/>
          <a:lstStyle>
            <a:lvl1pPr algn="l">
              <a:defRPr sz="800">
                <a:solidFill>
                  <a:schemeClr val="bg2"/>
                </a:solidFill>
              </a:defRPr>
            </a:lvl1pPr>
          </a:lstStyle>
          <a:p>
            <a:endParaRPr lang="en-US">
              <a:solidFill>
                <a:srgbClr val="B0B7BB"/>
              </a:solidFill>
            </a:endParaRPr>
          </a:p>
        </p:txBody>
      </p:sp>
      <p:sp>
        <p:nvSpPr>
          <p:cNvPr id="4" name="Slide Number Placeholder 3"/>
          <p:cNvSpPr>
            <a:spLocks noGrp="1"/>
          </p:cNvSpPr>
          <p:nvPr>
            <p:ph type="sldNum" sz="quarter" idx="4"/>
          </p:nvPr>
        </p:nvSpPr>
        <p:spPr>
          <a:xfrm>
            <a:off x="7010400" y="4513276"/>
            <a:ext cx="2133600" cy="274637"/>
          </a:xfrm>
          <a:prstGeom prst="rect">
            <a:avLst/>
          </a:prstGeom>
        </p:spPr>
        <p:txBody>
          <a:bodyPr vert="horz" lIns="91440" tIns="45720" rIns="91440" bIns="45720" rtlCol="0" anchor="b"/>
          <a:lstStyle>
            <a:lvl1pPr algn="r">
              <a:defRPr sz="1200">
                <a:solidFill>
                  <a:schemeClr val="tx2">
                    <a:lumMod val="50000"/>
                  </a:schemeClr>
                </a:solidFill>
              </a:defRPr>
            </a:lvl1pPr>
          </a:lstStyle>
          <a:p>
            <a:fld id="{ABF01BDE-EBB9-4F79-8404-5B93924A6A48}" type="slidenum">
              <a:rPr lang="en-US" smtClean="0">
                <a:solidFill>
                  <a:srgbClr val="596267">
                    <a:lumMod val="50000"/>
                  </a:srgbClr>
                </a:solidFill>
              </a:rPr>
              <a:pPr/>
              <a:t>‹#›</a:t>
            </a:fld>
            <a:endParaRPr lang="en-US">
              <a:solidFill>
                <a:srgbClr val="596267">
                  <a:lumMod val="50000"/>
                </a:srgbClr>
              </a:solidFill>
            </a:endParaRPr>
          </a:p>
        </p:txBody>
      </p:sp>
    </p:spTree>
    <p:extLst>
      <p:ext uri="{BB962C8B-B14F-4D97-AF65-F5344CB8AC3E}">
        <p14:creationId xmlns:p14="http://schemas.microsoft.com/office/powerpoint/2010/main" val="1499392709"/>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Lst>
  <p:transition>
    <p:fade/>
  </p:transition>
  <p:timing>
    <p:tnLst>
      <p:par>
        <p:cTn id="1" dur="indefinite" restart="never" nodeType="tmRoot"/>
      </p:par>
    </p:tnLst>
  </p:timing>
  <p:txStyles>
    <p:titleStyle>
      <a:lvl1pPr algn="r" defTabSz="182880" rtl="0" eaLnBrk="1" latinLnBrk="0" hangingPunct="1">
        <a:spcBef>
          <a:spcPct val="0"/>
        </a:spcBef>
        <a:buNone/>
        <a:defRPr sz="1600" kern="1200" cap="all" baseline="0">
          <a:solidFill>
            <a:schemeClr val="accent3"/>
          </a:solidFill>
          <a:latin typeface="+mj-lt"/>
          <a:ea typeface="+mj-ea"/>
          <a:cs typeface="+mj-cs"/>
        </a:defRPr>
      </a:lvl1pPr>
    </p:titleStyle>
    <p:body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9.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9.xml"/><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9.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29.xml"/><Relationship Id="rId5" Type="http://schemas.openxmlformats.org/officeDocument/2006/relationships/image" Target="../media/image44.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2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29.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9.xml"/><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9.xml"/><Relationship Id="rId5" Type="http://schemas.openxmlformats.org/officeDocument/2006/relationships/image" Target="../media/image65.png"/><Relationship Id="rId4" Type="http://schemas.openxmlformats.org/officeDocument/2006/relationships/image" Target="../media/image64.png"/></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9.xml"/><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29.xml"/><Relationship Id="rId5" Type="http://schemas.openxmlformats.org/officeDocument/2006/relationships/image" Target="../media/image71.png"/><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9.xml"/><Relationship Id="rId4" Type="http://schemas.openxmlformats.org/officeDocument/2006/relationships/image" Target="../media/image78.png"/></Relationships>
</file>

<file path=ppt/slides/_rels/slide38.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36.png"/><Relationship Id="rId7" Type="http://schemas.openxmlformats.org/officeDocument/2006/relationships/image" Target="../media/image82.png"/><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29.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29.xml"/><Relationship Id="rId5" Type="http://schemas.openxmlformats.org/officeDocument/2006/relationships/image" Target="../media/image87.png"/><Relationship Id="rId4" Type="http://schemas.openxmlformats.org/officeDocument/2006/relationships/image" Target="../media/image86.png"/></Relationships>
</file>

<file path=ppt/slides/_rels/slide4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9.xml"/><Relationship Id="rId5" Type="http://schemas.openxmlformats.org/officeDocument/2006/relationships/image" Target="../media/image91.png"/><Relationship Id="rId4" Type="http://schemas.openxmlformats.org/officeDocument/2006/relationships/image" Target="../media/image9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9.xml"/><Relationship Id="rId5" Type="http://schemas.openxmlformats.org/officeDocument/2006/relationships/image" Target="../media/image95.png"/><Relationship Id="rId4" Type="http://schemas.openxmlformats.org/officeDocument/2006/relationships/image" Target="../media/image94.png"/></Relationships>
</file>

<file path=ppt/slides/_rels/slide46.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4.png"/><Relationship Id="rId2" Type="http://schemas.openxmlformats.org/officeDocument/2006/relationships/notesSlide" Target="../notesSlides/notesSlide31.xml"/><Relationship Id="rId1" Type="http://schemas.openxmlformats.org/officeDocument/2006/relationships/slideLayout" Target="../slideLayouts/slideLayout29.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4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6.png"/><Relationship Id="rId1" Type="http://schemas.openxmlformats.org/officeDocument/2006/relationships/slideLayout" Target="../slideLayouts/slideLayout29.xml"/><Relationship Id="rId5" Type="http://schemas.openxmlformats.org/officeDocument/2006/relationships/image" Target="../media/image101.png"/><Relationship Id="rId4" Type="http://schemas.openxmlformats.org/officeDocument/2006/relationships/image" Target="../media/image100.png"/></Relationships>
</file>

<file path=ppt/slides/_rels/slide48.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image" Target="../media/image102.png"/><Relationship Id="rId1" Type="http://schemas.openxmlformats.org/officeDocument/2006/relationships/slideLayout" Target="../slideLayouts/slideLayout29.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49.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93.png"/><Relationship Id="rId7" Type="http://schemas.openxmlformats.org/officeDocument/2006/relationships/image" Target="../media/image109.png"/><Relationship Id="rId2" Type="http://schemas.openxmlformats.org/officeDocument/2006/relationships/notesSlide" Target="../notesSlides/notesSlide32.xml"/><Relationship Id="rId1" Type="http://schemas.openxmlformats.org/officeDocument/2006/relationships/slideLayout" Target="../slideLayouts/slideLayout29.xml"/><Relationship Id="rId6" Type="http://schemas.openxmlformats.org/officeDocument/2006/relationships/image" Target="../media/image108.png"/><Relationship Id="rId5" Type="http://schemas.openxmlformats.org/officeDocument/2006/relationships/image" Target="../media/image95.png"/><Relationship Id="rId4" Type="http://schemas.openxmlformats.org/officeDocument/2006/relationships/image" Target="../media/image94.png"/><Relationship Id="rId9" Type="http://schemas.openxmlformats.org/officeDocument/2006/relationships/image" Target="../media/image1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0.xml"/><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2.png"/><Relationship Id="rId7" Type="http://schemas.openxmlformats.org/officeDocument/2006/relationships/image" Target="../media/image126.png"/><Relationship Id="rId2" Type="http://schemas.openxmlformats.org/officeDocument/2006/relationships/image" Target="../media/image121.png"/><Relationship Id="rId1" Type="http://schemas.openxmlformats.org/officeDocument/2006/relationships/slideLayout" Target="../slideLayouts/slideLayout41.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6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2.xml"/><Relationship Id="rId1" Type="http://schemas.openxmlformats.org/officeDocument/2006/relationships/slideLayout" Target="../slideLayouts/slideLayout77.xml"/></Relationships>
</file>

<file path=ppt/slides/_rels/slide6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43.xml"/><Relationship Id="rId1" Type="http://schemas.openxmlformats.org/officeDocument/2006/relationships/slideLayout" Target="../slideLayouts/slideLayout173.xml"/></Relationships>
</file>

<file path=ppt/slides/_rels/slide6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44.xml"/><Relationship Id="rId1" Type="http://schemas.openxmlformats.org/officeDocument/2006/relationships/slideLayout" Target="../slideLayouts/slideLayout173.xml"/></Relationships>
</file>

<file path=ppt/slides/_rels/slide67.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7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5.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47.xml"/><Relationship Id="rId1" Type="http://schemas.openxmlformats.org/officeDocument/2006/relationships/slideLayout" Target="../slideLayouts/slideLayout173.xml"/></Relationships>
</file>

<file path=ppt/slides/_rels/slide71.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48.xml"/><Relationship Id="rId1" Type="http://schemas.openxmlformats.org/officeDocument/2006/relationships/slideLayout" Target="../slideLayouts/slideLayout173.xml"/></Relationships>
</file>

<file path=ppt/slides/_rels/slide72.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7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1.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9.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SAS Data Visualisation user group</a:t>
            </a:r>
            <a:endParaRPr lang="en-US" dirty="0"/>
          </a:p>
        </p:txBody>
      </p:sp>
      <p:sp>
        <p:nvSpPr>
          <p:cNvPr id="4" name="Text Placeholder 3"/>
          <p:cNvSpPr>
            <a:spLocks noGrp="1"/>
          </p:cNvSpPr>
          <p:nvPr>
            <p:ph type="body" sz="quarter" idx="13"/>
          </p:nvPr>
        </p:nvSpPr>
        <p:spPr>
          <a:xfrm>
            <a:off x="339725" y="2580844"/>
            <a:ext cx="7116763" cy="461665"/>
          </a:xfrm>
        </p:spPr>
        <p:txBody>
          <a:bodyPr/>
          <a:lstStyle/>
          <a:p>
            <a:r>
              <a:rPr lang="en-GB" dirty="0" smtClean="0"/>
              <a:t>10</a:t>
            </a:r>
            <a:r>
              <a:rPr lang="en-GB" baseline="30000" dirty="0" smtClean="0"/>
              <a:t>th</a:t>
            </a:r>
            <a:r>
              <a:rPr lang="en-GB" dirty="0" smtClean="0"/>
              <a:t> Feb 2015</a:t>
            </a:r>
          </a:p>
          <a:p>
            <a:r>
              <a:rPr lang="en-GB" dirty="0" smtClean="0"/>
              <a:t>London</a:t>
            </a:r>
            <a:endParaRPr lang="en-GB" dirty="0"/>
          </a:p>
        </p:txBody>
      </p:sp>
    </p:spTree>
    <p:extLst>
      <p:ext uri="{BB962C8B-B14F-4D97-AF65-F5344CB8AC3E}">
        <p14:creationId xmlns:p14="http://schemas.microsoft.com/office/powerpoint/2010/main" val="327984048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VA </a:t>
            </a:r>
            <a:r>
              <a:rPr lang="en-US" dirty="0" smtClean="0"/>
              <a:t>7.1</a:t>
            </a:r>
            <a:r>
              <a:rPr lang="en-US" dirty="0"/>
              <a:t/>
            </a:r>
            <a:br>
              <a:rPr lang="en-US" dirty="0"/>
            </a:br>
            <a:r>
              <a:rPr lang="en-US" dirty="0" smtClean="0"/>
              <a:t>explorer</a:t>
            </a:r>
            <a:endParaRPr lang="en-US" dirty="0"/>
          </a:p>
        </p:txBody>
      </p:sp>
      <p:sp>
        <p:nvSpPr>
          <p:cNvPr id="18" name="Text Placeholder 17"/>
          <p:cNvSpPr>
            <a:spLocks noGrp="1"/>
          </p:cNvSpPr>
          <p:nvPr>
            <p:ph type="body" sz="quarter" idx="11"/>
          </p:nvPr>
        </p:nvSpPr>
        <p:spPr>
          <a:xfrm>
            <a:off x="2635256" y="264154"/>
            <a:ext cx="6061271" cy="338554"/>
          </a:xfrm>
        </p:spPr>
        <p:txBody>
          <a:bodyPr/>
          <a:lstStyle/>
          <a:p>
            <a:r>
              <a:rPr lang="en-US" dirty="0" smtClean="0"/>
              <a:t>Pathing</a:t>
            </a:r>
            <a:endParaRPr lang="en-US" dirty="0"/>
          </a:p>
        </p:txBody>
      </p:sp>
      <p:pic>
        <p:nvPicPr>
          <p:cNvPr id="6" name="Picture 2"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537" y="982415"/>
            <a:ext cx="6669024" cy="3693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547736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VA </a:t>
            </a:r>
            <a:r>
              <a:rPr lang="en-US" dirty="0" smtClean="0"/>
              <a:t>7.1</a:t>
            </a:r>
            <a:r>
              <a:rPr lang="en-US" dirty="0"/>
              <a:t/>
            </a:r>
            <a:br>
              <a:rPr lang="en-US" dirty="0"/>
            </a:br>
            <a:r>
              <a:rPr lang="en-US" dirty="0" smtClean="0"/>
              <a:t>explorer</a:t>
            </a:r>
            <a:endParaRPr lang="en-US" dirty="0"/>
          </a:p>
        </p:txBody>
      </p:sp>
      <p:sp>
        <p:nvSpPr>
          <p:cNvPr id="18" name="Text Placeholder 17"/>
          <p:cNvSpPr>
            <a:spLocks noGrp="1"/>
          </p:cNvSpPr>
          <p:nvPr>
            <p:ph type="body" sz="quarter" idx="11"/>
          </p:nvPr>
        </p:nvSpPr>
        <p:spPr>
          <a:xfrm>
            <a:off x="2635256" y="264154"/>
            <a:ext cx="6061271" cy="338554"/>
          </a:xfrm>
        </p:spPr>
        <p:txBody>
          <a:bodyPr/>
          <a:lstStyle/>
          <a:p>
            <a:r>
              <a:rPr lang="en-US" dirty="0" smtClean="0"/>
              <a:t>Goal seeking &amp; scenario analysis</a:t>
            </a:r>
            <a:endParaRPr lang="en-US" dirty="0"/>
          </a:p>
        </p:txBody>
      </p:sp>
      <p:sp>
        <p:nvSpPr>
          <p:cNvPr id="2" name="TextBox 1"/>
          <p:cNvSpPr txBox="1"/>
          <p:nvPr/>
        </p:nvSpPr>
        <p:spPr>
          <a:xfrm>
            <a:off x="7345836" y="1812343"/>
            <a:ext cx="1798164" cy="1569660"/>
          </a:xfrm>
          <a:prstGeom prst="rect">
            <a:avLst/>
          </a:prstGeom>
          <a:noFill/>
          <a:ln>
            <a:solidFill>
              <a:schemeClr val="tx1"/>
            </a:solidFill>
          </a:ln>
        </p:spPr>
        <p:txBody>
          <a:bodyPr wrap="square" rtlCol="0">
            <a:spAutoFit/>
          </a:bodyPr>
          <a:lstStyle/>
          <a:p>
            <a:r>
              <a:rPr lang="en-US" sz="1200" dirty="0" smtClean="0">
                <a:solidFill>
                  <a:srgbClr val="000000"/>
                </a:solidFill>
              </a:rPr>
              <a:t>To explore goal seeking &amp; scenario analysis, check the “Forecasting” in the “Roles” panel of the line chart and then click on the new “Scenario Analysis” button. </a:t>
            </a:r>
            <a:endParaRPr lang="en-US" sz="1200" dirty="0">
              <a:solidFill>
                <a:srgbClr val="000000"/>
              </a:solidFill>
            </a:endParaRPr>
          </a:p>
        </p:txBody>
      </p:sp>
      <p:pic>
        <p:nvPicPr>
          <p:cNvPr id="5" name="Picture 4"/>
          <p:cNvPicPr>
            <a:picLocks noChangeAspect="1"/>
          </p:cNvPicPr>
          <p:nvPr/>
        </p:nvPicPr>
        <p:blipFill>
          <a:blip r:embed="rId3"/>
          <a:stretch>
            <a:fillRect/>
          </a:stretch>
        </p:blipFill>
        <p:spPr>
          <a:xfrm>
            <a:off x="304386" y="879237"/>
            <a:ext cx="7017178" cy="3633079"/>
          </a:xfrm>
          <a:prstGeom prst="rect">
            <a:avLst/>
          </a:prstGeom>
          <a:ln>
            <a:noFill/>
          </a:ln>
          <a:effectLst>
            <a:outerShdw blurRad="190500" algn="tl" rotWithShape="0">
              <a:srgbClr val="000000">
                <a:alpha val="70000"/>
              </a:srgbClr>
            </a:outerShdw>
          </a:effectLst>
        </p:spPr>
      </p:pic>
      <p:cxnSp>
        <p:nvCxnSpPr>
          <p:cNvPr id="4" name="Straight Arrow Connector 3"/>
          <p:cNvCxnSpPr/>
          <p:nvPr/>
        </p:nvCxnSpPr>
        <p:spPr>
          <a:xfrm flipH="1">
            <a:off x="7088938" y="3322713"/>
            <a:ext cx="595718" cy="2127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750685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VA </a:t>
            </a:r>
            <a:r>
              <a:rPr lang="en-US" dirty="0" smtClean="0"/>
              <a:t>7.1</a:t>
            </a:r>
            <a:r>
              <a:rPr lang="en-US" dirty="0"/>
              <a:t/>
            </a:r>
            <a:br>
              <a:rPr lang="en-US" dirty="0"/>
            </a:br>
            <a:r>
              <a:rPr lang="en-US" dirty="0" smtClean="0"/>
              <a:t>explorer</a:t>
            </a:r>
            <a:endParaRPr lang="en-US" dirty="0"/>
          </a:p>
        </p:txBody>
      </p:sp>
      <p:sp>
        <p:nvSpPr>
          <p:cNvPr id="18" name="Text Placeholder 17"/>
          <p:cNvSpPr>
            <a:spLocks noGrp="1"/>
          </p:cNvSpPr>
          <p:nvPr>
            <p:ph type="body" sz="quarter" idx="11"/>
          </p:nvPr>
        </p:nvSpPr>
        <p:spPr>
          <a:xfrm>
            <a:off x="2635256" y="264154"/>
            <a:ext cx="6061271" cy="338554"/>
          </a:xfrm>
        </p:spPr>
        <p:txBody>
          <a:bodyPr/>
          <a:lstStyle/>
          <a:p>
            <a:r>
              <a:rPr lang="en-US" dirty="0" smtClean="0"/>
              <a:t>Goal seeking &amp; scenario analysis</a:t>
            </a:r>
            <a:endParaRPr lang="en-US" dirty="0"/>
          </a:p>
        </p:txBody>
      </p:sp>
      <p:sp>
        <p:nvSpPr>
          <p:cNvPr id="2" name="TextBox 1"/>
          <p:cNvSpPr txBox="1"/>
          <p:nvPr/>
        </p:nvSpPr>
        <p:spPr>
          <a:xfrm>
            <a:off x="7225764" y="1812343"/>
            <a:ext cx="1798164" cy="1015663"/>
          </a:xfrm>
          <a:prstGeom prst="rect">
            <a:avLst/>
          </a:prstGeom>
          <a:noFill/>
          <a:ln>
            <a:solidFill>
              <a:schemeClr val="tx1"/>
            </a:solidFill>
          </a:ln>
        </p:spPr>
        <p:txBody>
          <a:bodyPr wrap="square" rtlCol="0">
            <a:spAutoFit/>
          </a:bodyPr>
          <a:lstStyle/>
          <a:p>
            <a:r>
              <a:rPr lang="en-US" sz="1200" dirty="0" smtClean="0">
                <a:solidFill>
                  <a:srgbClr val="000000"/>
                </a:solidFill>
              </a:rPr>
              <a:t>Both goal seeking and scenario analysis can be done by moving the data points to the right of the forecast line. </a:t>
            </a:r>
            <a:endParaRPr lang="en-US" sz="1200" dirty="0">
              <a:solidFill>
                <a:srgbClr val="000000"/>
              </a:solidFill>
            </a:endParaRPr>
          </a:p>
        </p:txBody>
      </p:sp>
      <p:pic>
        <p:nvPicPr>
          <p:cNvPr id="3" name="Picture 2"/>
          <p:cNvPicPr>
            <a:picLocks noChangeAspect="1"/>
          </p:cNvPicPr>
          <p:nvPr/>
        </p:nvPicPr>
        <p:blipFill>
          <a:blip r:embed="rId3"/>
          <a:stretch>
            <a:fillRect/>
          </a:stretch>
        </p:blipFill>
        <p:spPr>
          <a:xfrm>
            <a:off x="15326" y="945316"/>
            <a:ext cx="7073612" cy="3712912"/>
          </a:xfrm>
          <a:prstGeom prst="rect">
            <a:avLst/>
          </a:prstGeom>
          <a:ln>
            <a:noFill/>
          </a:ln>
          <a:effectLst>
            <a:outerShdw blurRad="190500" algn="tl" rotWithShape="0">
              <a:srgbClr val="000000">
                <a:alpha val="70000"/>
              </a:srgbClr>
            </a:outerShdw>
          </a:effectLst>
        </p:spPr>
      </p:pic>
      <p:cxnSp>
        <p:nvCxnSpPr>
          <p:cNvPr id="4" name="Straight Arrow Connector 3"/>
          <p:cNvCxnSpPr/>
          <p:nvPr/>
        </p:nvCxnSpPr>
        <p:spPr>
          <a:xfrm flipH="1" flipV="1">
            <a:off x="5985164" y="1534685"/>
            <a:ext cx="1311565" cy="4487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254152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VA </a:t>
            </a:r>
            <a:r>
              <a:rPr lang="en-US" dirty="0" smtClean="0"/>
              <a:t>7.1</a:t>
            </a:r>
            <a:r>
              <a:rPr lang="en-US" dirty="0"/>
              <a:t/>
            </a:r>
            <a:br>
              <a:rPr lang="en-US" dirty="0"/>
            </a:br>
            <a:r>
              <a:rPr lang="en-US" dirty="0" smtClean="0"/>
              <a:t>explorer</a:t>
            </a:r>
            <a:endParaRPr lang="en-US" dirty="0"/>
          </a:p>
        </p:txBody>
      </p:sp>
      <p:sp>
        <p:nvSpPr>
          <p:cNvPr id="18" name="Text Placeholder 17"/>
          <p:cNvSpPr>
            <a:spLocks noGrp="1"/>
          </p:cNvSpPr>
          <p:nvPr>
            <p:ph type="body" sz="quarter" idx="11"/>
          </p:nvPr>
        </p:nvSpPr>
        <p:spPr>
          <a:xfrm>
            <a:off x="2635256" y="264154"/>
            <a:ext cx="6061271" cy="338554"/>
          </a:xfrm>
        </p:spPr>
        <p:txBody>
          <a:bodyPr/>
          <a:lstStyle/>
          <a:p>
            <a:r>
              <a:rPr lang="en-US" dirty="0" smtClean="0"/>
              <a:t>Goal Seeking &amp; Scenario Analysis</a:t>
            </a:r>
            <a:endParaRPr lang="en-US" dirty="0"/>
          </a:p>
        </p:txBody>
      </p:sp>
      <p:sp>
        <p:nvSpPr>
          <p:cNvPr id="2" name="TextBox 1"/>
          <p:cNvSpPr txBox="1"/>
          <p:nvPr/>
        </p:nvSpPr>
        <p:spPr>
          <a:xfrm>
            <a:off x="7231044" y="1373827"/>
            <a:ext cx="1798164" cy="1569660"/>
          </a:xfrm>
          <a:prstGeom prst="rect">
            <a:avLst/>
          </a:prstGeom>
          <a:noFill/>
          <a:ln>
            <a:solidFill>
              <a:schemeClr val="tx1"/>
            </a:solidFill>
          </a:ln>
        </p:spPr>
        <p:txBody>
          <a:bodyPr wrap="square" rtlCol="0">
            <a:spAutoFit/>
          </a:bodyPr>
          <a:lstStyle/>
          <a:p>
            <a:r>
              <a:rPr lang="en-US" sz="1200" dirty="0" smtClean="0">
                <a:solidFill>
                  <a:srgbClr val="000000"/>
                </a:solidFill>
              </a:rPr>
              <a:t>The original data points / forecast is indicated by the gray lines. The new forecast is the blue line. The forecast algorithm can be found at the bottom of the screen.</a:t>
            </a:r>
            <a:endParaRPr lang="en-US" sz="1200" dirty="0">
              <a:solidFill>
                <a:srgbClr val="000000"/>
              </a:solidFill>
            </a:endParaRPr>
          </a:p>
        </p:txBody>
      </p:sp>
      <p:pic>
        <p:nvPicPr>
          <p:cNvPr id="3" name="Picture 2"/>
          <p:cNvPicPr>
            <a:picLocks noChangeAspect="1"/>
          </p:cNvPicPr>
          <p:nvPr/>
        </p:nvPicPr>
        <p:blipFill>
          <a:blip r:embed="rId3"/>
          <a:stretch>
            <a:fillRect/>
          </a:stretch>
        </p:blipFill>
        <p:spPr>
          <a:xfrm>
            <a:off x="119818" y="904149"/>
            <a:ext cx="7017669" cy="3672206"/>
          </a:xfrm>
          <a:prstGeom prst="rect">
            <a:avLst/>
          </a:prstGeom>
          <a:ln>
            <a:noFill/>
          </a:ln>
          <a:effectLst>
            <a:outerShdw blurRad="190500" algn="tl" rotWithShape="0">
              <a:srgbClr val="000000">
                <a:alpha val="70000"/>
              </a:srgbClr>
            </a:outerShdw>
          </a:effectLst>
        </p:spPr>
      </p:pic>
      <p:cxnSp>
        <p:nvCxnSpPr>
          <p:cNvPr id="6" name="Straight Arrow Connector 5"/>
          <p:cNvCxnSpPr/>
          <p:nvPr/>
        </p:nvCxnSpPr>
        <p:spPr>
          <a:xfrm flipH="1" flipV="1">
            <a:off x="6027849" y="1522903"/>
            <a:ext cx="1203195" cy="2773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flipH="1">
            <a:off x="5915025" y="1949301"/>
            <a:ext cx="1316019" cy="6319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4810125" y="2882716"/>
            <a:ext cx="2847975" cy="14521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419199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VA </a:t>
            </a:r>
            <a:r>
              <a:rPr lang="en-US" dirty="0" smtClean="0"/>
              <a:t>7.1</a:t>
            </a:r>
            <a:r>
              <a:rPr lang="en-US" dirty="0"/>
              <a:t/>
            </a:r>
            <a:br>
              <a:rPr lang="en-US" dirty="0"/>
            </a:br>
            <a:r>
              <a:rPr lang="en-US" dirty="0" smtClean="0"/>
              <a:t>explorer</a:t>
            </a:r>
            <a:endParaRPr lang="en-US" dirty="0"/>
          </a:p>
        </p:txBody>
      </p:sp>
      <p:sp>
        <p:nvSpPr>
          <p:cNvPr id="18" name="Text Placeholder 17"/>
          <p:cNvSpPr>
            <a:spLocks noGrp="1"/>
          </p:cNvSpPr>
          <p:nvPr>
            <p:ph type="body" sz="quarter" idx="11"/>
          </p:nvPr>
        </p:nvSpPr>
        <p:spPr>
          <a:xfrm>
            <a:off x="2635256" y="264154"/>
            <a:ext cx="6061271" cy="338554"/>
          </a:xfrm>
        </p:spPr>
        <p:txBody>
          <a:bodyPr/>
          <a:lstStyle/>
          <a:p>
            <a:r>
              <a:rPr lang="en-US" dirty="0" smtClean="0"/>
              <a:t>Goal Seeking &amp; Scenario Analysis</a:t>
            </a:r>
            <a:endParaRPr lang="en-US" dirty="0"/>
          </a:p>
        </p:txBody>
      </p:sp>
      <p:cxnSp>
        <p:nvCxnSpPr>
          <p:cNvPr id="6" name="Straight Arrow Connector 5"/>
          <p:cNvCxnSpPr/>
          <p:nvPr/>
        </p:nvCxnSpPr>
        <p:spPr>
          <a:xfrm flipH="1" flipV="1">
            <a:off x="6027849" y="1522903"/>
            <a:ext cx="1203195" cy="2773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flipH="1">
            <a:off x="5915025" y="1949301"/>
            <a:ext cx="1316019" cy="6319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55214" y="848929"/>
            <a:ext cx="7175829" cy="3771529"/>
          </a:xfrm>
          <a:prstGeom prst="rect">
            <a:avLst/>
          </a:prstGeom>
          <a:ln>
            <a:noFill/>
          </a:ln>
          <a:effectLst>
            <a:outerShdw blurRad="190500" algn="tl" rotWithShape="0">
              <a:srgbClr val="000000">
                <a:alpha val="70000"/>
              </a:srgbClr>
            </a:outerShdw>
          </a:effectLst>
        </p:spPr>
      </p:pic>
      <p:sp>
        <p:nvSpPr>
          <p:cNvPr id="2" name="TextBox 1"/>
          <p:cNvSpPr txBox="1"/>
          <p:nvPr/>
        </p:nvSpPr>
        <p:spPr>
          <a:xfrm>
            <a:off x="7345836" y="2161791"/>
            <a:ext cx="1798164" cy="830997"/>
          </a:xfrm>
          <a:prstGeom prst="rect">
            <a:avLst/>
          </a:prstGeom>
          <a:noFill/>
          <a:ln>
            <a:solidFill>
              <a:schemeClr val="tx1"/>
            </a:solidFill>
          </a:ln>
        </p:spPr>
        <p:txBody>
          <a:bodyPr wrap="square" rtlCol="0">
            <a:spAutoFit/>
          </a:bodyPr>
          <a:lstStyle/>
          <a:p>
            <a:r>
              <a:rPr lang="en-US" sz="1200" dirty="0" smtClean="0">
                <a:solidFill>
                  <a:srgbClr val="000000"/>
                </a:solidFill>
              </a:rPr>
              <a:t>You also have the option to set lower and upper limit for each of the underlying factors. </a:t>
            </a:r>
            <a:endParaRPr lang="en-US" sz="1200" dirty="0">
              <a:solidFill>
                <a:srgbClr val="000000"/>
              </a:solidFill>
            </a:endParaRPr>
          </a:p>
        </p:txBody>
      </p:sp>
    </p:spTree>
    <p:extLst>
      <p:ext uri="{BB962C8B-B14F-4D97-AF65-F5344CB8AC3E}">
        <p14:creationId xmlns:p14="http://schemas.microsoft.com/office/powerpoint/2010/main" val="99080590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VA </a:t>
            </a:r>
            <a:r>
              <a:rPr lang="en-US" dirty="0" smtClean="0"/>
              <a:t>7.1</a:t>
            </a:r>
            <a:r>
              <a:rPr lang="en-US" dirty="0"/>
              <a:t/>
            </a:r>
            <a:br>
              <a:rPr lang="en-US" dirty="0"/>
            </a:br>
            <a:r>
              <a:rPr lang="en-US" dirty="0" smtClean="0"/>
              <a:t>explorer</a:t>
            </a:r>
            <a:endParaRPr lang="en-US" dirty="0"/>
          </a:p>
        </p:txBody>
      </p:sp>
      <p:sp>
        <p:nvSpPr>
          <p:cNvPr id="18" name="Text Placeholder 17"/>
          <p:cNvSpPr>
            <a:spLocks noGrp="1"/>
          </p:cNvSpPr>
          <p:nvPr>
            <p:ph type="body" sz="quarter" idx="11"/>
          </p:nvPr>
        </p:nvSpPr>
        <p:spPr>
          <a:xfrm>
            <a:off x="2635256" y="264154"/>
            <a:ext cx="6061271" cy="338554"/>
          </a:xfrm>
        </p:spPr>
        <p:txBody>
          <a:bodyPr/>
          <a:lstStyle/>
          <a:p>
            <a:r>
              <a:rPr lang="en-US" dirty="0" smtClean="0"/>
              <a:t>sentiment</a:t>
            </a:r>
            <a:endParaRPr lang="en-US" dirty="0"/>
          </a:p>
        </p:txBody>
      </p:sp>
      <p:sp>
        <p:nvSpPr>
          <p:cNvPr id="2" name="TextBox 1"/>
          <p:cNvSpPr txBox="1"/>
          <p:nvPr/>
        </p:nvSpPr>
        <p:spPr>
          <a:xfrm>
            <a:off x="4426799" y="1369903"/>
            <a:ext cx="1798164" cy="1569660"/>
          </a:xfrm>
          <a:prstGeom prst="rect">
            <a:avLst/>
          </a:prstGeom>
          <a:noFill/>
          <a:ln>
            <a:solidFill>
              <a:schemeClr val="tx1"/>
            </a:solidFill>
          </a:ln>
        </p:spPr>
        <p:txBody>
          <a:bodyPr wrap="square" rtlCol="0">
            <a:spAutoFit/>
          </a:bodyPr>
          <a:lstStyle/>
          <a:p>
            <a:r>
              <a:rPr lang="en-US" sz="1200" dirty="0" smtClean="0">
                <a:solidFill>
                  <a:srgbClr val="000000"/>
                </a:solidFill>
              </a:rPr>
              <a:t>Topic sentiment can now be viewed in the topic selector drop-down menu. Once you select a topic, you are also able to see the sentiment in the top right of the screen. </a:t>
            </a:r>
            <a:endParaRPr lang="en-US" sz="1200" dirty="0">
              <a:solidFill>
                <a:srgbClr val="000000"/>
              </a:solidFill>
            </a:endParaRPr>
          </a:p>
        </p:txBody>
      </p:sp>
      <p:pic>
        <p:nvPicPr>
          <p:cNvPr id="3" name="Picture 2"/>
          <p:cNvPicPr>
            <a:picLocks noChangeAspect="1"/>
          </p:cNvPicPr>
          <p:nvPr/>
        </p:nvPicPr>
        <p:blipFill>
          <a:blip r:embed="rId3"/>
          <a:stretch>
            <a:fillRect/>
          </a:stretch>
        </p:blipFill>
        <p:spPr>
          <a:xfrm>
            <a:off x="34813" y="1208883"/>
            <a:ext cx="4016580" cy="2744783"/>
          </a:xfrm>
          <a:prstGeom prst="rect">
            <a:avLst/>
          </a:prstGeom>
        </p:spPr>
      </p:pic>
      <p:pic>
        <p:nvPicPr>
          <p:cNvPr id="7" name="Picture 6"/>
          <p:cNvPicPr>
            <a:picLocks noChangeAspect="1"/>
          </p:cNvPicPr>
          <p:nvPr/>
        </p:nvPicPr>
        <p:blipFill>
          <a:blip r:embed="rId4"/>
          <a:stretch>
            <a:fillRect/>
          </a:stretch>
        </p:blipFill>
        <p:spPr>
          <a:xfrm>
            <a:off x="7029714" y="1317620"/>
            <a:ext cx="2114286" cy="371429"/>
          </a:xfrm>
          <a:prstGeom prst="rect">
            <a:avLst/>
          </a:prstGeom>
        </p:spPr>
      </p:pic>
      <p:cxnSp>
        <p:nvCxnSpPr>
          <p:cNvPr id="6" name="Straight Arrow Connector 5"/>
          <p:cNvCxnSpPr/>
          <p:nvPr/>
        </p:nvCxnSpPr>
        <p:spPr>
          <a:xfrm flipH="1" flipV="1">
            <a:off x="2635257" y="1923740"/>
            <a:ext cx="1659652" cy="1386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flipV="1">
            <a:off x="6356853" y="1644202"/>
            <a:ext cx="1210160" cy="3098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216138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VA </a:t>
            </a:r>
            <a:r>
              <a:rPr lang="en-US" dirty="0" smtClean="0"/>
              <a:t>7.1</a:t>
            </a:r>
            <a:r>
              <a:rPr lang="en-US" dirty="0"/>
              <a:t/>
            </a:r>
            <a:br>
              <a:rPr lang="en-US" dirty="0"/>
            </a:br>
            <a:r>
              <a:rPr lang="en-US" dirty="0" smtClean="0"/>
              <a:t>explorer</a:t>
            </a:r>
            <a:endParaRPr lang="en-US" dirty="0"/>
          </a:p>
        </p:txBody>
      </p:sp>
      <p:sp>
        <p:nvSpPr>
          <p:cNvPr id="18" name="Text Placeholder 17"/>
          <p:cNvSpPr>
            <a:spLocks noGrp="1"/>
          </p:cNvSpPr>
          <p:nvPr>
            <p:ph type="body" sz="quarter" idx="11"/>
          </p:nvPr>
        </p:nvSpPr>
        <p:spPr>
          <a:xfrm>
            <a:off x="2635256" y="264154"/>
            <a:ext cx="6061271" cy="338554"/>
          </a:xfrm>
        </p:spPr>
        <p:txBody>
          <a:bodyPr/>
          <a:lstStyle/>
          <a:p>
            <a:r>
              <a:rPr lang="en-US" dirty="0" smtClean="0"/>
              <a:t>sentiment</a:t>
            </a:r>
            <a:endParaRPr lang="en-US" dirty="0"/>
          </a:p>
        </p:txBody>
      </p:sp>
      <p:sp>
        <p:nvSpPr>
          <p:cNvPr id="2" name="TextBox 1"/>
          <p:cNvSpPr txBox="1"/>
          <p:nvPr/>
        </p:nvSpPr>
        <p:spPr>
          <a:xfrm>
            <a:off x="3090606" y="3275195"/>
            <a:ext cx="3096017" cy="646331"/>
          </a:xfrm>
          <a:prstGeom prst="rect">
            <a:avLst/>
          </a:prstGeom>
          <a:noFill/>
          <a:ln>
            <a:solidFill>
              <a:schemeClr val="tx1"/>
            </a:solidFill>
          </a:ln>
        </p:spPr>
        <p:txBody>
          <a:bodyPr wrap="square" rtlCol="0">
            <a:spAutoFit/>
          </a:bodyPr>
          <a:lstStyle/>
          <a:p>
            <a:r>
              <a:rPr lang="en-US" sz="1200" dirty="0" smtClean="0">
                <a:solidFill>
                  <a:srgbClr val="000000"/>
                </a:solidFill>
              </a:rPr>
              <a:t>The topic table shows document count by sentiment as well as the total number of documents for a topic. </a:t>
            </a:r>
            <a:endParaRPr lang="en-US" sz="1200" dirty="0">
              <a:solidFill>
                <a:srgbClr val="000000"/>
              </a:solidFill>
            </a:endParaRPr>
          </a:p>
        </p:txBody>
      </p:sp>
      <p:pic>
        <p:nvPicPr>
          <p:cNvPr id="5" name="Picture 4"/>
          <p:cNvPicPr>
            <a:picLocks noChangeAspect="1"/>
          </p:cNvPicPr>
          <p:nvPr/>
        </p:nvPicPr>
        <p:blipFill>
          <a:blip r:embed="rId3"/>
          <a:stretch>
            <a:fillRect/>
          </a:stretch>
        </p:blipFill>
        <p:spPr>
          <a:xfrm>
            <a:off x="246217" y="1036863"/>
            <a:ext cx="8784794" cy="2050399"/>
          </a:xfrm>
          <a:prstGeom prst="rect">
            <a:avLst/>
          </a:prstGeom>
        </p:spPr>
      </p:pic>
    </p:spTree>
    <p:extLst>
      <p:ext uri="{BB962C8B-B14F-4D97-AF65-F5344CB8AC3E}">
        <p14:creationId xmlns:p14="http://schemas.microsoft.com/office/powerpoint/2010/main" val="308922541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VA </a:t>
            </a:r>
            <a:r>
              <a:rPr lang="en-US" dirty="0" smtClean="0"/>
              <a:t>7.1</a:t>
            </a:r>
            <a:r>
              <a:rPr lang="en-US" dirty="0"/>
              <a:t/>
            </a:r>
            <a:br>
              <a:rPr lang="en-US" dirty="0"/>
            </a:br>
            <a:r>
              <a:rPr lang="en-US" dirty="0" smtClean="0"/>
              <a:t>explorer</a:t>
            </a:r>
            <a:endParaRPr lang="en-US" dirty="0"/>
          </a:p>
        </p:txBody>
      </p:sp>
      <p:sp>
        <p:nvSpPr>
          <p:cNvPr id="18" name="Text Placeholder 17"/>
          <p:cNvSpPr>
            <a:spLocks noGrp="1"/>
          </p:cNvSpPr>
          <p:nvPr>
            <p:ph type="body" sz="quarter" idx="11"/>
          </p:nvPr>
        </p:nvSpPr>
        <p:spPr>
          <a:xfrm>
            <a:off x="2635256" y="264154"/>
            <a:ext cx="6061271" cy="338554"/>
          </a:xfrm>
        </p:spPr>
        <p:txBody>
          <a:bodyPr/>
          <a:lstStyle/>
          <a:p>
            <a:r>
              <a:rPr lang="en-US" dirty="0" smtClean="0"/>
              <a:t>sentiment</a:t>
            </a:r>
            <a:endParaRPr lang="en-US" dirty="0"/>
          </a:p>
        </p:txBody>
      </p:sp>
      <p:sp>
        <p:nvSpPr>
          <p:cNvPr id="2" name="TextBox 1"/>
          <p:cNvSpPr txBox="1"/>
          <p:nvPr/>
        </p:nvSpPr>
        <p:spPr>
          <a:xfrm>
            <a:off x="3090604" y="3431323"/>
            <a:ext cx="3096017" cy="646331"/>
          </a:xfrm>
          <a:prstGeom prst="rect">
            <a:avLst/>
          </a:prstGeom>
          <a:noFill/>
          <a:ln>
            <a:solidFill>
              <a:schemeClr val="tx1"/>
            </a:solidFill>
          </a:ln>
        </p:spPr>
        <p:txBody>
          <a:bodyPr wrap="square" rtlCol="0">
            <a:spAutoFit/>
          </a:bodyPr>
          <a:lstStyle/>
          <a:p>
            <a:r>
              <a:rPr lang="en-US" sz="1200" dirty="0" smtClean="0">
                <a:solidFill>
                  <a:srgbClr val="000000"/>
                </a:solidFill>
              </a:rPr>
              <a:t>You can view sentiment by document in the Documents tab. You can also filter by sentiment in here. </a:t>
            </a:r>
            <a:endParaRPr lang="en-US" sz="1200" dirty="0">
              <a:solidFill>
                <a:srgbClr val="000000"/>
              </a:solidFill>
            </a:endParaRPr>
          </a:p>
        </p:txBody>
      </p:sp>
      <p:pic>
        <p:nvPicPr>
          <p:cNvPr id="3" name="Picture 2"/>
          <p:cNvPicPr>
            <a:picLocks noChangeAspect="1"/>
          </p:cNvPicPr>
          <p:nvPr/>
        </p:nvPicPr>
        <p:blipFill>
          <a:blip r:embed="rId3"/>
          <a:stretch>
            <a:fillRect/>
          </a:stretch>
        </p:blipFill>
        <p:spPr>
          <a:xfrm>
            <a:off x="491813" y="987488"/>
            <a:ext cx="8293601" cy="2149149"/>
          </a:xfrm>
          <a:prstGeom prst="rect">
            <a:avLst/>
          </a:prstGeom>
        </p:spPr>
      </p:pic>
      <p:cxnSp>
        <p:nvCxnSpPr>
          <p:cNvPr id="7" name="Straight Arrow Connector 6"/>
          <p:cNvCxnSpPr/>
          <p:nvPr/>
        </p:nvCxnSpPr>
        <p:spPr>
          <a:xfrm flipV="1">
            <a:off x="5442453" y="1625600"/>
            <a:ext cx="2094420" cy="17727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850594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SAS</a:t>
            </a:r>
            <a:r>
              <a:rPr lang="en-US" baseline="30000" dirty="0"/>
              <a:t>®</a:t>
            </a:r>
            <a:r>
              <a:rPr lang="en-US" dirty="0"/>
              <a:t> Visual Analytics 7.1</a:t>
            </a:r>
          </a:p>
        </p:txBody>
      </p:sp>
      <p:sp>
        <p:nvSpPr>
          <p:cNvPr id="6" name="Text Placeholder 5"/>
          <p:cNvSpPr>
            <a:spLocks noGrp="1"/>
          </p:cNvSpPr>
          <p:nvPr>
            <p:ph type="body" sz="quarter" idx="11"/>
          </p:nvPr>
        </p:nvSpPr>
        <p:spPr/>
        <p:txBody>
          <a:bodyPr/>
          <a:lstStyle/>
          <a:p>
            <a:r>
              <a:rPr lang="en-US" dirty="0" smtClean="0"/>
              <a:t>Explorer</a:t>
            </a:r>
            <a:endParaRPr lang="en-US" dirty="0"/>
          </a:p>
        </p:txBody>
      </p:sp>
      <p:sp>
        <p:nvSpPr>
          <p:cNvPr id="8" name="Content Placeholder 7"/>
          <p:cNvSpPr>
            <a:spLocks noGrp="1"/>
          </p:cNvSpPr>
          <p:nvPr>
            <p:ph sz="quarter" idx="14"/>
          </p:nvPr>
        </p:nvSpPr>
        <p:spPr>
          <a:xfrm>
            <a:off x="2736850" y="536940"/>
            <a:ext cx="5943600" cy="4302716"/>
          </a:xfrm>
        </p:spPr>
        <p:txBody>
          <a:bodyPr/>
          <a:lstStyle/>
          <a:p>
            <a:pPr marL="0" indent="0">
              <a:buNone/>
            </a:pPr>
            <a:r>
              <a:rPr lang="en-US" i="1" dirty="0" smtClean="0">
                <a:solidFill>
                  <a:srgbClr val="0070C0"/>
                </a:solidFill>
              </a:rPr>
              <a:t>Incremental Functionality</a:t>
            </a:r>
            <a:endParaRPr lang="en-US" i="1" dirty="0">
              <a:solidFill>
                <a:srgbClr val="0070C0"/>
              </a:solidFill>
            </a:endParaRPr>
          </a:p>
          <a:p>
            <a:r>
              <a:rPr lang="en-US" dirty="0" smtClean="0"/>
              <a:t>Parameterized </a:t>
            </a:r>
            <a:r>
              <a:rPr lang="en-US" dirty="0"/>
              <a:t>calculations </a:t>
            </a:r>
            <a:r>
              <a:rPr lang="en-US" sz="1200" dirty="0"/>
              <a:t>(also new in VAD)</a:t>
            </a:r>
          </a:p>
          <a:p>
            <a:r>
              <a:rPr lang="en-US" dirty="0" smtClean="0"/>
              <a:t>New </a:t>
            </a:r>
            <a:r>
              <a:rPr lang="en-US" dirty="0"/>
              <a:t>aggregation types </a:t>
            </a:r>
            <a:r>
              <a:rPr lang="en-US" sz="1200" dirty="0"/>
              <a:t>(also new in VAD)</a:t>
            </a:r>
          </a:p>
          <a:p>
            <a:r>
              <a:rPr lang="en-US" dirty="0" smtClean="0"/>
              <a:t>Multiple </a:t>
            </a:r>
            <a:r>
              <a:rPr lang="en-US" dirty="0"/>
              <a:t>data sources (multi-table visualizations)</a:t>
            </a:r>
          </a:p>
          <a:p>
            <a:r>
              <a:rPr lang="en-US" dirty="0" smtClean="0"/>
              <a:t>Linked </a:t>
            </a:r>
            <a:r>
              <a:rPr lang="en-US" dirty="0"/>
              <a:t>(shared) filter to subset multiple data sources</a:t>
            </a:r>
          </a:p>
          <a:p>
            <a:r>
              <a:rPr lang="en-US" dirty="0" smtClean="0"/>
              <a:t>Copy filters to other visualizations</a:t>
            </a:r>
            <a:endParaRPr lang="en-US" dirty="0"/>
          </a:p>
          <a:p>
            <a:r>
              <a:rPr lang="en-US" dirty="0"/>
              <a:t>Custom categories </a:t>
            </a:r>
            <a:r>
              <a:rPr lang="en-US" sz="1200" dirty="0"/>
              <a:t>(catching up with VAD)</a:t>
            </a:r>
          </a:p>
          <a:p>
            <a:r>
              <a:rPr lang="en-US" dirty="0" smtClean="0"/>
              <a:t>Decision Tree: </a:t>
            </a:r>
            <a:r>
              <a:rPr lang="en-US" dirty="0"/>
              <a:t>percentages on </a:t>
            </a:r>
            <a:r>
              <a:rPr lang="en-US" dirty="0" smtClean="0"/>
              <a:t>nodes</a:t>
            </a:r>
            <a:endParaRPr lang="en-US" dirty="0"/>
          </a:p>
          <a:p>
            <a:r>
              <a:rPr lang="en-US" dirty="0" smtClean="0"/>
              <a:t>Correlation </a:t>
            </a:r>
            <a:r>
              <a:rPr lang="en-US" dirty="0"/>
              <a:t>with sign (positive and negative)</a:t>
            </a:r>
          </a:p>
          <a:p>
            <a:r>
              <a:rPr lang="en-US" dirty="0"/>
              <a:t>Full distinct count on demand</a:t>
            </a:r>
          </a:p>
          <a:p>
            <a:r>
              <a:rPr lang="en-US" dirty="0"/>
              <a:t>New sources added to self-service import </a:t>
            </a:r>
            <a:r>
              <a:rPr lang="en-US" sz="1200" dirty="0"/>
              <a:t>(also new and available in VAD and VDB)</a:t>
            </a:r>
            <a:endParaRPr lang="en-US" dirty="0"/>
          </a:p>
          <a:p>
            <a:r>
              <a:rPr lang="en-US" dirty="0"/>
              <a:t>Support for dynamic maps in ESRI </a:t>
            </a:r>
            <a:r>
              <a:rPr lang="en-US" sz="1200" dirty="0"/>
              <a:t>(also new in VAD)</a:t>
            </a:r>
          </a:p>
        </p:txBody>
      </p:sp>
      <p:sp>
        <p:nvSpPr>
          <p:cNvPr id="7" name="Text Placeholder 6"/>
          <p:cNvSpPr>
            <a:spLocks noGrp="1"/>
          </p:cNvSpPr>
          <p:nvPr>
            <p:ph type="body" sz="quarter" idx="13"/>
          </p:nvPr>
        </p:nvSpPr>
        <p:spPr/>
        <p:txBody>
          <a:bodyPr/>
          <a:lstStyle/>
          <a:p>
            <a:r>
              <a:rPr lang="en-US" dirty="0" smtClean="0"/>
              <a:t>What’s New</a:t>
            </a:r>
            <a:endParaRPr lang="en-US" dirty="0"/>
          </a:p>
        </p:txBody>
      </p:sp>
    </p:spTree>
    <p:extLst>
      <p:ext uri="{BB962C8B-B14F-4D97-AF65-F5344CB8AC3E}">
        <p14:creationId xmlns:p14="http://schemas.microsoft.com/office/powerpoint/2010/main" val="14691594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p:txBody>
          <a:bodyPr/>
          <a:lstStyle/>
          <a:p>
            <a:r>
              <a:rPr lang="en-US" dirty="0" smtClean="0"/>
              <a:t>Parameterized calculations</a:t>
            </a:r>
            <a:endParaRPr lang="en-US" dirty="0"/>
          </a:p>
        </p:txBody>
      </p:sp>
      <p:pic>
        <p:nvPicPr>
          <p:cNvPr id="4" name="Picture 3"/>
          <p:cNvPicPr>
            <a:picLocks noChangeAspect="1"/>
          </p:cNvPicPr>
          <p:nvPr/>
        </p:nvPicPr>
        <p:blipFill>
          <a:blip r:embed="rId3"/>
          <a:stretch>
            <a:fillRect/>
          </a:stretch>
        </p:blipFill>
        <p:spPr>
          <a:xfrm>
            <a:off x="326195" y="950902"/>
            <a:ext cx="5037046" cy="3466354"/>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5665891" y="698297"/>
            <a:ext cx="3429000" cy="1569660"/>
          </a:xfrm>
          <a:prstGeom prst="rect">
            <a:avLst/>
          </a:prstGeom>
          <a:noFill/>
        </p:spPr>
        <p:txBody>
          <a:bodyPr wrap="square" rtlCol="0">
            <a:spAutoFit/>
          </a:bodyPr>
          <a:lstStyle>
            <a:defPPr>
              <a:defRPr lang="en-US"/>
            </a:defPPr>
            <a:lvl1pPr>
              <a:defRPr sz="1200"/>
            </a:lvl1pPr>
          </a:lstStyle>
          <a:p>
            <a:r>
              <a:rPr lang="en-US" dirty="0"/>
              <a:t>Parameters can be created in </a:t>
            </a:r>
            <a:r>
              <a:rPr lang="en-US" dirty="0" smtClean="0"/>
              <a:t>the expression </a:t>
            </a:r>
            <a:r>
              <a:rPr lang="en-US" dirty="0"/>
              <a:t>builder interface for </a:t>
            </a:r>
            <a:r>
              <a:rPr lang="en-US" b="1" i="1" dirty="0"/>
              <a:t>calculated items </a:t>
            </a:r>
            <a:r>
              <a:rPr lang="en-US" dirty="0"/>
              <a:t>and </a:t>
            </a:r>
            <a:r>
              <a:rPr lang="en-US" b="1" i="1" dirty="0"/>
              <a:t>aggregated </a:t>
            </a:r>
            <a:r>
              <a:rPr lang="en-US" b="1" i="1" dirty="0" smtClean="0"/>
              <a:t>measures </a:t>
            </a:r>
            <a:r>
              <a:rPr lang="en-US" dirty="0"/>
              <a:t>via right mouse click in the </a:t>
            </a:r>
            <a:r>
              <a:rPr lang="en-US" b="1" i="1" dirty="0"/>
              <a:t>Parameter</a:t>
            </a:r>
            <a:r>
              <a:rPr lang="en-US" dirty="0"/>
              <a:t> group</a:t>
            </a:r>
            <a:r>
              <a:rPr lang="en-US" dirty="0" smtClean="0"/>
              <a:t>.</a:t>
            </a:r>
          </a:p>
          <a:p>
            <a:endParaRPr lang="en-US" dirty="0"/>
          </a:p>
          <a:p>
            <a:r>
              <a:rPr lang="en-US" dirty="0" smtClean="0"/>
              <a:t>Parameters are global and show up in the new </a:t>
            </a:r>
            <a:r>
              <a:rPr lang="en-US" b="1" i="1" dirty="0" smtClean="0"/>
              <a:t>Parameters</a:t>
            </a:r>
            <a:r>
              <a:rPr lang="en-US" dirty="0" smtClean="0"/>
              <a:t> tab, from where values can be assigned/changed.</a:t>
            </a:r>
            <a:endParaRPr lang="en-US" dirty="0"/>
          </a:p>
        </p:txBody>
      </p:sp>
      <p:pic>
        <p:nvPicPr>
          <p:cNvPr id="6" name="Picture 5"/>
          <p:cNvPicPr>
            <a:picLocks noChangeAspect="1"/>
          </p:cNvPicPr>
          <p:nvPr/>
        </p:nvPicPr>
        <p:blipFill>
          <a:blip r:embed="rId4"/>
          <a:stretch>
            <a:fillRect/>
          </a:stretch>
        </p:blipFill>
        <p:spPr>
          <a:xfrm>
            <a:off x="6142141" y="2363546"/>
            <a:ext cx="2476500" cy="2238375"/>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326196" y="1921043"/>
            <a:ext cx="1314346" cy="2394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378449800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820" y="21781"/>
            <a:ext cx="2515438" cy="823302"/>
          </a:xfrm>
        </p:spPr>
        <p:txBody>
          <a:bodyPr/>
          <a:lstStyle/>
          <a:p>
            <a:pPr>
              <a:lnSpc>
                <a:spcPts val="1880"/>
              </a:lnSpc>
              <a:defRPr/>
            </a:pPr>
            <a:r>
              <a:rPr lang="en-US" dirty="0" err="1"/>
              <a:t>SaS</a:t>
            </a:r>
            <a:r>
              <a:rPr lang="en-US" dirty="0"/>
              <a:t> </a:t>
            </a:r>
            <a:r>
              <a:rPr lang="en-US" dirty="0" smtClean="0"/>
              <a:t>Data Visualisation user group</a:t>
            </a:r>
            <a:endParaRPr lang="en-US" b="1" kern="700" spc="80" dirty="0">
              <a:solidFill>
                <a:schemeClr val="accent2"/>
              </a:solidFill>
              <a:latin typeface="Arial" pitchFamily="34" charset="0"/>
              <a:ea typeface="ＭＳ Ｐゴシック" pitchFamily="34" charset="-128"/>
            </a:endParaRPr>
          </a:p>
        </p:txBody>
      </p:sp>
      <p:sp>
        <p:nvSpPr>
          <p:cNvPr id="3" name="Text Placeholder 2"/>
          <p:cNvSpPr>
            <a:spLocks noGrp="1"/>
          </p:cNvSpPr>
          <p:nvPr>
            <p:ph type="body" sz="quarter" idx="12"/>
          </p:nvPr>
        </p:nvSpPr>
        <p:spPr>
          <a:xfrm>
            <a:off x="2635255" y="271236"/>
            <a:ext cx="6054720" cy="307777"/>
          </a:xfrm>
        </p:spPr>
        <p:txBody>
          <a:bodyPr/>
          <a:lstStyle/>
          <a:p>
            <a:pPr>
              <a:defRPr/>
            </a:pPr>
            <a:r>
              <a:rPr lang="en-US" sz="1400" kern="600" spc="40" dirty="0" smtClean="0">
                <a:solidFill>
                  <a:schemeClr val="tx1"/>
                </a:solidFill>
                <a:latin typeface="Arial" pitchFamily="34" charset="0"/>
                <a:ea typeface="ＭＳ Ｐゴシック" pitchFamily="34" charset="-128"/>
              </a:rPr>
              <a:t>Agenda</a:t>
            </a:r>
            <a:endParaRPr lang="en-US" sz="1400" kern="600" spc="40" dirty="0">
              <a:solidFill>
                <a:schemeClr val="tx1"/>
              </a:solidFill>
              <a:latin typeface="Arial" pitchFamily="34" charset="0"/>
              <a:ea typeface="ＭＳ Ｐゴシック" pitchFamily="34" charset="-128"/>
            </a:endParaRPr>
          </a:p>
        </p:txBody>
      </p:sp>
      <p:sp>
        <p:nvSpPr>
          <p:cNvPr id="6" name="TextBox 5"/>
          <p:cNvSpPr txBox="1"/>
          <p:nvPr/>
        </p:nvSpPr>
        <p:spPr>
          <a:xfrm>
            <a:off x="8534400" y="4476752"/>
            <a:ext cx="609600" cy="276999"/>
          </a:xfrm>
          <a:prstGeom prst="rect">
            <a:avLst/>
          </a:prstGeom>
          <a:noFill/>
        </p:spPr>
        <p:txBody>
          <a:bodyPr wrap="square" rtlCol="0">
            <a:spAutoFit/>
          </a:bodyPr>
          <a:lstStyle/>
          <a:p>
            <a:pPr algn="r"/>
            <a:fld id="{3C5AA613-7B47-48E2-A2A7-501B0BCC55A5}" type="slidenum">
              <a:rPr lang="en-US" sz="1200">
                <a:solidFill>
                  <a:prstClr val="white">
                    <a:lumMod val="65000"/>
                  </a:prstClr>
                </a:solidFill>
              </a:rPr>
              <a:pPr algn="r"/>
              <a:t>2</a:t>
            </a:fld>
            <a:endParaRPr lang="en-US" sz="1200" dirty="0">
              <a:solidFill>
                <a:prstClr val="white">
                  <a:lumMod val="65000"/>
                </a:prstClr>
              </a:solidFill>
            </a:endParaRPr>
          </a:p>
        </p:txBody>
      </p:sp>
      <p:sp>
        <p:nvSpPr>
          <p:cNvPr id="9" name="Rectangle 1"/>
          <p:cNvSpPr>
            <a:spLocks noChangeArrowheads="1"/>
          </p:cNvSpPr>
          <p:nvPr/>
        </p:nvSpPr>
        <p:spPr bwMode="auto">
          <a:xfrm>
            <a:off x="366878" y="1444849"/>
            <a:ext cx="8167522" cy="2415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8444" tIns="29222" rIns="58444" bIns="29222">
            <a:spAutoFit/>
          </a:bodyPr>
          <a:lstStyle/>
          <a:p>
            <a:r>
              <a:rPr lang="en-GB" sz="1400" dirty="0"/>
              <a:t>09.30 – 10.00      Coffee &amp; biscuits</a:t>
            </a:r>
          </a:p>
          <a:p>
            <a:r>
              <a:rPr lang="en-GB" sz="1400" dirty="0"/>
              <a:t>10.00 – 10.15      Introductions</a:t>
            </a:r>
          </a:p>
          <a:p>
            <a:r>
              <a:rPr lang="en-GB" sz="1400" dirty="0"/>
              <a:t>10.15 - 10.45       What’s new in SAS Visual Analytics </a:t>
            </a:r>
            <a:r>
              <a:rPr lang="en-GB" sz="1400" dirty="0" smtClean="0"/>
              <a:t>– Rajeeve Narula</a:t>
            </a:r>
          </a:p>
          <a:p>
            <a:r>
              <a:rPr lang="en-GB" sz="1400" dirty="0" smtClean="0"/>
              <a:t>10.45 – 11.15      Presentation by Emma Robson (Asda)</a:t>
            </a:r>
          </a:p>
          <a:p>
            <a:r>
              <a:rPr lang="en-GB" sz="1400" dirty="0" smtClean="0"/>
              <a:t>11.15 </a:t>
            </a:r>
            <a:r>
              <a:rPr lang="en-GB" sz="1400" dirty="0"/>
              <a:t>– 11.30      Break</a:t>
            </a:r>
          </a:p>
          <a:p>
            <a:r>
              <a:rPr lang="en-GB" sz="1400" dirty="0"/>
              <a:t>11.30  – 12.00     </a:t>
            </a:r>
            <a:r>
              <a:rPr lang="en-GB" sz="1400" dirty="0" smtClean="0"/>
              <a:t>Introduction </a:t>
            </a:r>
            <a:r>
              <a:rPr lang="en-GB" sz="1400" dirty="0"/>
              <a:t>to Visual Statistics – </a:t>
            </a:r>
            <a:r>
              <a:rPr lang="en-GB" sz="1400" dirty="0" smtClean="0"/>
              <a:t>John Hawkins</a:t>
            </a:r>
            <a:endParaRPr lang="en-GB" sz="1400" dirty="0"/>
          </a:p>
          <a:p>
            <a:r>
              <a:rPr lang="en-GB" sz="1400" dirty="0"/>
              <a:t>12:00 – 12:30      Networking and Lunch</a:t>
            </a:r>
          </a:p>
          <a:p>
            <a:r>
              <a:rPr lang="en-GB" sz="1400" dirty="0"/>
              <a:t>12:30 – 13:00      Ask the </a:t>
            </a:r>
            <a:r>
              <a:rPr lang="en-GB" sz="1400" dirty="0" smtClean="0"/>
              <a:t>Experts</a:t>
            </a:r>
            <a:endParaRPr lang="en-GB" sz="1400" dirty="0"/>
          </a:p>
          <a:p>
            <a:r>
              <a:rPr lang="en-GB" sz="1400" dirty="0"/>
              <a:t>13:00 – 13.15      Feedback and discussion about future topics - ALL</a:t>
            </a:r>
          </a:p>
          <a:p>
            <a:r>
              <a:rPr lang="en-GB" sz="1400" dirty="0"/>
              <a:t>Close</a:t>
            </a:r>
          </a:p>
          <a:p>
            <a:pPr marL="260734" indent="-260734">
              <a:lnSpc>
                <a:spcPct val="90000"/>
              </a:lnSpc>
              <a:spcBef>
                <a:spcPct val="35000"/>
              </a:spcBef>
              <a:spcAft>
                <a:spcPct val="17000"/>
              </a:spcAft>
              <a:buClr>
                <a:srgbClr val="00539B"/>
              </a:buClr>
              <a:buFont typeface="Wingdings" pitchFamily="2" charset="2"/>
              <a:buChar char="§"/>
            </a:pPr>
            <a:endParaRPr lang="en-GB" sz="1050" b="1" kern="0" dirty="0">
              <a:solidFill>
                <a:srgbClr val="000000"/>
              </a:solidFill>
              <a:ea typeface="ＭＳ Ｐゴシック" pitchFamily="-112" charset="-128"/>
            </a:endParaRPr>
          </a:p>
        </p:txBody>
      </p:sp>
    </p:spTree>
    <p:extLst>
      <p:ext uri="{BB962C8B-B14F-4D97-AF65-F5344CB8AC3E}">
        <p14:creationId xmlns:p14="http://schemas.microsoft.com/office/powerpoint/2010/main" val="12864138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8" name="Group 17"/>
          <p:cNvGrpSpPr>
            <a:grpSpLocks noChangeAspect="1"/>
          </p:cNvGrpSpPr>
          <p:nvPr/>
        </p:nvGrpSpPr>
        <p:grpSpPr>
          <a:xfrm>
            <a:off x="677368" y="874140"/>
            <a:ext cx="2636352" cy="3810698"/>
            <a:chOff x="3026375" y="0"/>
            <a:chExt cx="4138314" cy="5981700"/>
          </a:xfrm>
        </p:grpSpPr>
        <p:pic>
          <p:nvPicPr>
            <p:cNvPr id="7" name="Picture 6"/>
            <p:cNvPicPr>
              <a:picLocks noChangeAspect="1"/>
            </p:cNvPicPr>
            <p:nvPr/>
          </p:nvPicPr>
          <p:blipFill>
            <a:blip r:embed="rId3"/>
            <a:stretch>
              <a:fillRect/>
            </a:stretch>
          </p:blipFill>
          <p:spPr>
            <a:xfrm>
              <a:off x="3026375" y="0"/>
              <a:ext cx="2457450" cy="5981700"/>
            </a:xfrm>
            <a:prstGeom prst="rect">
              <a:avLst/>
            </a:prstGeom>
            <a:ln>
              <a:noFill/>
            </a:ln>
            <a:effectLst>
              <a:outerShdw blurRad="292100" dist="139700" dir="2700000" algn="tl" rotWithShape="0">
                <a:srgbClr val="333333">
                  <a:alpha val="65000"/>
                </a:srgbClr>
              </a:outerShdw>
            </a:effectLst>
          </p:spPr>
        </p:pic>
        <p:pic>
          <p:nvPicPr>
            <p:cNvPr id="17" name="Picture 16"/>
            <p:cNvPicPr>
              <a:picLocks noChangeAspect="1"/>
            </p:cNvPicPr>
            <p:nvPr/>
          </p:nvPicPr>
          <p:blipFill>
            <a:blip r:embed="rId4"/>
            <a:stretch>
              <a:fillRect/>
            </a:stretch>
          </p:blipFill>
          <p:spPr>
            <a:xfrm>
              <a:off x="5250164" y="1074115"/>
              <a:ext cx="1914525" cy="3933825"/>
            </a:xfrm>
            <a:prstGeom prst="rect">
              <a:avLst/>
            </a:prstGeom>
            <a:ln>
              <a:noFill/>
            </a:ln>
            <a:effectLst>
              <a:outerShdw blurRad="292100" dist="139700" dir="2700000" algn="tl" rotWithShape="0">
                <a:srgbClr val="333333">
                  <a:alpha val="65000"/>
                </a:srgbClr>
              </a:outerShdw>
            </a:effectLst>
          </p:spPr>
        </p:pic>
      </p:grpSp>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a:xfrm>
            <a:off x="2635256" y="264154"/>
            <a:ext cx="6061271" cy="338554"/>
          </a:xfrm>
        </p:spPr>
        <p:txBody>
          <a:bodyPr/>
          <a:lstStyle/>
          <a:p>
            <a:r>
              <a:rPr lang="en-US" dirty="0" smtClean="0"/>
              <a:t>New Aggregation types</a:t>
            </a:r>
            <a:endParaRPr lang="en-US" dirty="0"/>
          </a:p>
        </p:txBody>
      </p:sp>
      <p:pic>
        <p:nvPicPr>
          <p:cNvPr id="4" name="Picture 3"/>
          <p:cNvPicPr>
            <a:picLocks noChangeAspect="1"/>
          </p:cNvPicPr>
          <p:nvPr/>
        </p:nvPicPr>
        <p:blipFill>
          <a:blip r:embed="rId5"/>
          <a:stretch>
            <a:fillRect/>
          </a:stretch>
        </p:blipFill>
        <p:spPr>
          <a:xfrm>
            <a:off x="4034769" y="1066800"/>
            <a:ext cx="1492991" cy="3463738"/>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4034769" y="1393505"/>
            <a:ext cx="1492991" cy="4532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9" name="Rectangle 8"/>
          <p:cNvSpPr/>
          <p:nvPr/>
        </p:nvSpPr>
        <p:spPr>
          <a:xfrm>
            <a:off x="4032357" y="1999129"/>
            <a:ext cx="1492991" cy="206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0" name="Rectangle 9"/>
          <p:cNvSpPr/>
          <p:nvPr/>
        </p:nvSpPr>
        <p:spPr>
          <a:xfrm>
            <a:off x="4034769" y="2472576"/>
            <a:ext cx="1492991" cy="4678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1" name="Rectangle 10"/>
          <p:cNvSpPr/>
          <p:nvPr/>
        </p:nvSpPr>
        <p:spPr>
          <a:xfrm>
            <a:off x="4032356" y="3243149"/>
            <a:ext cx="1492991" cy="128738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2" name="TextBox 11"/>
          <p:cNvSpPr txBox="1"/>
          <p:nvPr/>
        </p:nvSpPr>
        <p:spPr>
          <a:xfrm>
            <a:off x="5966079" y="1681094"/>
            <a:ext cx="2882086" cy="1938992"/>
          </a:xfrm>
          <a:prstGeom prst="rect">
            <a:avLst/>
          </a:prstGeom>
          <a:noFill/>
        </p:spPr>
        <p:txBody>
          <a:bodyPr wrap="square" rtlCol="0">
            <a:spAutoFit/>
          </a:bodyPr>
          <a:lstStyle/>
          <a:p>
            <a:r>
              <a:rPr lang="en-US" sz="1200" dirty="0" smtClean="0"/>
              <a:t>14 new aggregation types are available from the data item </a:t>
            </a:r>
            <a:r>
              <a:rPr lang="en-US" sz="1200" b="1" i="1" dirty="0" smtClean="0"/>
              <a:t>Property</a:t>
            </a:r>
            <a:r>
              <a:rPr lang="en-US" sz="1200" dirty="0" smtClean="0"/>
              <a:t> section in the </a:t>
            </a:r>
            <a:r>
              <a:rPr lang="en-US" sz="1200" b="1" i="1" dirty="0" smtClean="0"/>
              <a:t>Data</a:t>
            </a:r>
            <a:r>
              <a:rPr lang="en-US" sz="1200" dirty="0" smtClean="0"/>
              <a:t> pane.</a:t>
            </a:r>
          </a:p>
          <a:p>
            <a:endParaRPr lang="en-US" sz="1200" dirty="0"/>
          </a:p>
          <a:p>
            <a:r>
              <a:rPr lang="en-US" sz="1200" dirty="0" smtClean="0"/>
              <a:t>They are also available in the </a:t>
            </a:r>
            <a:r>
              <a:rPr lang="en-US" sz="1200" b="1" i="1" dirty="0" smtClean="0"/>
              <a:t>New Aggregated Measure</a:t>
            </a:r>
            <a:r>
              <a:rPr lang="en-US" sz="1200" i="1" dirty="0" smtClean="0"/>
              <a:t> </a:t>
            </a:r>
            <a:r>
              <a:rPr lang="en-US" sz="1200" dirty="0" smtClean="0"/>
              <a:t>interface (see next slide).</a:t>
            </a:r>
          </a:p>
          <a:p>
            <a:endParaRPr lang="en-US" sz="1200" dirty="0"/>
          </a:p>
          <a:p>
            <a:r>
              <a:rPr lang="en-US" sz="1200" dirty="0" smtClean="0"/>
              <a:t>Those new aggregations are also available in the Designer.</a:t>
            </a:r>
            <a:endParaRPr lang="en-US" sz="1200" dirty="0"/>
          </a:p>
        </p:txBody>
      </p:sp>
      <p:sp>
        <p:nvSpPr>
          <p:cNvPr id="15" name="Rectangle 14"/>
          <p:cNvSpPr/>
          <p:nvPr/>
        </p:nvSpPr>
        <p:spPr>
          <a:xfrm>
            <a:off x="2082881" y="2845555"/>
            <a:ext cx="1230839" cy="1718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6" name="Rectangle 15"/>
          <p:cNvSpPr/>
          <p:nvPr/>
        </p:nvSpPr>
        <p:spPr>
          <a:xfrm>
            <a:off x="1456385" y="4365812"/>
            <a:ext cx="744788" cy="1486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5" name="Rectangle 24"/>
          <p:cNvSpPr/>
          <p:nvPr/>
        </p:nvSpPr>
        <p:spPr>
          <a:xfrm>
            <a:off x="2055986" y="1426848"/>
            <a:ext cx="160806" cy="1468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cxnSp>
        <p:nvCxnSpPr>
          <p:cNvPr id="6" name="Straight Arrow Connector 5"/>
          <p:cNvCxnSpPr>
            <a:endCxn id="4" idx="1"/>
          </p:cNvCxnSpPr>
          <p:nvPr/>
        </p:nvCxnSpPr>
        <p:spPr>
          <a:xfrm flipV="1">
            <a:off x="1693632" y="2798669"/>
            <a:ext cx="2341137" cy="16119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150293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p:txBody>
          <a:bodyPr/>
          <a:lstStyle/>
          <a:p>
            <a:r>
              <a:rPr lang="en-US" dirty="0" smtClean="0"/>
              <a:t>New Aggregation types (continued)</a:t>
            </a:r>
            <a:endParaRPr lang="en-US" dirty="0"/>
          </a:p>
        </p:txBody>
      </p:sp>
      <p:pic>
        <p:nvPicPr>
          <p:cNvPr id="4" name="Picture 3"/>
          <p:cNvPicPr>
            <a:picLocks noChangeAspect="1"/>
          </p:cNvPicPr>
          <p:nvPr/>
        </p:nvPicPr>
        <p:blipFill>
          <a:blip r:embed="rId3"/>
          <a:stretch>
            <a:fillRect/>
          </a:stretch>
        </p:blipFill>
        <p:spPr>
          <a:xfrm>
            <a:off x="242281" y="1280828"/>
            <a:ext cx="1419225" cy="119062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stretch>
            <a:fillRect/>
          </a:stretch>
        </p:blipFill>
        <p:spPr>
          <a:xfrm>
            <a:off x="3992343" y="1276066"/>
            <a:ext cx="1571625" cy="1400175"/>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5"/>
          <a:stretch>
            <a:fillRect/>
          </a:stretch>
        </p:blipFill>
        <p:spPr>
          <a:xfrm>
            <a:off x="5493263" y="2800631"/>
            <a:ext cx="1590675" cy="2162175"/>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6"/>
          <a:stretch>
            <a:fillRect/>
          </a:stretch>
        </p:blipFill>
        <p:spPr>
          <a:xfrm>
            <a:off x="7342291" y="1285592"/>
            <a:ext cx="1466850" cy="2781300"/>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477112" y="864824"/>
            <a:ext cx="709443" cy="276999"/>
          </a:xfrm>
          <a:prstGeom prst="rect">
            <a:avLst/>
          </a:prstGeom>
          <a:noFill/>
        </p:spPr>
        <p:txBody>
          <a:bodyPr wrap="square" rtlCol="0">
            <a:spAutoFit/>
          </a:bodyPr>
          <a:lstStyle/>
          <a:p>
            <a:pPr algn="ctr"/>
            <a:r>
              <a:rPr lang="en-US" sz="1200" b="1" dirty="0" smtClean="0"/>
              <a:t>VA 6.4</a:t>
            </a:r>
            <a:endParaRPr lang="en-US" sz="1200" b="1" dirty="0"/>
          </a:p>
        </p:txBody>
      </p:sp>
      <p:sp>
        <p:nvSpPr>
          <p:cNvPr id="12" name="TextBox 11"/>
          <p:cNvSpPr txBox="1"/>
          <p:nvPr/>
        </p:nvSpPr>
        <p:spPr>
          <a:xfrm>
            <a:off x="5874265" y="864824"/>
            <a:ext cx="709443" cy="276999"/>
          </a:xfrm>
          <a:prstGeom prst="rect">
            <a:avLst/>
          </a:prstGeom>
          <a:noFill/>
        </p:spPr>
        <p:txBody>
          <a:bodyPr wrap="square" rtlCol="0">
            <a:spAutoFit/>
          </a:bodyPr>
          <a:lstStyle/>
          <a:p>
            <a:pPr algn="ctr"/>
            <a:r>
              <a:rPr lang="en-US" sz="1200" b="1" dirty="0" smtClean="0"/>
              <a:t>VA 7.1</a:t>
            </a:r>
            <a:endParaRPr lang="en-US" sz="1200" b="1" dirty="0"/>
          </a:p>
        </p:txBody>
      </p:sp>
      <p:sp>
        <p:nvSpPr>
          <p:cNvPr id="13" name="Rectangle 12"/>
          <p:cNvSpPr/>
          <p:nvPr/>
        </p:nvSpPr>
        <p:spPr>
          <a:xfrm>
            <a:off x="3992343" y="2471453"/>
            <a:ext cx="1571625" cy="2047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4" name="Rectangle 13"/>
          <p:cNvSpPr/>
          <p:nvPr/>
        </p:nvSpPr>
        <p:spPr>
          <a:xfrm>
            <a:off x="7329120" y="2676241"/>
            <a:ext cx="1480021" cy="1008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pic>
        <p:nvPicPr>
          <p:cNvPr id="15" name="Picture 14"/>
          <p:cNvPicPr>
            <a:picLocks noChangeAspect="1"/>
          </p:cNvPicPr>
          <p:nvPr/>
        </p:nvPicPr>
        <p:blipFill>
          <a:blip r:embed="rId7"/>
          <a:stretch>
            <a:fillRect/>
          </a:stretch>
        </p:blipFill>
        <p:spPr>
          <a:xfrm>
            <a:off x="2105804" y="1276066"/>
            <a:ext cx="1171575" cy="1390650"/>
          </a:xfrm>
          <a:prstGeom prst="rect">
            <a:avLst/>
          </a:prstGeom>
          <a:ln>
            <a:noFill/>
          </a:ln>
          <a:effectLst>
            <a:outerShdw blurRad="292100" dist="139700" dir="2700000" algn="tl" rotWithShape="0">
              <a:srgbClr val="333333">
                <a:alpha val="65000"/>
              </a:srgbClr>
            </a:outerShdw>
          </a:effectLst>
        </p:spPr>
      </p:pic>
      <p:sp>
        <p:nvSpPr>
          <p:cNvPr id="16" name="Rectangle 15"/>
          <p:cNvSpPr/>
          <p:nvPr/>
        </p:nvSpPr>
        <p:spPr>
          <a:xfrm>
            <a:off x="7335704" y="3881719"/>
            <a:ext cx="1480021" cy="18517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7" name="Rectangle 16"/>
          <p:cNvSpPr/>
          <p:nvPr/>
        </p:nvSpPr>
        <p:spPr>
          <a:xfrm>
            <a:off x="7335704" y="2286280"/>
            <a:ext cx="1480021" cy="18517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8" name="Rectangle 17"/>
          <p:cNvSpPr/>
          <p:nvPr/>
        </p:nvSpPr>
        <p:spPr>
          <a:xfrm>
            <a:off x="5493263" y="2969340"/>
            <a:ext cx="1590675" cy="19934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cxnSp>
        <p:nvCxnSpPr>
          <p:cNvPr id="19" name="Straight Arrow Connector 18"/>
          <p:cNvCxnSpPr/>
          <p:nvPr/>
        </p:nvCxnSpPr>
        <p:spPr>
          <a:xfrm flipV="1">
            <a:off x="1237129" y="1452282"/>
            <a:ext cx="868675" cy="125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439927" y="1403939"/>
            <a:ext cx="1889193" cy="1727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5" idx="2"/>
          </p:cNvCxnSpPr>
          <p:nvPr/>
        </p:nvCxnSpPr>
        <p:spPr>
          <a:xfrm>
            <a:off x="4778156" y="2676241"/>
            <a:ext cx="691235" cy="2103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42282" y="2876352"/>
            <a:ext cx="4992628" cy="1938992"/>
          </a:xfrm>
          <a:prstGeom prst="rect">
            <a:avLst/>
          </a:prstGeom>
          <a:noFill/>
        </p:spPr>
        <p:txBody>
          <a:bodyPr wrap="square" rtlCol="0">
            <a:spAutoFit/>
          </a:bodyPr>
          <a:lstStyle/>
          <a:p>
            <a:r>
              <a:rPr lang="en-US" sz="1200" dirty="0" smtClean="0"/>
              <a:t>The </a:t>
            </a:r>
            <a:r>
              <a:rPr lang="en-US" sz="1200" b="1" i="1" dirty="0" smtClean="0"/>
              <a:t>Aggregated Measure </a:t>
            </a:r>
            <a:r>
              <a:rPr lang="en-US" sz="1200" dirty="0" smtClean="0"/>
              <a:t>interface has 17 new aggregations: the same 14 available in the previous slide plus First, Last, and Percentile. Those three aggregations are not available as a data item property because they depend on an additional  parameter that can only be informed in the </a:t>
            </a:r>
            <a:r>
              <a:rPr lang="en-US" sz="1200" b="1" i="1" dirty="0" smtClean="0"/>
              <a:t>Aggregated Measure </a:t>
            </a:r>
            <a:r>
              <a:rPr lang="en-US" sz="1200" dirty="0" smtClean="0"/>
              <a:t>window.</a:t>
            </a:r>
          </a:p>
          <a:p>
            <a:endParaRPr lang="en-US" sz="1200" dirty="0"/>
          </a:p>
          <a:p>
            <a:r>
              <a:rPr lang="en-US" sz="1200" dirty="0" smtClean="0"/>
              <a:t>Those new aggregations are found in the groups called </a:t>
            </a:r>
            <a:r>
              <a:rPr lang="en-US" sz="1200" b="1" i="1" dirty="0" smtClean="0"/>
              <a:t>Aggregated (simple)</a:t>
            </a:r>
            <a:r>
              <a:rPr lang="en-US" sz="1200" b="1" dirty="0" smtClean="0"/>
              <a:t> </a:t>
            </a:r>
            <a:r>
              <a:rPr lang="en-US" sz="1200" dirty="0" smtClean="0"/>
              <a:t>and </a:t>
            </a:r>
            <a:r>
              <a:rPr lang="en-US" sz="1200" b="1" i="1" dirty="0" smtClean="0"/>
              <a:t>Aggregated (advanced)</a:t>
            </a:r>
            <a:r>
              <a:rPr lang="en-US" sz="1200" dirty="0" smtClean="0"/>
              <a:t>, which is new in 7.1.</a:t>
            </a:r>
          </a:p>
          <a:p>
            <a:endParaRPr lang="en-US" sz="1200" dirty="0"/>
          </a:p>
          <a:p>
            <a:r>
              <a:rPr lang="en-US" sz="1200" dirty="0" smtClean="0"/>
              <a:t>They are also available in the Designer.</a:t>
            </a:r>
          </a:p>
        </p:txBody>
      </p:sp>
    </p:spTree>
    <p:extLst>
      <p:ext uri="{BB962C8B-B14F-4D97-AF65-F5344CB8AC3E}">
        <p14:creationId xmlns:p14="http://schemas.microsoft.com/office/powerpoint/2010/main" val="367721978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p:txBody>
          <a:bodyPr/>
          <a:lstStyle/>
          <a:p>
            <a:r>
              <a:rPr lang="en-US" dirty="0" smtClean="0"/>
              <a:t>New aggregation types (continued)</a:t>
            </a:r>
            <a:endParaRPr lang="en-US" dirty="0"/>
          </a:p>
        </p:txBody>
      </p:sp>
      <p:pic>
        <p:nvPicPr>
          <p:cNvPr id="4" name="Picture 3"/>
          <p:cNvPicPr>
            <a:picLocks noChangeAspect="1"/>
          </p:cNvPicPr>
          <p:nvPr/>
        </p:nvPicPr>
        <p:blipFill>
          <a:blip r:embed="rId3"/>
          <a:stretch>
            <a:fillRect/>
          </a:stretch>
        </p:blipFill>
        <p:spPr>
          <a:xfrm>
            <a:off x="4759569" y="877105"/>
            <a:ext cx="3635052" cy="3413541"/>
          </a:xfrm>
          <a:prstGeom prst="rect">
            <a:avLst/>
          </a:prstGeom>
          <a:ln>
            <a:noFill/>
          </a:ln>
          <a:effectLst>
            <a:outerShdw blurRad="292100" dist="139700" dir="2700000" algn="tl" rotWithShape="0">
              <a:srgbClr val="333333">
                <a:alpha val="65000"/>
              </a:srgbClr>
            </a:outerShdw>
          </a:effectLst>
        </p:spPr>
      </p:pic>
      <p:grpSp>
        <p:nvGrpSpPr>
          <p:cNvPr id="8" name="Group 7"/>
          <p:cNvGrpSpPr>
            <a:grpSpLocks noChangeAspect="1"/>
          </p:cNvGrpSpPr>
          <p:nvPr/>
        </p:nvGrpSpPr>
        <p:grpSpPr>
          <a:xfrm>
            <a:off x="310243" y="848928"/>
            <a:ext cx="2707137" cy="3358711"/>
            <a:chOff x="471487" y="141044"/>
            <a:chExt cx="4145685" cy="5143500"/>
          </a:xfrm>
        </p:grpSpPr>
        <p:pic>
          <p:nvPicPr>
            <p:cNvPr id="6" name="Picture 5"/>
            <p:cNvPicPr>
              <a:picLocks noChangeAspect="1"/>
            </p:cNvPicPr>
            <p:nvPr/>
          </p:nvPicPr>
          <p:blipFill>
            <a:blip r:embed="rId4"/>
            <a:stretch>
              <a:fillRect/>
            </a:stretch>
          </p:blipFill>
          <p:spPr>
            <a:xfrm>
              <a:off x="471487" y="141044"/>
              <a:ext cx="2486024" cy="514350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5"/>
            <a:stretch>
              <a:fillRect/>
            </a:stretch>
          </p:blipFill>
          <p:spPr>
            <a:xfrm>
              <a:off x="2702647" y="659793"/>
              <a:ext cx="1914525" cy="3933825"/>
            </a:xfrm>
            <a:prstGeom prst="rect">
              <a:avLst/>
            </a:prstGeom>
            <a:ln>
              <a:noFill/>
            </a:ln>
            <a:effectLst>
              <a:outerShdw blurRad="292100" dist="139700" dir="2700000" algn="tl" rotWithShape="0">
                <a:srgbClr val="333333">
                  <a:alpha val="65000"/>
                </a:srgbClr>
              </a:outerShdw>
            </a:effectLst>
          </p:spPr>
        </p:pic>
      </p:grpSp>
      <p:cxnSp>
        <p:nvCxnSpPr>
          <p:cNvPr id="9" name="Straight Arrow Connector 8"/>
          <p:cNvCxnSpPr/>
          <p:nvPr/>
        </p:nvCxnSpPr>
        <p:spPr>
          <a:xfrm flipV="1">
            <a:off x="2927945" y="2292485"/>
            <a:ext cx="1814812" cy="8426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248323" y="3859901"/>
            <a:ext cx="2372663" cy="830997"/>
          </a:xfrm>
          <a:prstGeom prst="rect">
            <a:avLst/>
          </a:prstGeom>
          <a:noFill/>
        </p:spPr>
        <p:txBody>
          <a:bodyPr wrap="square" rtlCol="0">
            <a:spAutoFit/>
          </a:bodyPr>
          <a:lstStyle>
            <a:defPPr>
              <a:defRPr lang="en-US"/>
            </a:defPPr>
            <a:lvl1pPr>
              <a:defRPr sz="1200"/>
            </a:lvl1pPr>
          </a:lstStyle>
          <a:p>
            <a:r>
              <a:rPr lang="en-US" dirty="0"/>
              <a:t>The </a:t>
            </a:r>
            <a:r>
              <a:rPr lang="en-US" b="1" i="1" dirty="0"/>
              <a:t>Measure Details </a:t>
            </a:r>
            <a:r>
              <a:rPr lang="en-US" dirty="0"/>
              <a:t>window displays additional statistics for the measures in your </a:t>
            </a:r>
            <a:r>
              <a:rPr lang="en-US" dirty="0" smtClean="0"/>
              <a:t>data for a better profiling</a:t>
            </a:r>
            <a:endParaRPr lang="en-US" dirty="0"/>
          </a:p>
        </p:txBody>
      </p:sp>
      <p:sp>
        <p:nvSpPr>
          <p:cNvPr id="13" name="Rectangle 12"/>
          <p:cNvSpPr/>
          <p:nvPr/>
        </p:nvSpPr>
        <p:spPr>
          <a:xfrm>
            <a:off x="4772500" y="3205426"/>
            <a:ext cx="1867451" cy="8882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4" name="Rectangle 13"/>
          <p:cNvSpPr/>
          <p:nvPr/>
        </p:nvSpPr>
        <p:spPr>
          <a:xfrm>
            <a:off x="4785431" y="2611325"/>
            <a:ext cx="1867451" cy="2303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412844734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a:xfrm>
            <a:off x="2635256" y="141044"/>
            <a:ext cx="6061271" cy="584775"/>
          </a:xfrm>
        </p:spPr>
        <p:txBody>
          <a:bodyPr/>
          <a:lstStyle/>
          <a:p>
            <a:r>
              <a:rPr lang="en-US" dirty="0" smtClean="0"/>
              <a:t>Link filter to multiple data sources</a:t>
            </a:r>
          </a:p>
          <a:p>
            <a:r>
              <a:rPr lang="en-US" dirty="0" smtClean="0"/>
              <a:t>(shared filter)</a:t>
            </a:r>
            <a:endParaRPr lang="en-US" dirty="0"/>
          </a:p>
        </p:txBody>
      </p:sp>
      <p:sp>
        <p:nvSpPr>
          <p:cNvPr id="4" name="TextBox 3"/>
          <p:cNvSpPr txBox="1"/>
          <p:nvPr/>
        </p:nvSpPr>
        <p:spPr>
          <a:xfrm>
            <a:off x="119818" y="3958861"/>
            <a:ext cx="2848465" cy="830997"/>
          </a:xfrm>
          <a:prstGeom prst="rect">
            <a:avLst/>
          </a:prstGeom>
          <a:noFill/>
        </p:spPr>
        <p:txBody>
          <a:bodyPr wrap="square" rtlCol="0">
            <a:spAutoFit/>
          </a:bodyPr>
          <a:lstStyle/>
          <a:p>
            <a:r>
              <a:rPr lang="en-US" sz="1200" dirty="0" smtClean="0"/>
              <a:t>This option is available in the </a:t>
            </a:r>
            <a:r>
              <a:rPr lang="en-US" sz="1200" b="1" i="1" dirty="0" smtClean="0"/>
              <a:t>Filters</a:t>
            </a:r>
            <a:r>
              <a:rPr lang="en-US" sz="1200" dirty="0" smtClean="0"/>
              <a:t> tab only to </a:t>
            </a:r>
            <a:r>
              <a:rPr lang="en-US" sz="1200" b="1" dirty="0" smtClean="0"/>
              <a:t>global</a:t>
            </a:r>
            <a:r>
              <a:rPr lang="en-US" sz="1200" dirty="0" smtClean="0"/>
              <a:t>, </a:t>
            </a:r>
            <a:r>
              <a:rPr lang="en-US" sz="1200" b="1" dirty="0" smtClean="0"/>
              <a:t>non-advanced</a:t>
            </a:r>
            <a:r>
              <a:rPr lang="en-US" sz="1200" dirty="0" smtClean="0"/>
              <a:t> filters and can be used to subset multiple data sources at once.</a:t>
            </a:r>
          </a:p>
        </p:txBody>
      </p:sp>
      <p:pic>
        <p:nvPicPr>
          <p:cNvPr id="5" name="Picture 4"/>
          <p:cNvPicPr>
            <a:picLocks noChangeAspect="1"/>
          </p:cNvPicPr>
          <p:nvPr/>
        </p:nvPicPr>
        <p:blipFill>
          <a:blip r:embed="rId3"/>
          <a:stretch>
            <a:fillRect/>
          </a:stretch>
        </p:blipFill>
        <p:spPr>
          <a:xfrm>
            <a:off x="3078408" y="1028399"/>
            <a:ext cx="3788532" cy="2968503"/>
          </a:xfrm>
          <a:prstGeom prst="rect">
            <a:avLst/>
          </a:prstGeom>
          <a:ln>
            <a:noFill/>
          </a:ln>
          <a:effectLst>
            <a:outerShdw blurRad="292100" dist="139700" dir="2700000" algn="tl" rotWithShape="0">
              <a:srgbClr val="333333">
                <a:alpha val="65000"/>
              </a:srgbClr>
            </a:outerShdw>
          </a:effectLst>
        </p:spPr>
      </p:pic>
      <p:grpSp>
        <p:nvGrpSpPr>
          <p:cNvPr id="8" name="Group 7"/>
          <p:cNvGrpSpPr>
            <a:grpSpLocks noChangeAspect="1"/>
          </p:cNvGrpSpPr>
          <p:nvPr/>
        </p:nvGrpSpPr>
        <p:grpSpPr>
          <a:xfrm>
            <a:off x="150590" y="1028399"/>
            <a:ext cx="2697472" cy="2688104"/>
            <a:chOff x="4656408" y="602708"/>
            <a:chExt cx="3985767" cy="3971925"/>
          </a:xfrm>
        </p:grpSpPr>
        <p:pic>
          <p:nvPicPr>
            <p:cNvPr id="6" name="Picture 5"/>
            <p:cNvPicPr>
              <a:picLocks noChangeAspect="1"/>
            </p:cNvPicPr>
            <p:nvPr/>
          </p:nvPicPr>
          <p:blipFill>
            <a:blip r:embed="rId4"/>
            <a:stretch>
              <a:fillRect/>
            </a:stretch>
          </p:blipFill>
          <p:spPr>
            <a:xfrm>
              <a:off x="6146625" y="602708"/>
              <a:ext cx="2495550" cy="397192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5"/>
            <a:stretch>
              <a:fillRect/>
            </a:stretch>
          </p:blipFill>
          <p:spPr>
            <a:xfrm>
              <a:off x="4656408" y="2484303"/>
              <a:ext cx="2038350" cy="419100"/>
            </a:xfrm>
            <a:prstGeom prst="rect">
              <a:avLst/>
            </a:prstGeom>
            <a:ln>
              <a:noFill/>
            </a:ln>
            <a:effectLst>
              <a:outerShdw blurRad="292100" dist="139700" dir="2700000" algn="tl" rotWithShape="0">
                <a:srgbClr val="333333">
                  <a:alpha val="65000"/>
                </a:srgbClr>
              </a:outerShdw>
            </a:effectLst>
          </p:spPr>
        </p:pic>
      </p:grpSp>
      <p:sp>
        <p:nvSpPr>
          <p:cNvPr id="9" name="TextBox 8"/>
          <p:cNvSpPr txBox="1"/>
          <p:nvPr/>
        </p:nvSpPr>
        <p:spPr>
          <a:xfrm>
            <a:off x="3220049" y="4202137"/>
            <a:ext cx="3608834" cy="461665"/>
          </a:xfrm>
          <a:prstGeom prst="rect">
            <a:avLst/>
          </a:prstGeom>
          <a:noFill/>
        </p:spPr>
        <p:txBody>
          <a:bodyPr wrap="square" rtlCol="0">
            <a:spAutoFit/>
          </a:bodyPr>
          <a:lstStyle/>
          <a:p>
            <a:r>
              <a:rPr lang="en-US" sz="1200" dirty="0" smtClean="0"/>
              <a:t>Just inform the equivalent target data item and the link is made. Asterisk identifies common items.</a:t>
            </a:r>
          </a:p>
        </p:txBody>
      </p:sp>
      <p:pic>
        <p:nvPicPr>
          <p:cNvPr id="10" name="Picture 9"/>
          <p:cNvPicPr>
            <a:picLocks noChangeAspect="1"/>
          </p:cNvPicPr>
          <p:nvPr/>
        </p:nvPicPr>
        <p:blipFill>
          <a:blip r:embed="rId6"/>
          <a:stretch>
            <a:fillRect/>
          </a:stretch>
        </p:blipFill>
        <p:spPr>
          <a:xfrm>
            <a:off x="7097595" y="1028399"/>
            <a:ext cx="1815081" cy="2466828"/>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7080649" y="3716503"/>
            <a:ext cx="1832027" cy="646331"/>
          </a:xfrm>
          <a:prstGeom prst="rect">
            <a:avLst/>
          </a:prstGeom>
          <a:noFill/>
        </p:spPr>
        <p:txBody>
          <a:bodyPr wrap="square" rtlCol="0">
            <a:spAutoFit/>
          </a:bodyPr>
          <a:lstStyle/>
          <a:p>
            <a:r>
              <a:rPr lang="en-US" sz="1200" dirty="0" smtClean="0"/>
              <a:t>The list of values contain the union of all linked data sources.</a:t>
            </a:r>
          </a:p>
        </p:txBody>
      </p:sp>
      <p:sp>
        <p:nvSpPr>
          <p:cNvPr id="13" name="Rectangle 12"/>
          <p:cNvSpPr/>
          <p:nvPr/>
        </p:nvSpPr>
        <p:spPr>
          <a:xfrm>
            <a:off x="1530098" y="2288458"/>
            <a:ext cx="1317656" cy="1529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4" name="Rectangle 13"/>
          <p:cNvSpPr/>
          <p:nvPr/>
        </p:nvSpPr>
        <p:spPr>
          <a:xfrm>
            <a:off x="2502026" y="1436982"/>
            <a:ext cx="115474" cy="1529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235445364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p:txBody>
          <a:bodyPr/>
          <a:lstStyle/>
          <a:p>
            <a:r>
              <a:rPr lang="en-US" dirty="0" smtClean="0"/>
              <a:t>Custom categories</a:t>
            </a:r>
            <a:endParaRPr lang="en-US" dirty="0"/>
          </a:p>
        </p:txBody>
      </p:sp>
      <p:pic>
        <p:nvPicPr>
          <p:cNvPr id="5" name="Picture 4"/>
          <p:cNvPicPr>
            <a:picLocks noChangeAspect="1"/>
          </p:cNvPicPr>
          <p:nvPr/>
        </p:nvPicPr>
        <p:blipFill>
          <a:blip r:embed="rId3"/>
          <a:stretch>
            <a:fillRect/>
          </a:stretch>
        </p:blipFill>
        <p:spPr>
          <a:xfrm>
            <a:off x="3263925" y="944625"/>
            <a:ext cx="2768892" cy="2964406"/>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202530" y="944624"/>
            <a:ext cx="2625009" cy="2964404"/>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3169917" y="4032139"/>
            <a:ext cx="3017235" cy="646331"/>
          </a:xfrm>
          <a:prstGeom prst="rect">
            <a:avLst/>
          </a:prstGeom>
          <a:noFill/>
        </p:spPr>
        <p:txBody>
          <a:bodyPr wrap="square" rtlCol="0">
            <a:spAutoFit/>
          </a:bodyPr>
          <a:lstStyle/>
          <a:p>
            <a:r>
              <a:rPr lang="en-US" sz="1200" dirty="0" smtClean="0"/>
              <a:t>… custom categories can be created from other existing categories (including Geographies) by grouping their values…</a:t>
            </a:r>
            <a:endParaRPr lang="en-US" sz="1200" dirty="0"/>
          </a:p>
        </p:txBody>
      </p:sp>
      <p:pic>
        <p:nvPicPr>
          <p:cNvPr id="8" name="Picture 7"/>
          <p:cNvPicPr>
            <a:picLocks noChangeAspect="1"/>
          </p:cNvPicPr>
          <p:nvPr/>
        </p:nvPicPr>
        <p:blipFill>
          <a:blip r:embed="rId5"/>
          <a:stretch>
            <a:fillRect/>
          </a:stretch>
        </p:blipFill>
        <p:spPr>
          <a:xfrm>
            <a:off x="6494848" y="944842"/>
            <a:ext cx="2418416" cy="2787972"/>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6494848" y="4032138"/>
            <a:ext cx="2418416" cy="461665"/>
          </a:xfrm>
          <a:prstGeom prst="rect">
            <a:avLst/>
          </a:prstGeom>
          <a:noFill/>
        </p:spPr>
        <p:txBody>
          <a:bodyPr wrap="square" rtlCol="0">
            <a:spAutoFit/>
          </a:bodyPr>
          <a:lstStyle/>
          <a:p>
            <a:r>
              <a:rPr lang="en-US" sz="1200" dirty="0" smtClean="0"/>
              <a:t>… from measures (intervals and distinct values)</a:t>
            </a:r>
            <a:endParaRPr lang="en-US" sz="1200" dirty="0"/>
          </a:p>
        </p:txBody>
      </p:sp>
      <p:sp>
        <p:nvSpPr>
          <p:cNvPr id="10" name="TextBox 9"/>
          <p:cNvSpPr txBox="1"/>
          <p:nvPr/>
        </p:nvSpPr>
        <p:spPr>
          <a:xfrm>
            <a:off x="6152999" y="4044276"/>
            <a:ext cx="435880" cy="276999"/>
          </a:xfrm>
          <a:prstGeom prst="rect">
            <a:avLst/>
          </a:prstGeom>
          <a:noFill/>
        </p:spPr>
        <p:txBody>
          <a:bodyPr wrap="square" rtlCol="0">
            <a:spAutoFit/>
          </a:bodyPr>
          <a:lstStyle/>
          <a:p>
            <a:r>
              <a:rPr lang="en-US" sz="1200" dirty="0" smtClean="0"/>
              <a:t>OR</a:t>
            </a:r>
            <a:endParaRPr lang="en-US" sz="1200" dirty="0"/>
          </a:p>
        </p:txBody>
      </p:sp>
      <p:sp>
        <p:nvSpPr>
          <p:cNvPr id="11" name="TextBox 10"/>
          <p:cNvSpPr txBox="1"/>
          <p:nvPr/>
        </p:nvSpPr>
        <p:spPr>
          <a:xfrm>
            <a:off x="203939" y="4044276"/>
            <a:ext cx="2889046" cy="461665"/>
          </a:xfrm>
          <a:prstGeom prst="rect">
            <a:avLst/>
          </a:prstGeom>
          <a:noFill/>
        </p:spPr>
        <p:txBody>
          <a:bodyPr wrap="square" rtlCol="0">
            <a:spAutoFit/>
          </a:bodyPr>
          <a:lstStyle/>
          <a:p>
            <a:r>
              <a:rPr lang="en-US" sz="1200" dirty="0" smtClean="0"/>
              <a:t>Catching up with VAD and represented with the icon       …</a:t>
            </a:r>
            <a:endParaRPr lang="en-US" sz="1200" dirty="0"/>
          </a:p>
        </p:txBody>
      </p:sp>
      <p:sp>
        <p:nvSpPr>
          <p:cNvPr id="12" name="Rectangle 11"/>
          <p:cNvSpPr/>
          <p:nvPr/>
        </p:nvSpPr>
        <p:spPr>
          <a:xfrm>
            <a:off x="1071433" y="2579489"/>
            <a:ext cx="1563823" cy="1188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pic>
        <p:nvPicPr>
          <p:cNvPr id="4" name="Picture 3"/>
          <p:cNvPicPr>
            <a:picLocks noChangeAspect="1"/>
          </p:cNvPicPr>
          <p:nvPr/>
        </p:nvPicPr>
        <p:blipFill>
          <a:blip r:embed="rId6"/>
          <a:stretch>
            <a:fillRect/>
          </a:stretch>
        </p:blipFill>
        <p:spPr>
          <a:xfrm>
            <a:off x="1161920" y="4275108"/>
            <a:ext cx="180975" cy="180975"/>
          </a:xfrm>
          <a:prstGeom prst="rect">
            <a:avLst/>
          </a:prstGeom>
        </p:spPr>
      </p:pic>
    </p:spTree>
    <p:extLst>
      <p:ext uri="{BB962C8B-B14F-4D97-AF65-F5344CB8AC3E}">
        <p14:creationId xmlns:p14="http://schemas.microsoft.com/office/powerpoint/2010/main" val="147360284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p:txBody>
          <a:bodyPr/>
          <a:lstStyle/>
          <a:p>
            <a:r>
              <a:rPr lang="en-US" dirty="0" smtClean="0"/>
              <a:t>Decision Trees: percentage on nodes</a:t>
            </a:r>
            <a:endParaRPr lang="en-US" dirty="0"/>
          </a:p>
        </p:txBody>
      </p:sp>
      <p:pic>
        <p:nvPicPr>
          <p:cNvPr id="8" name="Picture 7"/>
          <p:cNvPicPr>
            <a:picLocks noChangeAspect="1"/>
          </p:cNvPicPr>
          <p:nvPr/>
        </p:nvPicPr>
        <p:blipFill>
          <a:blip r:embed="rId2"/>
          <a:stretch>
            <a:fillRect/>
          </a:stretch>
        </p:blipFill>
        <p:spPr>
          <a:xfrm>
            <a:off x="397436" y="999858"/>
            <a:ext cx="3166160" cy="222230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stretch>
            <a:fillRect/>
          </a:stretch>
        </p:blipFill>
        <p:spPr>
          <a:xfrm>
            <a:off x="3768480" y="1147893"/>
            <a:ext cx="1734011" cy="2074270"/>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5707376" y="999858"/>
            <a:ext cx="3133645" cy="2222305"/>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2977905" y="3874018"/>
            <a:ext cx="3315160" cy="646331"/>
          </a:xfrm>
          <a:prstGeom prst="rect">
            <a:avLst/>
          </a:prstGeom>
          <a:noFill/>
        </p:spPr>
        <p:txBody>
          <a:bodyPr wrap="square" rtlCol="0">
            <a:spAutoFit/>
          </a:bodyPr>
          <a:lstStyle/>
          <a:p>
            <a:r>
              <a:rPr lang="en-US" sz="1200" dirty="0" smtClean="0"/>
              <a:t>Right click on the Decision Tree and get the popup menu with the option to select Frequency in percentage in addition to count</a:t>
            </a:r>
            <a:endParaRPr lang="en-US" sz="1200" dirty="0"/>
          </a:p>
        </p:txBody>
      </p:sp>
      <p:sp>
        <p:nvSpPr>
          <p:cNvPr id="10" name="Rectangle 9"/>
          <p:cNvSpPr/>
          <p:nvPr/>
        </p:nvSpPr>
        <p:spPr>
          <a:xfrm>
            <a:off x="4918229" y="3067678"/>
            <a:ext cx="584262" cy="1367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cxnSp>
        <p:nvCxnSpPr>
          <p:cNvPr id="11" name="Straight Arrow Connector 10"/>
          <p:cNvCxnSpPr/>
          <p:nvPr/>
        </p:nvCxnSpPr>
        <p:spPr>
          <a:xfrm>
            <a:off x="1660125" y="1359390"/>
            <a:ext cx="27216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798992" y="2932216"/>
            <a:ext cx="27216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2534687" y="2932216"/>
            <a:ext cx="27216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957661" y="1386024"/>
            <a:ext cx="27216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6105406" y="2914460"/>
            <a:ext cx="27216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796711" y="2914460"/>
            <a:ext cx="27216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304290" y="3357702"/>
            <a:ext cx="1352451" cy="276999"/>
          </a:xfrm>
          <a:prstGeom prst="rect">
            <a:avLst/>
          </a:prstGeom>
          <a:noFill/>
        </p:spPr>
        <p:txBody>
          <a:bodyPr wrap="square" rtlCol="0">
            <a:spAutoFit/>
          </a:bodyPr>
          <a:lstStyle/>
          <a:p>
            <a:pPr algn="ctr"/>
            <a:r>
              <a:rPr lang="en-US" sz="1200" i="1" dirty="0" smtClean="0"/>
              <a:t>Frequency Count</a:t>
            </a:r>
            <a:endParaRPr lang="en-US" sz="1200" i="1" dirty="0"/>
          </a:p>
        </p:txBody>
      </p:sp>
      <p:sp>
        <p:nvSpPr>
          <p:cNvPr id="19" name="TextBox 18"/>
          <p:cNvSpPr txBox="1"/>
          <p:nvPr/>
        </p:nvSpPr>
        <p:spPr>
          <a:xfrm>
            <a:off x="6476139" y="3357702"/>
            <a:ext cx="1596117" cy="276999"/>
          </a:xfrm>
          <a:prstGeom prst="rect">
            <a:avLst/>
          </a:prstGeom>
          <a:noFill/>
        </p:spPr>
        <p:txBody>
          <a:bodyPr wrap="square" rtlCol="0">
            <a:spAutoFit/>
          </a:bodyPr>
          <a:lstStyle/>
          <a:p>
            <a:pPr algn="ctr"/>
            <a:r>
              <a:rPr lang="en-US" sz="1200" i="1" dirty="0" smtClean="0"/>
              <a:t>Frequency Percent</a:t>
            </a:r>
            <a:endParaRPr lang="en-US" sz="1200" i="1" dirty="0"/>
          </a:p>
        </p:txBody>
      </p:sp>
    </p:spTree>
    <p:extLst>
      <p:ext uri="{BB962C8B-B14F-4D97-AF65-F5344CB8AC3E}">
        <p14:creationId xmlns:p14="http://schemas.microsoft.com/office/powerpoint/2010/main" val="264635477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p:txBody>
          <a:bodyPr/>
          <a:lstStyle/>
          <a:p>
            <a:r>
              <a:rPr lang="en-US" dirty="0" smtClean="0"/>
              <a:t>Correlation with sign (positive / negative)</a:t>
            </a:r>
            <a:endParaRPr lang="en-US" dirty="0"/>
          </a:p>
        </p:txBody>
      </p:sp>
      <p:pic>
        <p:nvPicPr>
          <p:cNvPr id="4" name="Picture 3"/>
          <p:cNvPicPr>
            <a:picLocks noChangeAspect="1"/>
          </p:cNvPicPr>
          <p:nvPr/>
        </p:nvPicPr>
        <p:blipFill>
          <a:blip r:embed="rId2"/>
          <a:stretch>
            <a:fillRect/>
          </a:stretch>
        </p:blipFill>
        <p:spPr>
          <a:xfrm>
            <a:off x="1215390" y="947403"/>
            <a:ext cx="6648449" cy="3680970"/>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4086185" y="2380838"/>
            <a:ext cx="1301604" cy="120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312817796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explorer</a:t>
            </a:r>
          </a:p>
        </p:txBody>
      </p:sp>
      <p:sp>
        <p:nvSpPr>
          <p:cNvPr id="3" name="Text Placeholder 2"/>
          <p:cNvSpPr>
            <a:spLocks noGrp="1"/>
          </p:cNvSpPr>
          <p:nvPr>
            <p:ph type="body" sz="quarter" idx="11"/>
          </p:nvPr>
        </p:nvSpPr>
        <p:spPr/>
        <p:txBody>
          <a:bodyPr/>
          <a:lstStyle/>
          <a:p>
            <a:r>
              <a:rPr lang="en-US" dirty="0" smtClean="0"/>
              <a:t>Full distinct count on demand</a:t>
            </a:r>
            <a:endParaRPr lang="en-US" dirty="0"/>
          </a:p>
        </p:txBody>
      </p:sp>
      <p:pic>
        <p:nvPicPr>
          <p:cNvPr id="4" name="Picture 3"/>
          <p:cNvPicPr>
            <a:picLocks noChangeAspect="1"/>
          </p:cNvPicPr>
          <p:nvPr/>
        </p:nvPicPr>
        <p:blipFill>
          <a:blip r:embed="rId2"/>
          <a:stretch>
            <a:fillRect/>
          </a:stretch>
        </p:blipFill>
        <p:spPr>
          <a:xfrm>
            <a:off x="590550" y="1007892"/>
            <a:ext cx="2476500" cy="3352800"/>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stretch>
            <a:fillRect/>
          </a:stretch>
        </p:blipFill>
        <p:spPr>
          <a:xfrm>
            <a:off x="3789832" y="1007892"/>
            <a:ext cx="2486025" cy="3362325"/>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6794695" y="2073124"/>
            <a:ext cx="2223798" cy="646331"/>
          </a:xfrm>
          <a:prstGeom prst="rect">
            <a:avLst/>
          </a:prstGeom>
          <a:noFill/>
        </p:spPr>
        <p:txBody>
          <a:bodyPr wrap="square" rtlCol="0">
            <a:spAutoFit/>
          </a:bodyPr>
          <a:lstStyle/>
          <a:p>
            <a:r>
              <a:rPr lang="en-US" sz="1200" dirty="0" smtClean="0"/>
              <a:t>Just click on the </a:t>
            </a:r>
            <a:r>
              <a:rPr lang="en-US" sz="1200" u="sng" dirty="0" smtClean="0"/>
              <a:t>5,000+</a:t>
            </a:r>
            <a:r>
              <a:rPr lang="en-US" sz="1200" dirty="0" smtClean="0"/>
              <a:t> threshold to get the real distinct count value</a:t>
            </a:r>
          </a:p>
        </p:txBody>
      </p:sp>
      <p:sp>
        <p:nvSpPr>
          <p:cNvPr id="7" name="Rectangle 6"/>
          <p:cNvSpPr/>
          <p:nvPr/>
        </p:nvSpPr>
        <p:spPr>
          <a:xfrm>
            <a:off x="2337269" y="3409184"/>
            <a:ext cx="504544" cy="2303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8" name="Rectangle 7"/>
          <p:cNvSpPr/>
          <p:nvPr/>
        </p:nvSpPr>
        <p:spPr>
          <a:xfrm>
            <a:off x="5546634" y="3409184"/>
            <a:ext cx="504544" cy="2303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86228082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p:txBody>
          <a:bodyPr/>
          <a:lstStyle/>
          <a:p>
            <a:r>
              <a:rPr lang="en-US" dirty="0" smtClean="0"/>
              <a:t>self-service import data</a:t>
            </a:r>
            <a:endParaRPr lang="en-US" dirty="0"/>
          </a:p>
        </p:txBody>
      </p:sp>
      <p:pic>
        <p:nvPicPr>
          <p:cNvPr id="4" name="Picture 3"/>
          <p:cNvPicPr>
            <a:picLocks noChangeAspect="1"/>
          </p:cNvPicPr>
          <p:nvPr/>
        </p:nvPicPr>
        <p:blipFill>
          <a:blip r:embed="rId2"/>
          <a:stretch>
            <a:fillRect/>
          </a:stretch>
        </p:blipFill>
        <p:spPr>
          <a:xfrm>
            <a:off x="625691" y="1039906"/>
            <a:ext cx="1274445" cy="301180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stretch>
            <a:fillRect/>
          </a:stretch>
        </p:blipFill>
        <p:spPr>
          <a:xfrm>
            <a:off x="2527196" y="1039906"/>
            <a:ext cx="1583055" cy="3617595"/>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047513" y="837021"/>
            <a:ext cx="3553721" cy="830997"/>
          </a:xfrm>
          <a:prstGeom prst="rect">
            <a:avLst/>
          </a:prstGeom>
          <a:noFill/>
        </p:spPr>
        <p:txBody>
          <a:bodyPr wrap="square" rtlCol="0">
            <a:spAutoFit/>
          </a:bodyPr>
          <a:lstStyle/>
          <a:p>
            <a:r>
              <a:rPr lang="en-US" sz="1200" dirty="0" smtClean="0"/>
              <a:t>Support for new Excel extensions: </a:t>
            </a:r>
          </a:p>
          <a:p>
            <a:pPr marL="171450" indent="-171450">
              <a:buFont typeface="Arial" panose="020B0604020202020204" pitchFamily="34" charset="0"/>
              <a:buChar char="•"/>
            </a:pPr>
            <a:r>
              <a:rPr lang="en-US" sz="1200" dirty="0" smtClean="0"/>
              <a:t>XLSM (macro-enabled)</a:t>
            </a:r>
          </a:p>
          <a:p>
            <a:pPr marL="171450" indent="-171450">
              <a:buFont typeface="Arial" panose="020B0604020202020204" pitchFamily="34" charset="0"/>
              <a:buChar char="•"/>
            </a:pPr>
            <a:r>
              <a:rPr lang="en-US" sz="1200" dirty="0" smtClean="0"/>
              <a:t>XLSB (binary)</a:t>
            </a:r>
          </a:p>
          <a:p>
            <a:r>
              <a:rPr lang="en-US" sz="1200" dirty="0" smtClean="0"/>
              <a:t>As well as Text</a:t>
            </a:r>
          </a:p>
        </p:txBody>
      </p:sp>
      <p:sp>
        <p:nvSpPr>
          <p:cNvPr id="7" name="TextBox 6"/>
          <p:cNvSpPr txBox="1"/>
          <p:nvPr/>
        </p:nvSpPr>
        <p:spPr>
          <a:xfrm>
            <a:off x="929261" y="737352"/>
            <a:ext cx="667304" cy="276999"/>
          </a:xfrm>
          <a:prstGeom prst="rect">
            <a:avLst/>
          </a:prstGeom>
          <a:noFill/>
        </p:spPr>
        <p:txBody>
          <a:bodyPr wrap="square" rtlCol="0">
            <a:spAutoFit/>
          </a:bodyPr>
          <a:lstStyle/>
          <a:p>
            <a:pPr algn="ctr"/>
            <a:r>
              <a:rPr lang="en-US" sz="1200" b="1" dirty="0" smtClean="0">
                <a:solidFill>
                  <a:schemeClr val="accent2"/>
                </a:solidFill>
              </a:rPr>
              <a:t>VA 6.4</a:t>
            </a:r>
          </a:p>
        </p:txBody>
      </p:sp>
      <p:sp>
        <p:nvSpPr>
          <p:cNvPr id="8" name="TextBox 7"/>
          <p:cNvSpPr txBox="1"/>
          <p:nvPr/>
        </p:nvSpPr>
        <p:spPr>
          <a:xfrm>
            <a:off x="2985071" y="737353"/>
            <a:ext cx="667304" cy="276999"/>
          </a:xfrm>
          <a:prstGeom prst="rect">
            <a:avLst/>
          </a:prstGeom>
          <a:noFill/>
        </p:spPr>
        <p:txBody>
          <a:bodyPr wrap="square" rtlCol="0">
            <a:spAutoFit/>
          </a:bodyPr>
          <a:lstStyle/>
          <a:p>
            <a:pPr algn="ctr"/>
            <a:r>
              <a:rPr lang="en-US" sz="1200" b="1" dirty="0" smtClean="0">
                <a:solidFill>
                  <a:schemeClr val="accent2"/>
                </a:solidFill>
              </a:rPr>
              <a:t>VA 7.1</a:t>
            </a:r>
          </a:p>
        </p:txBody>
      </p:sp>
      <p:sp>
        <p:nvSpPr>
          <p:cNvPr id="9" name="Rectangle 8"/>
          <p:cNvSpPr/>
          <p:nvPr/>
        </p:nvSpPr>
        <p:spPr>
          <a:xfrm>
            <a:off x="2527196" y="2554973"/>
            <a:ext cx="1583055" cy="11650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0" name="Rectangle 9"/>
          <p:cNvSpPr/>
          <p:nvPr/>
        </p:nvSpPr>
        <p:spPr>
          <a:xfrm>
            <a:off x="2527196" y="3379726"/>
            <a:ext cx="1583055" cy="11650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1" name="Rectangle 10"/>
          <p:cNvSpPr/>
          <p:nvPr/>
        </p:nvSpPr>
        <p:spPr>
          <a:xfrm>
            <a:off x="3464459" y="1366843"/>
            <a:ext cx="645791" cy="11650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2" name="TextBox 11"/>
          <p:cNvSpPr txBox="1"/>
          <p:nvPr/>
        </p:nvSpPr>
        <p:spPr>
          <a:xfrm>
            <a:off x="5042247" y="1935127"/>
            <a:ext cx="3558987" cy="646331"/>
          </a:xfrm>
          <a:prstGeom prst="rect">
            <a:avLst/>
          </a:prstGeom>
          <a:noFill/>
        </p:spPr>
        <p:txBody>
          <a:bodyPr wrap="square" rtlCol="0">
            <a:spAutoFit/>
          </a:bodyPr>
          <a:lstStyle/>
          <a:p>
            <a:r>
              <a:rPr lang="en-US" sz="1200" dirty="0" smtClean="0"/>
              <a:t>Added support for:</a:t>
            </a:r>
          </a:p>
          <a:p>
            <a:pPr marL="171450" indent="-171450">
              <a:buFont typeface="Arial" panose="020B0604020202020204" pitchFamily="34" charset="0"/>
              <a:buChar char="•"/>
            </a:pPr>
            <a:r>
              <a:rPr lang="en-US" sz="1200" dirty="0" err="1" smtClean="0"/>
              <a:t>Cloudera</a:t>
            </a:r>
            <a:r>
              <a:rPr lang="en-US" sz="1200" dirty="0" smtClean="0"/>
              <a:t> Impala</a:t>
            </a:r>
          </a:p>
          <a:p>
            <a:pPr marL="171450" indent="-171450">
              <a:buFont typeface="Arial" panose="020B0604020202020204" pitchFamily="34" charset="0"/>
              <a:buChar char="•"/>
            </a:pPr>
            <a:r>
              <a:rPr lang="en-US" sz="1200" dirty="0" smtClean="0"/>
              <a:t>Pivotal HD</a:t>
            </a:r>
          </a:p>
        </p:txBody>
      </p:sp>
      <p:cxnSp>
        <p:nvCxnSpPr>
          <p:cNvPr id="14" name="Straight Arrow Connector 13"/>
          <p:cNvCxnSpPr>
            <a:stCxn id="12" idx="1"/>
          </p:cNvCxnSpPr>
          <p:nvPr/>
        </p:nvCxnSpPr>
        <p:spPr>
          <a:xfrm flipH="1">
            <a:off x="3939589" y="2258293"/>
            <a:ext cx="1102658" cy="3487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2" idx="1"/>
          </p:cNvCxnSpPr>
          <p:nvPr/>
        </p:nvCxnSpPr>
        <p:spPr>
          <a:xfrm flipH="1">
            <a:off x="4015083" y="2258293"/>
            <a:ext cx="1027164" cy="11796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6" idx="1"/>
          </p:cNvCxnSpPr>
          <p:nvPr/>
        </p:nvCxnSpPr>
        <p:spPr>
          <a:xfrm flipH="1">
            <a:off x="4015083" y="1252520"/>
            <a:ext cx="1032430" cy="1725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042247" y="2655646"/>
            <a:ext cx="4030732" cy="2123658"/>
          </a:xfrm>
          <a:prstGeom prst="rect">
            <a:avLst/>
          </a:prstGeom>
          <a:noFill/>
        </p:spPr>
        <p:txBody>
          <a:bodyPr wrap="square" rtlCol="0">
            <a:spAutoFit/>
          </a:bodyPr>
          <a:lstStyle/>
          <a:p>
            <a:r>
              <a:rPr lang="en-US" sz="1200" dirty="0" smtClean="0"/>
              <a:t>Note: This has been covered in more details in the VDB session, but just as a recap:</a:t>
            </a:r>
          </a:p>
          <a:p>
            <a:pPr marL="171450" indent="-171450">
              <a:buFont typeface="Arial" panose="020B0604020202020204" pitchFamily="34" charset="0"/>
              <a:buChar char="•"/>
            </a:pPr>
            <a:r>
              <a:rPr lang="en-US" sz="1200" dirty="0"/>
              <a:t>List of sources is dependent on what is currently </a:t>
            </a:r>
            <a:r>
              <a:rPr lang="en-US" sz="1200" dirty="0" smtClean="0"/>
              <a:t>licensed and what the administrator has granted users the capability to use</a:t>
            </a:r>
          </a:p>
          <a:p>
            <a:pPr marL="171450" indent="-171450">
              <a:buFont typeface="Arial" panose="020B0604020202020204" pitchFamily="34" charset="0"/>
              <a:buChar char="•"/>
            </a:pPr>
            <a:r>
              <a:rPr lang="en-US" sz="1200" dirty="0" smtClean="0"/>
              <a:t>Support for compression (with proper role assignment)</a:t>
            </a:r>
          </a:p>
          <a:p>
            <a:pPr marL="171450" indent="-171450">
              <a:buFont typeface="Arial" panose="020B0604020202020204" pitchFamily="34" charset="0"/>
              <a:buChar char="•"/>
            </a:pPr>
            <a:r>
              <a:rPr lang="en-US" sz="1200" dirty="0" smtClean="0"/>
              <a:t>Text import has support for any delimiter</a:t>
            </a:r>
          </a:p>
          <a:p>
            <a:pPr marL="171450" indent="-171450">
              <a:buFont typeface="Arial" panose="020B0604020202020204" pitchFamily="34" charset="0"/>
              <a:buChar char="•"/>
            </a:pPr>
            <a:r>
              <a:rPr lang="en-US" sz="1200" dirty="0" smtClean="0"/>
              <a:t>Ability to handle special characters in Excel column names</a:t>
            </a:r>
          </a:p>
          <a:p>
            <a:pPr marL="171450" indent="-171450">
              <a:buFont typeface="Arial" panose="020B0604020202020204" pitchFamily="34" charset="0"/>
              <a:buChar char="•"/>
            </a:pPr>
            <a:r>
              <a:rPr lang="en-US" sz="1200" dirty="0" smtClean="0"/>
              <a:t>Twitter: option to avoid retweets, save to disk, </a:t>
            </a:r>
            <a:r>
              <a:rPr lang="en-US" sz="1200" dirty="0" err="1" smtClean="0"/>
              <a:t>autoload</a:t>
            </a:r>
            <a:endParaRPr lang="en-US" sz="1200" dirty="0"/>
          </a:p>
        </p:txBody>
      </p:sp>
      <p:sp>
        <p:nvSpPr>
          <p:cNvPr id="29" name="Rectangle 28"/>
          <p:cNvSpPr/>
          <p:nvPr/>
        </p:nvSpPr>
        <p:spPr>
          <a:xfrm>
            <a:off x="3132686" y="1474474"/>
            <a:ext cx="179712" cy="11650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265186617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VA 7.1</a:t>
            </a:r>
            <a:br>
              <a:rPr lang="en-US" dirty="0"/>
            </a:br>
            <a:r>
              <a:rPr lang="en-US" dirty="0"/>
              <a:t>explorer</a:t>
            </a:r>
          </a:p>
        </p:txBody>
      </p:sp>
      <p:sp>
        <p:nvSpPr>
          <p:cNvPr id="6" name="Text Placeholder 5"/>
          <p:cNvSpPr>
            <a:spLocks noGrp="1"/>
          </p:cNvSpPr>
          <p:nvPr>
            <p:ph type="body" sz="quarter" idx="11"/>
          </p:nvPr>
        </p:nvSpPr>
        <p:spPr/>
        <p:txBody>
          <a:bodyPr/>
          <a:lstStyle/>
          <a:p>
            <a:r>
              <a:rPr lang="en-US" dirty="0" smtClean="0"/>
              <a:t>Support for dynamic maps in ESRI</a:t>
            </a:r>
            <a:endParaRPr lang="en-US" dirty="0"/>
          </a:p>
        </p:txBody>
      </p:sp>
      <p:pic>
        <p:nvPicPr>
          <p:cNvPr id="7" name="Picture 6"/>
          <p:cNvPicPr>
            <a:picLocks noChangeAspect="1"/>
          </p:cNvPicPr>
          <p:nvPr/>
        </p:nvPicPr>
        <p:blipFill>
          <a:blip r:embed="rId2"/>
          <a:stretch>
            <a:fillRect/>
          </a:stretch>
        </p:blipFill>
        <p:spPr>
          <a:xfrm>
            <a:off x="896190" y="1102657"/>
            <a:ext cx="3130477" cy="3254749"/>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4688541" y="1106842"/>
            <a:ext cx="3558987" cy="2308324"/>
          </a:xfrm>
          <a:prstGeom prst="rect">
            <a:avLst/>
          </a:prstGeom>
          <a:noFill/>
        </p:spPr>
        <p:txBody>
          <a:bodyPr wrap="square" rtlCol="0">
            <a:spAutoFit/>
          </a:bodyPr>
          <a:lstStyle/>
          <a:p>
            <a:r>
              <a:rPr lang="en-US" sz="1200" dirty="0" smtClean="0"/>
              <a:t>Dynamic maps differ from “static” maps in the way map images are created. For “static” maps, existing images are cached and provided as needed by ESRI ArcGIS Server. For dynamic maps, images are created on the fly, based on data, therefore there may be a performance hit. Some known examples of dynamic maps include traffic and weather maps.</a:t>
            </a:r>
          </a:p>
          <a:p>
            <a:endParaRPr lang="en-US" sz="1200" dirty="0"/>
          </a:p>
          <a:p>
            <a:r>
              <a:rPr lang="en-US" sz="1200" dirty="0" smtClean="0"/>
              <a:t>The difference resides really on the technology that the ESRI Server uses behind the scenes, and VA users may not notice any difference.</a:t>
            </a:r>
            <a:endParaRPr lang="en-US" sz="1200" dirty="0"/>
          </a:p>
        </p:txBody>
      </p:sp>
    </p:spTree>
    <p:extLst>
      <p:ext uri="{BB962C8B-B14F-4D97-AF65-F5344CB8AC3E}">
        <p14:creationId xmlns:p14="http://schemas.microsoft.com/office/powerpoint/2010/main" val="185509843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9725" y="2245784"/>
            <a:ext cx="7116763" cy="400110"/>
          </a:xfrm>
        </p:spPr>
        <p:txBody>
          <a:bodyPr/>
          <a:lstStyle/>
          <a:p>
            <a:r>
              <a:rPr lang="en-US" sz="2000" dirty="0" smtClean="0"/>
              <a:t>What’s new in SAS</a:t>
            </a:r>
            <a:r>
              <a:rPr lang="en-US" sz="2000" baseline="30000" dirty="0"/>
              <a:t>®</a:t>
            </a:r>
            <a:r>
              <a:rPr lang="en-US" sz="2000" dirty="0"/>
              <a:t> Visual Analytics 7.1</a:t>
            </a:r>
            <a:endParaRPr lang="en-US" dirty="0"/>
          </a:p>
        </p:txBody>
      </p:sp>
      <p:sp>
        <p:nvSpPr>
          <p:cNvPr id="4" name="Text Placeholder 3"/>
          <p:cNvSpPr>
            <a:spLocks noGrp="1"/>
          </p:cNvSpPr>
          <p:nvPr>
            <p:ph type="body" sz="quarter" idx="13"/>
          </p:nvPr>
        </p:nvSpPr>
        <p:spPr>
          <a:xfrm>
            <a:off x="339725" y="2580844"/>
            <a:ext cx="7116763" cy="261610"/>
          </a:xfrm>
        </p:spPr>
        <p:txBody>
          <a:bodyPr/>
          <a:lstStyle/>
          <a:p>
            <a:r>
              <a:rPr lang="en-GB" sz="1100" dirty="0" smtClean="0"/>
              <a:t>Rajeeve </a:t>
            </a:r>
            <a:r>
              <a:rPr lang="en-GB" sz="1100" dirty="0" err="1" smtClean="0"/>
              <a:t>narula</a:t>
            </a:r>
            <a:endParaRPr lang="en-GB" sz="1100" dirty="0"/>
          </a:p>
        </p:txBody>
      </p:sp>
    </p:spTree>
    <p:extLst>
      <p:ext uri="{BB962C8B-B14F-4D97-AF65-F5344CB8AC3E}">
        <p14:creationId xmlns:p14="http://schemas.microsoft.com/office/powerpoint/2010/main" val="62190188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SAS</a:t>
            </a:r>
            <a:r>
              <a:rPr lang="en-US" baseline="30000" dirty="0"/>
              <a:t>®</a:t>
            </a:r>
            <a:r>
              <a:rPr lang="en-US" dirty="0"/>
              <a:t> Visual Analytics 7.1</a:t>
            </a:r>
          </a:p>
        </p:txBody>
      </p:sp>
      <p:sp>
        <p:nvSpPr>
          <p:cNvPr id="6" name="Text Placeholder 5"/>
          <p:cNvSpPr>
            <a:spLocks noGrp="1"/>
          </p:cNvSpPr>
          <p:nvPr>
            <p:ph type="body" sz="quarter" idx="11"/>
          </p:nvPr>
        </p:nvSpPr>
        <p:spPr/>
        <p:txBody>
          <a:bodyPr/>
          <a:lstStyle/>
          <a:p>
            <a:r>
              <a:rPr lang="en-US" dirty="0" smtClean="0"/>
              <a:t>Designer</a:t>
            </a:r>
            <a:endParaRPr lang="en-US" dirty="0"/>
          </a:p>
        </p:txBody>
      </p:sp>
      <p:sp>
        <p:nvSpPr>
          <p:cNvPr id="8" name="Content Placeholder 7"/>
          <p:cNvSpPr>
            <a:spLocks noGrp="1"/>
          </p:cNvSpPr>
          <p:nvPr>
            <p:ph sz="quarter" idx="14"/>
          </p:nvPr>
        </p:nvSpPr>
        <p:spPr>
          <a:xfrm>
            <a:off x="2736850" y="1528390"/>
            <a:ext cx="5943600" cy="2086725"/>
          </a:xfrm>
        </p:spPr>
        <p:txBody>
          <a:bodyPr/>
          <a:lstStyle/>
          <a:p>
            <a:r>
              <a:rPr lang="en-US" dirty="0" smtClean="0"/>
              <a:t>Print </a:t>
            </a:r>
            <a:r>
              <a:rPr lang="en-US" dirty="0"/>
              <a:t>to PDF </a:t>
            </a:r>
            <a:endParaRPr lang="en-US" dirty="0" smtClean="0"/>
          </a:p>
          <a:p>
            <a:r>
              <a:rPr lang="en-US" dirty="0" smtClean="0"/>
              <a:t>Scheduled </a:t>
            </a:r>
            <a:r>
              <a:rPr lang="en-US" dirty="0"/>
              <a:t>report distribution</a:t>
            </a:r>
          </a:p>
          <a:p>
            <a:r>
              <a:rPr lang="en-US" dirty="0" smtClean="0"/>
              <a:t>Define </a:t>
            </a:r>
            <a:r>
              <a:rPr lang="en-US" dirty="0"/>
              <a:t>custom sort order for category data items</a:t>
            </a:r>
          </a:p>
          <a:p>
            <a:r>
              <a:rPr lang="en-US" dirty="0" smtClean="0"/>
              <a:t>Linked </a:t>
            </a:r>
            <a:r>
              <a:rPr lang="en-US" dirty="0"/>
              <a:t>popup </a:t>
            </a:r>
            <a:r>
              <a:rPr lang="en-US" dirty="0" smtClean="0"/>
              <a:t>sections, called Info </a:t>
            </a:r>
            <a:r>
              <a:rPr lang="en-US" dirty="0"/>
              <a:t>W</a:t>
            </a:r>
            <a:r>
              <a:rPr lang="en-US" dirty="0" smtClean="0"/>
              <a:t>indows for additional details or context</a:t>
            </a:r>
          </a:p>
          <a:p>
            <a:r>
              <a:rPr lang="en-US" dirty="0" smtClean="0"/>
              <a:t>Additional </a:t>
            </a:r>
            <a:r>
              <a:rPr lang="en-US" dirty="0"/>
              <a:t>aggregation </a:t>
            </a:r>
            <a:r>
              <a:rPr lang="en-US" dirty="0" smtClean="0"/>
              <a:t>types </a:t>
            </a:r>
            <a:endParaRPr lang="en-US" dirty="0"/>
          </a:p>
        </p:txBody>
      </p:sp>
      <p:sp>
        <p:nvSpPr>
          <p:cNvPr id="7" name="Text Placeholder 6"/>
          <p:cNvSpPr>
            <a:spLocks noGrp="1"/>
          </p:cNvSpPr>
          <p:nvPr>
            <p:ph type="body" sz="quarter" idx="13"/>
          </p:nvPr>
        </p:nvSpPr>
        <p:spPr/>
        <p:txBody>
          <a:bodyPr/>
          <a:lstStyle/>
          <a:p>
            <a:r>
              <a:rPr lang="en-US" dirty="0" smtClean="0"/>
              <a:t>What’s New</a:t>
            </a:r>
            <a:endParaRPr lang="en-US" dirty="0"/>
          </a:p>
        </p:txBody>
      </p:sp>
    </p:spTree>
    <p:extLst>
      <p:ext uri="{BB962C8B-B14F-4D97-AF65-F5344CB8AC3E}">
        <p14:creationId xmlns:p14="http://schemas.microsoft.com/office/powerpoint/2010/main" val="91733094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Print to PDF</a:t>
            </a:r>
            <a:endParaRPr lang="en-US" dirty="0"/>
          </a:p>
        </p:txBody>
      </p:sp>
      <p:grpSp>
        <p:nvGrpSpPr>
          <p:cNvPr id="7" name="Group 6"/>
          <p:cNvGrpSpPr>
            <a:grpSpLocks noChangeAspect="1"/>
          </p:cNvGrpSpPr>
          <p:nvPr/>
        </p:nvGrpSpPr>
        <p:grpSpPr>
          <a:xfrm>
            <a:off x="668432" y="1170827"/>
            <a:ext cx="1611182" cy="1764030"/>
            <a:chOff x="668431" y="1170827"/>
            <a:chExt cx="2266950" cy="2482010"/>
          </a:xfrm>
        </p:grpSpPr>
        <p:pic>
          <p:nvPicPr>
            <p:cNvPr id="5" name="Picture 4"/>
            <p:cNvPicPr>
              <a:picLocks noChangeAspect="1"/>
            </p:cNvPicPr>
            <p:nvPr/>
          </p:nvPicPr>
          <p:blipFill>
            <a:blip r:embed="rId2"/>
            <a:stretch>
              <a:fillRect/>
            </a:stretch>
          </p:blipFill>
          <p:spPr>
            <a:xfrm>
              <a:off x="668431" y="1170827"/>
              <a:ext cx="2266950" cy="352425"/>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3"/>
            <a:stretch>
              <a:fillRect/>
            </a:stretch>
          </p:blipFill>
          <p:spPr>
            <a:xfrm>
              <a:off x="758918" y="1490662"/>
              <a:ext cx="1476375" cy="2162175"/>
            </a:xfrm>
            <a:prstGeom prst="rect">
              <a:avLst/>
            </a:prstGeom>
            <a:ln>
              <a:noFill/>
            </a:ln>
            <a:effectLst>
              <a:outerShdw blurRad="292100" dist="139700" dir="2700000" algn="tl" rotWithShape="0">
                <a:srgbClr val="333333">
                  <a:alpha val="65000"/>
                </a:srgbClr>
              </a:outerShdw>
            </a:effectLst>
          </p:spPr>
        </p:pic>
      </p:grpSp>
      <p:sp>
        <p:nvSpPr>
          <p:cNvPr id="8" name="TextBox 7"/>
          <p:cNvSpPr txBox="1"/>
          <p:nvPr/>
        </p:nvSpPr>
        <p:spPr>
          <a:xfrm>
            <a:off x="533742" y="3162172"/>
            <a:ext cx="2238049" cy="830997"/>
          </a:xfrm>
          <a:prstGeom prst="rect">
            <a:avLst/>
          </a:prstGeom>
          <a:noFill/>
        </p:spPr>
        <p:txBody>
          <a:bodyPr wrap="square" rtlCol="0">
            <a:spAutoFit/>
          </a:bodyPr>
          <a:lstStyle/>
          <a:p>
            <a:r>
              <a:rPr lang="en-US" sz="1200" b="1" i="1" dirty="0" smtClean="0"/>
              <a:t>Report print </a:t>
            </a:r>
            <a:r>
              <a:rPr lang="en-US" sz="1200" dirty="0" smtClean="0"/>
              <a:t>option is available from </a:t>
            </a:r>
            <a:r>
              <a:rPr lang="en-US" sz="1200" dirty="0"/>
              <a:t>the </a:t>
            </a:r>
            <a:r>
              <a:rPr lang="en-US" sz="1200" b="1" i="1" dirty="0"/>
              <a:t>File</a:t>
            </a:r>
            <a:r>
              <a:rPr lang="en-US" sz="1200" dirty="0"/>
              <a:t> </a:t>
            </a:r>
            <a:r>
              <a:rPr lang="en-US" sz="1200" dirty="0" smtClean="0"/>
              <a:t>menu and also from the </a:t>
            </a:r>
            <a:r>
              <a:rPr lang="en-US" sz="1200" b="1" i="1" dirty="0" smtClean="0"/>
              <a:t>print icon </a:t>
            </a:r>
            <a:r>
              <a:rPr lang="en-US" sz="1200" dirty="0" smtClean="0"/>
              <a:t>in the Report Viewer.</a:t>
            </a:r>
            <a:endParaRPr lang="en-US" sz="1200" dirty="0"/>
          </a:p>
        </p:txBody>
      </p:sp>
      <p:sp>
        <p:nvSpPr>
          <p:cNvPr id="9" name="TextBox 8"/>
          <p:cNvSpPr txBox="1"/>
          <p:nvPr/>
        </p:nvSpPr>
        <p:spPr>
          <a:xfrm>
            <a:off x="602332" y="797736"/>
            <a:ext cx="1632961" cy="276999"/>
          </a:xfrm>
          <a:prstGeom prst="rect">
            <a:avLst/>
          </a:prstGeom>
          <a:noFill/>
        </p:spPr>
        <p:txBody>
          <a:bodyPr wrap="square" rtlCol="0">
            <a:spAutoFit/>
          </a:bodyPr>
          <a:lstStyle>
            <a:defPPr>
              <a:defRPr lang="en-US"/>
            </a:defPPr>
            <a:lvl1pPr algn="ctr">
              <a:defRPr sz="1200" i="1">
                <a:solidFill>
                  <a:schemeClr val="accent2"/>
                </a:solidFill>
              </a:defRPr>
            </a:lvl1pPr>
          </a:lstStyle>
          <a:p>
            <a:pPr algn="l"/>
            <a:r>
              <a:rPr lang="en-US" dirty="0"/>
              <a:t>Print the Report</a:t>
            </a:r>
          </a:p>
        </p:txBody>
      </p:sp>
      <p:pic>
        <p:nvPicPr>
          <p:cNvPr id="10" name="Picture 9"/>
          <p:cNvPicPr>
            <a:picLocks noChangeAspect="1"/>
          </p:cNvPicPr>
          <p:nvPr/>
        </p:nvPicPr>
        <p:blipFill>
          <a:blip r:embed="rId4"/>
          <a:stretch>
            <a:fillRect/>
          </a:stretch>
        </p:blipFill>
        <p:spPr>
          <a:xfrm>
            <a:off x="2847274" y="1170828"/>
            <a:ext cx="2109978" cy="419291"/>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2771791" y="797736"/>
            <a:ext cx="1632961" cy="276999"/>
          </a:xfrm>
          <a:prstGeom prst="rect">
            <a:avLst/>
          </a:prstGeom>
          <a:noFill/>
        </p:spPr>
        <p:txBody>
          <a:bodyPr wrap="square" rtlCol="0">
            <a:spAutoFit/>
          </a:bodyPr>
          <a:lstStyle>
            <a:defPPr>
              <a:defRPr lang="en-US"/>
            </a:defPPr>
            <a:lvl1pPr>
              <a:defRPr sz="1200" i="1">
                <a:solidFill>
                  <a:schemeClr val="accent2"/>
                </a:solidFill>
              </a:defRPr>
            </a:lvl1pPr>
          </a:lstStyle>
          <a:p>
            <a:r>
              <a:rPr lang="en-US" dirty="0"/>
              <a:t>Print the Section</a:t>
            </a:r>
          </a:p>
        </p:txBody>
      </p:sp>
      <p:sp>
        <p:nvSpPr>
          <p:cNvPr id="12" name="TextBox 11"/>
          <p:cNvSpPr txBox="1"/>
          <p:nvPr/>
        </p:nvSpPr>
        <p:spPr>
          <a:xfrm>
            <a:off x="2790404" y="2006330"/>
            <a:ext cx="2281258" cy="830997"/>
          </a:xfrm>
          <a:prstGeom prst="rect">
            <a:avLst/>
          </a:prstGeom>
          <a:noFill/>
        </p:spPr>
        <p:txBody>
          <a:bodyPr wrap="square" rtlCol="0">
            <a:spAutoFit/>
          </a:bodyPr>
          <a:lstStyle/>
          <a:p>
            <a:r>
              <a:rPr lang="en-US" sz="1200" b="1" i="1" dirty="0" smtClean="0"/>
              <a:t>Section print </a:t>
            </a:r>
            <a:r>
              <a:rPr lang="en-US" sz="1200" dirty="0" smtClean="0"/>
              <a:t>option is available from the pop-up menu when </a:t>
            </a:r>
            <a:r>
              <a:rPr lang="en-US" sz="1200" b="1" i="1" dirty="0" smtClean="0"/>
              <a:t>right clicking in the section tab</a:t>
            </a:r>
            <a:endParaRPr lang="en-US" sz="1200" b="1" i="1" dirty="0"/>
          </a:p>
        </p:txBody>
      </p:sp>
      <p:pic>
        <p:nvPicPr>
          <p:cNvPr id="13" name="Picture 12"/>
          <p:cNvPicPr>
            <a:picLocks noChangeAspect="1"/>
          </p:cNvPicPr>
          <p:nvPr/>
        </p:nvPicPr>
        <p:blipFill>
          <a:blip r:embed="rId5"/>
          <a:stretch>
            <a:fillRect/>
          </a:stretch>
        </p:blipFill>
        <p:spPr>
          <a:xfrm>
            <a:off x="5524912" y="1170827"/>
            <a:ext cx="3361087" cy="1934147"/>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5524912" y="797613"/>
            <a:ext cx="1632961" cy="276999"/>
          </a:xfrm>
          <a:prstGeom prst="rect">
            <a:avLst/>
          </a:prstGeom>
          <a:noFill/>
        </p:spPr>
        <p:txBody>
          <a:bodyPr wrap="square" rtlCol="0">
            <a:spAutoFit/>
          </a:bodyPr>
          <a:lstStyle>
            <a:defPPr>
              <a:defRPr lang="en-US"/>
            </a:defPPr>
            <a:lvl1pPr>
              <a:defRPr sz="1200" i="1">
                <a:solidFill>
                  <a:schemeClr val="accent2"/>
                </a:solidFill>
              </a:defRPr>
            </a:lvl1pPr>
          </a:lstStyle>
          <a:p>
            <a:r>
              <a:rPr lang="en-US" dirty="0"/>
              <a:t>Print the Object</a:t>
            </a:r>
          </a:p>
        </p:txBody>
      </p:sp>
      <p:sp>
        <p:nvSpPr>
          <p:cNvPr id="15" name="TextBox 14"/>
          <p:cNvSpPr txBox="1"/>
          <p:nvPr/>
        </p:nvSpPr>
        <p:spPr>
          <a:xfrm>
            <a:off x="5421293" y="3254504"/>
            <a:ext cx="3552378" cy="461665"/>
          </a:xfrm>
          <a:prstGeom prst="rect">
            <a:avLst/>
          </a:prstGeom>
          <a:noFill/>
        </p:spPr>
        <p:txBody>
          <a:bodyPr wrap="square" rtlCol="0">
            <a:spAutoFit/>
          </a:bodyPr>
          <a:lstStyle/>
          <a:p>
            <a:r>
              <a:rPr lang="en-US" sz="1200" b="1" i="1" dirty="0" smtClean="0"/>
              <a:t>Object print </a:t>
            </a:r>
            <a:r>
              <a:rPr lang="en-US" sz="1200" dirty="0" smtClean="0"/>
              <a:t>option is available from pop-up menu when </a:t>
            </a:r>
            <a:r>
              <a:rPr lang="en-US" sz="1200" b="1" i="1" dirty="0" smtClean="0"/>
              <a:t>right clicking on the object</a:t>
            </a:r>
            <a:endParaRPr lang="en-US" sz="1200" b="1" i="1" dirty="0"/>
          </a:p>
        </p:txBody>
      </p:sp>
      <p:sp>
        <p:nvSpPr>
          <p:cNvPr id="16" name="Rectangle 15"/>
          <p:cNvSpPr/>
          <p:nvPr/>
        </p:nvSpPr>
        <p:spPr>
          <a:xfrm>
            <a:off x="2014956" y="1200944"/>
            <a:ext cx="202408" cy="1882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7" name="Rectangle 16"/>
          <p:cNvSpPr/>
          <p:nvPr/>
        </p:nvSpPr>
        <p:spPr>
          <a:xfrm>
            <a:off x="732744" y="2131684"/>
            <a:ext cx="1049299" cy="1586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8" name="Rectangle 17"/>
          <p:cNvSpPr/>
          <p:nvPr/>
        </p:nvSpPr>
        <p:spPr>
          <a:xfrm>
            <a:off x="3502838" y="1371023"/>
            <a:ext cx="1418786" cy="15297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9" name="Rectangle 18"/>
          <p:cNvSpPr/>
          <p:nvPr/>
        </p:nvSpPr>
        <p:spPr>
          <a:xfrm>
            <a:off x="6588817" y="1793558"/>
            <a:ext cx="1344949" cy="15297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279949418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Report distribution via email</a:t>
            </a:r>
            <a:endParaRPr lang="en-US" dirty="0"/>
          </a:p>
        </p:txBody>
      </p:sp>
      <p:pic>
        <p:nvPicPr>
          <p:cNvPr id="4" name="Picture 3"/>
          <p:cNvPicPr>
            <a:picLocks noChangeAspect="1"/>
          </p:cNvPicPr>
          <p:nvPr/>
        </p:nvPicPr>
        <p:blipFill>
          <a:blip r:embed="rId2"/>
          <a:stretch>
            <a:fillRect/>
          </a:stretch>
        </p:blipFill>
        <p:spPr>
          <a:xfrm>
            <a:off x="1305974" y="949594"/>
            <a:ext cx="1158078" cy="2227559"/>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1146175" y="3611858"/>
            <a:ext cx="1717729" cy="1015663"/>
          </a:xfrm>
          <a:prstGeom prst="rect">
            <a:avLst/>
          </a:prstGeom>
          <a:noFill/>
        </p:spPr>
        <p:txBody>
          <a:bodyPr wrap="square" rtlCol="0">
            <a:spAutoFit/>
          </a:bodyPr>
          <a:lstStyle/>
          <a:p>
            <a:r>
              <a:rPr lang="en-US" sz="1200" dirty="0" smtClean="0"/>
              <a:t>Report distribution option is available in the </a:t>
            </a:r>
            <a:r>
              <a:rPr lang="en-US" sz="1200" b="1" i="1" dirty="0" smtClean="0"/>
              <a:t>Designer</a:t>
            </a:r>
            <a:r>
              <a:rPr lang="en-US" sz="1200" dirty="0" smtClean="0"/>
              <a:t> (not Viewer) under the </a:t>
            </a:r>
            <a:r>
              <a:rPr lang="en-US" sz="1200" b="1" i="1" dirty="0" smtClean="0"/>
              <a:t>File</a:t>
            </a:r>
            <a:r>
              <a:rPr lang="en-US" sz="1200" dirty="0" smtClean="0"/>
              <a:t> menu</a:t>
            </a:r>
            <a:endParaRPr lang="en-US" sz="1200" dirty="0"/>
          </a:p>
        </p:txBody>
      </p:sp>
      <p:sp>
        <p:nvSpPr>
          <p:cNvPr id="10" name="TextBox 9"/>
          <p:cNvSpPr txBox="1"/>
          <p:nvPr/>
        </p:nvSpPr>
        <p:spPr>
          <a:xfrm>
            <a:off x="3961332" y="3981190"/>
            <a:ext cx="3409118" cy="646331"/>
          </a:xfrm>
          <a:prstGeom prst="rect">
            <a:avLst/>
          </a:prstGeom>
          <a:noFill/>
        </p:spPr>
        <p:txBody>
          <a:bodyPr wrap="square" rtlCol="0">
            <a:spAutoFit/>
          </a:bodyPr>
          <a:lstStyle/>
          <a:p>
            <a:r>
              <a:rPr lang="en-US" sz="1200" dirty="0" smtClean="0"/>
              <a:t>Report distribution is defined by two elements:</a:t>
            </a:r>
          </a:p>
          <a:p>
            <a:pPr marL="171450" indent="-171450">
              <a:buFont typeface="Arial" panose="020B0604020202020204" pitchFamily="34" charset="0"/>
              <a:buChar char="•"/>
            </a:pPr>
            <a:r>
              <a:rPr lang="en-US" sz="1200" dirty="0" smtClean="0"/>
              <a:t>Report Job</a:t>
            </a:r>
          </a:p>
          <a:p>
            <a:pPr marL="171450" indent="-171450">
              <a:buFont typeface="Arial" panose="020B0604020202020204" pitchFamily="34" charset="0"/>
              <a:buChar char="•"/>
            </a:pPr>
            <a:r>
              <a:rPr lang="en-US" sz="1200" dirty="0" smtClean="0"/>
              <a:t>Distribution (scheduling)</a:t>
            </a:r>
            <a:endParaRPr lang="en-US" sz="1200" dirty="0"/>
          </a:p>
        </p:txBody>
      </p:sp>
      <p:pic>
        <p:nvPicPr>
          <p:cNvPr id="11" name="Picture 10"/>
          <p:cNvPicPr>
            <a:picLocks noChangeAspect="1"/>
          </p:cNvPicPr>
          <p:nvPr/>
        </p:nvPicPr>
        <p:blipFill>
          <a:blip r:embed="rId3"/>
          <a:stretch>
            <a:fillRect/>
          </a:stretch>
        </p:blipFill>
        <p:spPr>
          <a:xfrm>
            <a:off x="3170076" y="951956"/>
            <a:ext cx="3486282" cy="1955102"/>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a:blip r:embed="rId4"/>
          <a:stretch>
            <a:fillRect/>
          </a:stretch>
        </p:blipFill>
        <p:spPr>
          <a:xfrm>
            <a:off x="4986742" y="1831161"/>
            <a:ext cx="3482721" cy="1961388"/>
          </a:xfrm>
          <a:prstGeom prst="rect">
            <a:avLst/>
          </a:prstGeom>
          <a:ln>
            <a:noFill/>
          </a:ln>
          <a:effectLst>
            <a:outerShdw blurRad="292100" dist="139700" dir="2700000" algn="tl" rotWithShape="0">
              <a:srgbClr val="333333">
                <a:alpha val="65000"/>
              </a:srgbClr>
            </a:outerShdw>
          </a:effectLst>
        </p:spPr>
      </p:pic>
      <p:sp>
        <p:nvSpPr>
          <p:cNvPr id="13" name="Rectangle 12"/>
          <p:cNvSpPr/>
          <p:nvPr/>
        </p:nvSpPr>
        <p:spPr>
          <a:xfrm>
            <a:off x="1377537" y="1831162"/>
            <a:ext cx="954958" cy="15262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104721214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Report distribution via </a:t>
            </a:r>
            <a:r>
              <a:rPr lang="en-US" dirty="0"/>
              <a:t>email (continued)</a:t>
            </a:r>
          </a:p>
        </p:txBody>
      </p:sp>
      <p:pic>
        <p:nvPicPr>
          <p:cNvPr id="7" name="Picture 6"/>
          <p:cNvPicPr>
            <a:picLocks noChangeAspect="1"/>
          </p:cNvPicPr>
          <p:nvPr/>
        </p:nvPicPr>
        <p:blipFill>
          <a:blip r:embed="rId3"/>
          <a:stretch>
            <a:fillRect/>
          </a:stretch>
        </p:blipFill>
        <p:spPr>
          <a:xfrm>
            <a:off x="247852" y="726382"/>
            <a:ext cx="2784920" cy="2835212"/>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a:stretch>
            <a:fillRect/>
          </a:stretch>
        </p:blipFill>
        <p:spPr>
          <a:xfrm>
            <a:off x="3160806" y="997601"/>
            <a:ext cx="2791206" cy="2835212"/>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5"/>
          <a:stretch>
            <a:fillRect/>
          </a:stretch>
        </p:blipFill>
        <p:spPr>
          <a:xfrm>
            <a:off x="6080046" y="1284500"/>
            <a:ext cx="2784920" cy="2828925"/>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247852" y="3717156"/>
            <a:ext cx="2848148" cy="1015663"/>
          </a:xfrm>
          <a:prstGeom prst="rect">
            <a:avLst/>
          </a:prstGeom>
          <a:noFill/>
        </p:spPr>
        <p:txBody>
          <a:bodyPr wrap="square" rtlCol="0">
            <a:spAutoFit/>
          </a:bodyPr>
          <a:lstStyle/>
          <a:p>
            <a:r>
              <a:rPr lang="en-US" sz="1200" dirty="0" smtClean="0"/>
              <a:t>Report Job Properties:</a:t>
            </a:r>
          </a:p>
          <a:p>
            <a:pPr marL="171450" indent="-171450">
              <a:buFont typeface="Arial" panose="020B0604020202020204" pitchFamily="34" charset="0"/>
              <a:buChar char="•"/>
            </a:pPr>
            <a:r>
              <a:rPr lang="en-US" sz="1200" dirty="0" smtClean="0"/>
              <a:t>Jobs can have </a:t>
            </a:r>
            <a:r>
              <a:rPr lang="en-US" sz="1200" b="1" i="1" dirty="0" smtClean="0"/>
              <a:t>one or more reports</a:t>
            </a:r>
          </a:p>
          <a:p>
            <a:pPr marL="171450" indent="-171450">
              <a:buFont typeface="Arial" panose="020B0604020202020204" pitchFamily="34" charset="0"/>
              <a:buChar char="•"/>
            </a:pPr>
            <a:r>
              <a:rPr lang="en-US" sz="1200" dirty="0" smtClean="0"/>
              <a:t>Recipients need to have </a:t>
            </a:r>
            <a:r>
              <a:rPr lang="en-US" sz="1200" b="1" i="1" dirty="0" smtClean="0"/>
              <a:t>personal identity metadata </a:t>
            </a:r>
            <a:r>
              <a:rPr lang="en-US" sz="1200" dirty="0" smtClean="0"/>
              <a:t>(no group identity in this release)</a:t>
            </a:r>
            <a:endParaRPr lang="en-US" sz="1200" dirty="0"/>
          </a:p>
        </p:txBody>
      </p:sp>
      <p:sp>
        <p:nvSpPr>
          <p:cNvPr id="10" name="TextBox 9"/>
          <p:cNvSpPr txBox="1"/>
          <p:nvPr/>
        </p:nvSpPr>
        <p:spPr>
          <a:xfrm>
            <a:off x="3297426" y="3952334"/>
            <a:ext cx="2517966" cy="461665"/>
          </a:xfrm>
          <a:prstGeom prst="rect">
            <a:avLst/>
          </a:prstGeom>
          <a:noFill/>
        </p:spPr>
        <p:txBody>
          <a:bodyPr wrap="square" rtlCol="0">
            <a:spAutoFit/>
          </a:bodyPr>
          <a:lstStyle/>
          <a:p>
            <a:r>
              <a:rPr lang="en-US" sz="1200" dirty="0" smtClean="0"/>
              <a:t>Enter </a:t>
            </a:r>
            <a:r>
              <a:rPr lang="en-US" sz="1200" dirty="0"/>
              <a:t>e</a:t>
            </a:r>
            <a:r>
              <a:rPr lang="en-US" sz="1200" dirty="0" smtClean="0"/>
              <a:t>-mail options, such as subject and message</a:t>
            </a:r>
            <a:endParaRPr lang="en-US" sz="1200" dirty="0"/>
          </a:p>
        </p:txBody>
      </p:sp>
      <p:sp>
        <p:nvSpPr>
          <p:cNvPr id="11" name="TextBox 10"/>
          <p:cNvSpPr txBox="1"/>
          <p:nvPr/>
        </p:nvSpPr>
        <p:spPr>
          <a:xfrm>
            <a:off x="6080046" y="4230421"/>
            <a:ext cx="2784920" cy="461665"/>
          </a:xfrm>
          <a:prstGeom prst="rect">
            <a:avLst/>
          </a:prstGeom>
          <a:noFill/>
        </p:spPr>
        <p:txBody>
          <a:bodyPr wrap="square" rtlCol="0">
            <a:spAutoFit/>
          </a:bodyPr>
          <a:lstStyle/>
          <a:p>
            <a:r>
              <a:rPr lang="en-US" sz="1200" dirty="0" smtClean="0"/>
              <a:t>Job owner can choose to receive notifications when job </a:t>
            </a:r>
            <a:r>
              <a:rPr lang="en-US" sz="1200" b="1" i="1" dirty="0" smtClean="0"/>
              <a:t>starts or ends</a:t>
            </a:r>
            <a:endParaRPr lang="en-US" sz="1200" b="1" i="1" dirty="0"/>
          </a:p>
        </p:txBody>
      </p:sp>
    </p:spTree>
    <p:extLst>
      <p:ext uri="{BB962C8B-B14F-4D97-AF65-F5344CB8AC3E}">
        <p14:creationId xmlns:p14="http://schemas.microsoft.com/office/powerpoint/2010/main" val="216192012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a:xfrm>
            <a:off x="2635256" y="264154"/>
            <a:ext cx="6061271" cy="338554"/>
          </a:xfrm>
        </p:spPr>
        <p:txBody>
          <a:bodyPr/>
          <a:lstStyle/>
          <a:p>
            <a:r>
              <a:rPr lang="en-US" dirty="0"/>
              <a:t>Report distribution via email (continued)</a:t>
            </a:r>
          </a:p>
        </p:txBody>
      </p:sp>
      <p:pic>
        <p:nvPicPr>
          <p:cNvPr id="4" name="Picture 3"/>
          <p:cNvPicPr>
            <a:picLocks noChangeAspect="1"/>
          </p:cNvPicPr>
          <p:nvPr/>
        </p:nvPicPr>
        <p:blipFill>
          <a:blip r:embed="rId3"/>
          <a:stretch>
            <a:fillRect/>
          </a:stretch>
        </p:blipFill>
        <p:spPr>
          <a:xfrm>
            <a:off x="1478583" y="1097779"/>
            <a:ext cx="3114171" cy="3104424"/>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5011209" y="1834627"/>
            <a:ext cx="3756528" cy="1200329"/>
          </a:xfrm>
          <a:prstGeom prst="rect">
            <a:avLst/>
          </a:prstGeom>
          <a:noFill/>
        </p:spPr>
        <p:txBody>
          <a:bodyPr wrap="square" rtlCol="0">
            <a:spAutoFit/>
          </a:bodyPr>
          <a:lstStyle/>
          <a:p>
            <a:r>
              <a:rPr lang="en-US" sz="1200" dirty="0" smtClean="0"/>
              <a:t>Schedule Details interface offers the flexibility to execute the job </a:t>
            </a:r>
            <a:r>
              <a:rPr lang="en-US" sz="1200" b="1" i="1" dirty="0" smtClean="0"/>
              <a:t>once</a:t>
            </a:r>
            <a:r>
              <a:rPr lang="en-US" sz="1200" dirty="0" smtClean="0"/>
              <a:t> or on a </a:t>
            </a:r>
            <a:r>
              <a:rPr lang="en-US" sz="1200" b="1" i="1" dirty="0" smtClean="0"/>
              <a:t>recurrent basis</a:t>
            </a:r>
            <a:r>
              <a:rPr lang="en-US" sz="1200" dirty="0" smtClean="0"/>
              <a:t>.</a:t>
            </a:r>
          </a:p>
          <a:p>
            <a:endParaRPr lang="en-US" sz="1200" dirty="0"/>
          </a:p>
          <a:p>
            <a:r>
              <a:rPr lang="en-US" sz="1200" dirty="0" smtClean="0"/>
              <a:t>Jobs are executed with the </a:t>
            </a:r>
            <a:r>
              <a:rPr lang="en-US" sz="1200" b="1" i="1" dirty="0" smtClean="0"/>
              <a:t>credentials of the recipients</a:t>
            </a:r>
            <a:r>
              <a:rPr lang="en-US" sz="1200" dirty="0" smtClean="0"/>
              <a:t> to guarantee proper security access, including row-level security.</a:t>
            </a:r>
            <a:endParaRPr lang="en-US" sz="1200" dirty="0"/>
          </a:p>
        </p:txBody>
      </p:sp>
    </p:spTree>
    <p:extLst>
      <p:ext uri="{BB962C8B-B14F-4D97-AF65-F5344CB8AC3E}">
        <p14:creationId xmlns:p14="http://schemas.microsoft.com/office/powerpoint/2010/main" val="396520456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a:xfrm>
            <a:off x="2635256" y="264154"/>
            <a:ext cx="6061271" cy="338554"/>
          </a:xfrm>
        </p:spPr>
        <p:txBody>
          <a:bodyPr/>
          <a:lstStyle/>
          <a:p>
            <a:r>
              <a:rPr lang="en-US" dirty="0"/>
              <a:t>Report distribution via email (continued)</a:t>
            </a:r>
          </a:p>
        </p:txBody>
      </p:sp>
      <p:pic>
        <p:nvPicPr>
          <p:cNvPr id="4" name="Picture 3"/>
          <p:cNvPicPr>
            <a:picLocks noChangeAspect="1"/>
          </p:cNvPicPr>
          <p:nvPr/>
        </p:nvPicPr>
        <p:blipFill>
          <a:blip r:embed="rId2"/>
          <a:stretch>
            <a:fillRect/>
          </a:stretch>
        </p:blipFill>
        <p:spPr>
          <a:xfrm>
            <a:off x="1409700" y="1022324"/>
            <a:ext cx="3372012" cy="325521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5011209" y="1834627"/>
            <a:ext cx="3756528" cy="1754326"/>
          </a:xfrm>
          <a:prstGeom prst="rect">
            <a:avLst/>
          </a:prstGeom>
          <a:noFill/>
        </p:spPr>
        <p:txBody>
          <a:bodyPr wrap="square" rtlCol="0">
            <a:spAutoFit/>
          </a:bodyPr>
          <a:lstStyle/>
          <a:p>
            <a:r>
              <a:rPr lang="en-US" sz="1200" dirty="0" smtClean="0"/>
              <a:t>The email distribution contains the report attached as </a:t>
            </a:r>
            <a:r>
              <a:rPr lang="en-US" sz="1200" b="1" i="1" dirty="0" smtClean="0"/>
              <a:t>PFD</a:t>
            </a:r>
            <a:r>
              <a:rPr lang="en-US" sz="1200" dirty="0" smtClean="0"/>
              <a:t> as well as the </a:t>
            </a:r>
            <a:r>
              <a:rPr lang="en-US" sz="1200" b="1" i="1" dirty="0" smtClean="0"/>
              <a:t>URL to the live report</a:t>
            </a:r>
            <a:r>
              <a:rPr lang="en-US" sz="1200" dirty="0" smtClean="0"/>
              <a:t>.</a:t>
            </a:r>
          </a:p>
          <a:p>
            <a:endParaRPr lang="en-US" sz="1200" dirty="0"/>
          </a:p>
          <a:p>
            <a:r>
              <a:rPr lang="en-US" sz="1200" dirty="0" smtClean="0"/>
              <a:t>If the job contains multiple reports, </a:t>
            </a:r>
            <a:r>
              <a:rPr lang="en-US" sz="1200" b="1" i="1" dirty="0" smtClean="0"/>
              <a:t>only one email is received </a:t>
            </a:r>
            <a:r>
              <a:rPr lang="en-US" sz="1200" dirty="0" smtClean="0"/>
              <a:t>with multiple attachments and URL’s.</a:t>
            </a:r>
          </a:p>
          <a:p>
            <a:endParaRPr lang="en-US" sz="1200" dirty="0"/>
          </a:p>
          <a:p>
            <a:r>
              <a:rPr lang="en-US" sz="1200" dirty="0" smtClean="0"/>
              <a:t>The PDF is the same as if the user had printed the report. For </a:t>
            </a:r>
            <a:r>
              <a:rPr lang="en-US" sz="1200" b="1" i="1" dirty="0" smtClean="0"/>
              <a:t>Stack Containers</a:t>
            </a:r>
            <a:r>
              <a:rPr lang="en-US" sz="1200" dirty="0" smtClean="0"/>
              <a:t>, only the </a:t>
            </a:r>
            <a:r>
              <a:rPr lang="en-US" sz="1200" b="1" i="1" dirty="0" smtClean="0"/>
              <a:t>first object </a:t>
            </a:r>
            <a:r>
              <a:rPr lang="en-US" sz="1200" dirty="0" smtClean="0"/>
              <a:t>is printed.</a:t>
            </a:r>
            <a:endParaRPr lang="en-US" sz="1200" dirty="0"/>
          </a:p>
        </p:txBody>
      </p:sp>
    </p:spTree>
    <p:extLst>
      <p:ext uri="{BB962C8B-B14F-4D97-AF65-F5344CB8AC3E}">
        <p14:creationId xmlns:p14="http://schemas.microsoft.com/office/powerpoint/2010/main" val="76207759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Custom Sort</a:t>
            </a:r>
            <a:endParaRPr lang="en-US" dirty="0"/>
          </a:p>
        </p:txBody>
      </p:sp>
      <p:pic>
        <p:nvPicPr>
          <p:cNvPr id="6" name="Picture 5"/>
          <p:cNvPicPr>
            <a:picLocks noChangeAspect="1"/>
          </p:cNvPicPr>
          <p:nvPr/>
        </p:nvPicPr>
        <p:blipFill>
          <a:blip r:embed="rId2"/>
          <a:stretch>
            <a:fillRect/>
          </a:stretch>
        </p:blipFill>
        <p:spPr>
          <a:xfrm>
            <a:off x="1506855" y="962978"/>
            <a:ext cx="1716405" cy="2620176"/>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stretch>
            <a:fillRect/>
          </a:stretch>
        </p:blipFill>
        <p:spPr>
          <a:xfrm>
            <a:off x="4820071" y="962978"/>
            <a:ext cx="3154680" cy="2621280"/>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1315528" y="3824078"/>
            <a:ext cx="2188408" cy="830997"/>
          </a:xfrm>
          <a:prstGeom prst="rect">
            <a:avLst/>
          </a:prstGeom>
          <a:noFill/>
        </p:spPr>
        <p:txBody>
          <a:bodyPr wrap="square" rtlCol="0">
            <a:spAutoFit/>
          </a:bodyPr>
          <a:lstStyle/>
          <a:p>
            <a:r>
              <a:rPr lang="en-US" sz="1200" dirty="0" smtClean="0"/>
              <a:t>Custom sort is available for data items classified as </a:t>
            </a:r>
            <a:r>
              <a:rPr lang="en-US" sz="1200" b="1" i="1" dirty="0" smtClean="0"/>
              <a:t>category</a:t>
            </a:r>
            <a:r>
              <a:rPr lang="en-US" sz="1200" dirty="0" smtClean="0"/>
              <a:t> (except date/time), including </a:t>
            </a:r>
            <a:r>
              <a:rPr lang="en-US" sz="1200" b="1" i="1" dirty="0" smtClean="0"/>
              <a:t>geography</a:t>
            </a:r>
          </a:p>
        </p:txBody>
      </p:sp>
      <p:sp>
        <p:nvSpPr>
          <p:cNvPr id="10" name="TextBox 9"/>
          <p:cNvSpPr txBox="1"/>
          <p:nvPr/>
        </p:nvSpPr>
        <p:spPr>
          <a:xfrm>
            <a:off x="4820070" y="3824077"/>
            <a:ext cx="3249509" cy="461665"/>
          </a:xfrm>
          <a:prstGeom prst="rect">
            <a:avLst/>
          </a:prstGeom>
          <a:noFill/>
        </p:spPr>
        <p:txBody>
          <a:bodyPr wrap="square" rtlCol="0">
            <a:spAutoFit/>
          </a:bodyPr>
          <a:lstStyle/>
          <a:p>
            <a:r>
              <a:rPr lang="en-US" sz="1200" dirty="0" smtClean="0"/>
              <a:t>Just select the values you are interested in and put them in sequence</a:t>
            </a:r>
          </a:p>
        </p:txBody>
      </p:sp>
      <p:sp>
        <p:nvSpPr>
          <p:cNvPr id="12" name="Rectangle 11"/>
          <p:cNvSpPr/>
          <p:nvPr/>
        </p:nvSpPr>
        <p:spPr>
          <a:xfrm>
            <a:off x="1972198" y="2803192"/>
            <a:ext cx="1159622"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346603118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54971" y="910145"/>
            <a:ext cx="4456300" cy="3758042"/>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Linked Info Window</a:t>
            </a:r>
            <a:endParaRPr lang="en-US" dirty="0"/>
          </a:p>
        </p:txBody>
      </p:sp>
      <p:sp>
        <p:nvSpPr>
          <p:cNvPr id="16" name="TextBox 15"/>
          <p:cNvSpPr txBox="1"/>
          <p:nvPr/>
        </p:nvSpPr>
        <p:spPr>
          <a:xfrm>
            <a:off x="5372631" y="722354"/>
            <a:ext cx="3502426" cy="2492990"/>
          </a:xfrm>
          <a:prstGeom prst="rect">
            <a:avLst/>
          </a:prstGeom>
          <a:noFill/>
        </p:spPr>
        <p:txBody>
          <a:bodyPr wrap="square" rtlCol="0">
            <a:spAutoFit/>
          </a:bodyPr>
          <a:lstStyle/>
          <a:p>
            <a:r>
              <a:rPr lang="en-US" sz="1200" dirty="0"/>
              <a:t>Like a report section, </a:t>
            </a:r>
            <a:r>
              <a:rPr lang="en-US" sz="1200" b="1" i="1" dirty="0"/>
              <a:t>Info Windows </a:t>
            </a:r>
            <a:r>
              <a:rPr lang="en-US" sz="1200" dirty="0"/>
              <a:t>are visible as tabs in VA Designer, but not in VA Viewer. </a:t>
            </a:r>
          </a:p>
          <a:p>
            <a:endParaRPr lang="en-US" sz="1200" dirty="0"/>
          </a:p>
          <a:p>
            <a:r>
              <a:rPr lang="en-US" sz="1200" dirty="0" smtClean="0"/>
              <a:t>To create an Info Window, select </a:t>
            </a:r>
            <a:r>
              <a:rPr lang="en-US" sz="1200" b="1" i="1" dirty="0" smtClean="0"/>
              <a:t>Display as Info Window</a:t>
            </a:r>
            <a:r>
              <a:rPr lang="en-US" sz="1200" dirty="0" smtClean="0"/>
              <a:t> from the section tab drop down menu.</a:t>
            </a:r>
          </a:p>
          <a:p>
            <a:endParaRPr lang="en-US" sz="1200" dirty="0"/>
          </a:p>
          <a:p>
            <a:r>
              <a:rPr lang="en-US" sz="1200" dirty="0" smtClean="0"/>
              <a:t>A section that has been set as an Info Window is represented with the icon     in its tab.</a:t>
            </a:r>
            <a:endParaRPr lang="en-US" sz="1200" dirty="0"/>
          </a:p>
          <a:p>
            <a:endParaRPr lang="en-US" sz="1200" dirty="0"/>
          </a:p>
          <a:p>
            <a:r>
              <a:rPr lang="en-US" sz="1200" dirty="0" smtClean="0"/>
              <a:t>To make and Info Window available as a pop-up window in the Viewer, report authors must create a </a:t>
            </a:r>
            <a:r>
              <a:rPr lang="en-US" sz="1200" b="1" i="1" dirty="0" smtClean="0"/>
              <a:t>section link </a:t>
            </a:r>
            <a:r>
              <a:rPr lang="en-US" sz="1200" dirty="0" smtClean="0"/>
              <a:t>to the Info Window from a report object:</a:t>
            </a:r>
            <a:endParaRPr lang="en-US" sz="1200" dirty="0"/>
          </a:p>
        </p:txBody>
      </p:sp>
      <p:sp>
        <p:nvSpPr>
          <p:cNvPr id="17" name="Rectangle 16"/>
          <p:cNvSpPr/>
          <p:nvPr/>
        </p:nvSpPr>
        <p:spPr>
          <a:xfrm>
            <a:off x="2738234" y="1077262"/>
            <a:ext cx="1251062"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9" name="Rectangle 18"/>
          <p:cNvSpPr/>
          <p:nvPr/>
        </p:nvSpPr>
        <p:spPr>
          <a:xfrm>
            <a:off x="2711339" y="946004"/>
            <a:ext cx="98846" cy="1312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pic>
        <p:nvPicPr>
          <p:cNvPr id="13" name="Picture 12"/>
          <p:cNvPicPr>
            <a:picLocks noChangeAspect="1"/>
          </p:cNvPicPr>
          <p:nvPr/>
        </p:nvPicPr>
        <p:blipFill>
          <a:blip r:embed="rId3"/>
          <a:stretch>
            <a:fillRect/>
          </a:stretch>
        </p:blipFill>
        <p:spPr>
          <a:xfrm>
            <a:off x="7161396" y="2032469"/>
            <a:ext cx="200025" cy="200025"/>
          </a:xfrm>
          <a:prstGeom prst="rect">
            <a:avLst/>
          </a:prstGeom>
        </p:spPr>
      </p:pic>
      <p:pic>
        <p:nvPicPr>
          <p:cNvPr id="8" name="Picture 7"/>
          <p:cNvPicPr>
            <a:picLocks noChangeAspect="1"/>
          </p:cNvPicPr>
          <p:nvPr/>
        </p:nvPicPr>
        <p:blipFill>
          <a:blip r:embed="rId4"/>
          <a:stretch>
            <a:fillRect/>
          </a:stretch>
        </p:blipFill>
        <p:spPr>
          <a:xfrm>
            <a:off x="5527010" y="3447721"/>
            <a:ext cx="3329565" cy="10408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5829436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a:xfrm>
            <a:off x="2635256" y="264154"/>
            <a:ext cx="6061271" cy="338554"/>
          </a:xfrm>
        </p:spPr>
        <p:txBody>
          <a:bodyPr/>
          <a:lstStyle/>
          <a:p>
            <a:r>
              <a:rPr lang="en-US" dirty="0" smtClean="0"/>
              <a:t>Additional Aggregation types</a:t>
            </a:r>
            <a:endParaRPr lang="en-US" dirty="0"/>
          </a:p>
        </p:txBody>
      </p:sp>
      <p:pic>
        <p:nvPicPr>
          <p:cNvPr id="4" name="Picture 3"/>
          <p:cNvPicPr>
            <a:picLocks noChangeAspect="1"/>
          </p:cNvPicPr>
          <p:nvPr/>
        </p:nvPicPr>
        <p:blipFill>
          <a:blip r:embed="rId3"/>
          <a:stretch>
            <a:fillRect/>
          </a:stretch>
        </p:blipFill>
        <p:spPr>
          <a:xfrm>
            <a:off x="3756865" y="1066800"/>
            <a:ext cx="1492991" cy="3463738"/>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3756865" y="1393505"/>
            <a:ext cx="1492991" cy="4532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9" name="Rectangle 8"/>
          <p:cNvSpPr/>
          <p:nvPr/>
        </p:nvSpPr>
        <p:spPr>
          <a:xfrm>
            <a:off x="3754453" y="1999129"/>
            <a:ext cx="1492991" cy="2061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0" name="Rectangle 9"/>
          <p:cNvSpPr/>
          <p:nvPr/>
        </p:nvSpPr>
        <p:spPr>
          <a:xfrm>
            <a:off x="3756865" y="2472576"/>
            <a:ext cx="1492991" cy="4678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1" name="Rectangle 10"/>
          <p:cNvSpPr/>
          <p:nvPr/>
        </p:nvSpPr>
        <p:spPr>
          <a:xfrm>
            <a:off x="3754452" y="3243149"/>
            <a:ext cx="1492991" cy="128738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2" name="TextBox 11"/>
          <p:cNvSpPr txBox="1"/>
          <p:nvPr/>
        </p:nvSpPr>
        <p:spPr>
          <a:xfrm>
            <a:off x="5433152" y="3604652"/>
            <a:ext cx="3435639" cy="1015663"/>
          </a:xfrm>
          <a:prstGeom prst="rect">
            <a:avLst/>
          </a:prstGeom>
          <a:noFill/>
        </p:spPr>
        <p:txBody>
          <a:bodyPr wrap="square" rtlCol="0">
            <a:spAutoFit/>
          </a:bodyPr>
          <a:lstStyle/>
          <a:p>
            <a:r>
              <a:rPr lang="en-US" sz="1200" dirty="0" smtClean="0"/>
              <a:t>They are also available in the </a:t>
            </a:r>
            <a:r>
              <a:rPr lang="en-US" sz="1200" b="1" i="1" dirty="0" smtClean="0"/>
              <a:t>New Aggregated Measure</a:t>
            </a:r>
            <a:r>
              <a:rPr lang="en-US" sz="1200" i="1" dirty="0" smtClean="0"/>
              <a:t> </a:t>
            </a:r>
            <a:r>
              <a:rPr lang="en-US" sz="1200" dirty="0" smtClean="0"/>
              <a:t>interface (see next slide).</a:t>
            </a:r>
          </a:p>
          <a:p>
            <a:endParaRPr lang="en-US" sz="1200" dirty="0"/>
          </a:p>
          <a:p>
            <a:r>
              <a:rPr lang="en-US" sz="1200" dirty="0" smtClean="0"/>
              <a:t>Those new aggregations were also added to VAE.</a:t>
            </a:r>
            <a:endParaRPr lang="en-US" sz="1200" dirty="0"/>
          </a:p>
        </p:txBody>
      </p:sp>
      <p:grpSp>
        <p:nvGrpSpPr>
          <p:cNvPr id="14" name="Group 13"/>
          <p:cNvGrpSpPr/>
          <p:nvPr/>
        </p:nvGrpSpPr>
        <p:grpSpPr>
          <a:xfrm>
            <a:off x="446971" y="896310"/>
            <a:ext cx="2572546" cy="3804718"/>
            <a:chOff x="640696" y="896310"/>
            <a:chExt cx="2572546" cy="3804718"/>
          </a:xfrm>
        </p:grpSpPr>
        <p:pic>
          <p:nvPicPr>
            <p:cNvPr id="5" name="Picture 4"/>
            <p:cNvPicPr>
              <a:picLocks noChangeAspect="1"/>
            </p:cNvPicPr>
            <p:nvPr/>
          </p:nvPicPr>
          <p:blipFill>
            <a:blip r:embed="rId4"/>
            <a:stretch>
              <a:fillRect/>
            </a:stretch>
          </p:blipFill>
          <p:spPr>
            <a:xfrm>
              <a:off x="640696" y="896310"/>
              <a:ext cx="1458367" cy="3804718"/>
            </a:xfrm>
            <a:prstGeom prst="rect">
              <a:avLst/>
            </a:prstGeom>
            <a:ln>
              <a:noFill/>
            </a:ln>
            <a:effectLst>
              <a:outerShdw blurRad="292100" dist="139700" dir="2700000" algn="tl" rotWithShape="0">
                <a:srgbClr val="333333">
                  <a:alpha val="65000"/>
                </a:srgbClr>
              </a:outerShdw>
            </a:effectLst>
          </p:spPr>
        </p:pic>
        <p:pic>
          <p:nvPicPr>
            <p:cNvPr id="13" name="Picture 12"/>
            <p:cNvPicPr>
              <a:picLocks noChangeAspect="1"/>
            </p:cNvPicPr>
            <p:nvPr/>
          </p:nvPicPr>
          <p:blipFill>
            <a:blip r:embed="rId5"/>
            <a:stretch>
              <a:fillRect/>
            </a:stretch>
          </p:blipFill>
          <p:spPr>
            <a:xfrm>
              <a:off x="1911365" y="1430617"/>
              <a:ext cx="1301877" cy="1593342"/>
            </a:xfrm>
            <a:prstGeom prst="rect">
              <a:avLst/>
            </a:prstGeom>
            <a:ln>
              <a:noFill/>
            </a:ln>
            <a:effectLst>
              <a:outerShdw blurRad="292100" dist="139700" dir="2700000" algn="tl" rotWithShape="0">
                <a:srgbClr val="333333">
                  <a:alpha val="65000"/>
                </a:srgbClr>
              </a:outerShdw>
            </a:effectLst>
          </p:spPr>
        </p:pic>
      </p:grpSp>
      <p:sp>
        <p:nvSpPr>
          <p:cNvPr id="15" name="Rectangle 14"/>
          <p:cNvSpPr/>
          <p:nvPr/>
        </p:nvSpPr>
        <p:spPr>
          <a:xfrm>
            <a:off x="1717640" y="1990163"/>
            <a:ext cx="1301877" cy="1718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6" name="Rectangle 15"/>
          <p:cNvSpPr/>
          <p:nvPr/>
        </p:nvSpPr>
        <p:spPr>
          <a:xfrm>
            <a:off x="1133656" y="4324732"/>
            <a:ext cx="744788" cy="1718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cxnSp>
        <p:nvCxnSpPr>
          <p:cNvPr id="6" name="Straight Arrow Connector 5"/>
          <p:cNvCxnSpPr>
            <a:endCxn id="4" idx="1"/>
          </p:cNvCxnSpPr>
          <p:nvPr/>
        </p:nvCxnSpPr>
        <p:spPr>
          <a:xfrm flipV="1">
            <a:off x="1415728" y="2798669"/>
            <a:ext cx="2341137" cy="16119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0" name="Group 19"/>
          <p:cNvGrpSpPr>
            <a:grpSpLocks noChangeAspect="1"/>
          </p:cNvGrpSpPr>
          <p:nvPr/>
        </p:nvGrpSpPr>
        <p:grpSpPr>
          <a:xfrm>
            <a:off x="5494150" y="859055"/>
            <a:ext cx="3458793" cy="2320716"/>
            <a:chOff x="418938" y="741339"/>
            <a:chExt cx="7418126" cy="4977275"/>
          </a:xfrm>
        </p:grpSpPr>
        <p:pic>
          <p:nvPicPr>
            <p:cNvPr id="17" name="Picture 16"/>
            <p:cNvPicPr>
              <a:picLocks noChangeAspect="1"/>
            </p:cNvPicPr>
            <p:nvPr/>
          </p:nvPicPr>
          <p:blipFill>
            <a:blip r:embed="rId6"/>
            <a:stretch>
              <a:fillRect/>
            </a:stretch>
          </p:blipFill>
          <p:spPr>
            <a:xfrm>
              <a:off x="418938" y="741339"/>
              <a:ext cx="6096000" cy="895350"/>
            </a:xfrm>
            <a:prstGeom prst="rect">
              <a:avLst/>
            </a:prstGeom>
            <a:ln>
              <a:noFill/>
            </a:ln>
            <a:effectLst>
              <a:outerShdw blurRad="292100" dist="139700" dir="2700000" algn="tl" rotWithShape="0">
                <a:srgbClr val="333333">
                  <a:alpha val="65000"/>
                </a:srgbClr>
              </a:outerShdw>
            </a:effectLst>
          </p:spPr>
        </p:pic>
        <p:pic>
          <p:nvPicPr>
            <p:cNvPr id="18" name="Picture 17"/>
            <p:cNvPicPr>
              <a:picLocks noChangeAspect="1"/>
            </p:cNvPicPr>
            <p:nvPr/>
          </p:nvPicPr>
          <p:blipFill>
            <a:blip r:embed="rId7"/>
            <a:stretch>
              <a:fillRect/>
            </a:stretch>
          </p:blipFill>
          <p:spPr>
            <a:xfrm>
              <a:off x="4188989" y="944571"/>
              <a:ext cx="1695450" cy="3390900"/>
            </a:xfrm>
            <a:prstGeom prst="rect">
              <a:avLst/>
            </a:prstGeom>
            <a:ln>
              <a:noFill/>
            </a:ln>
            <a:effectLst>
              <a:outerShdw blurRad="292100" dist="139700" dir="2700000" algn="tl" rotWithShape="0">
                <a:srgbClr val="333333">
                  <a:alpha val="65000"/>
                </a:srgbClr>
              </a:outerShdw>
            </a:effectLst>
          </p:spPr>
        </p:pic>
        <p:pic>
          <p:nvPicPr>
            <p:cNvPr id="19" name="Picture 18"/>
            <p:cNvPicPr>
              <a:picLocks noChangeAspect="1"/>
            </p:cNvPicPr>
            <p:nvPr/>
          </p:nvPicPr>
          <p:blipFill>
            <a:blip r:embed="rId8"/>
            <a:stretch>
              <a:fillRect/>
            </a:stretch>
          </p:blipFill>
          <p:spPr>
            <a:xfrm>
              <a:off x="5884439" y="1584764"/>
              <a:ext cx="1952625" cy="4133850"/>
            </a:xfrm>
            <a:prstGeom prst="rect">
              <a:avLst/>
            </a:prstGeom>
            <a:ln>
              <a:noFill/>
            </a:ln>
            <a:effectLst>
              <a:outerShdw blurRad="292100" dist="139700" dir="2700000" algn="tl" rotWithShape="0">
                <a:srgbClr val="333333">
                  <a:alpha val="65000"/>
                </a:srgbClr>
              </a:outerShdw>
            </a:effectLst>
          </p:spPr>
        </p:pic>
      </p:grpSp>
      <p:sp>
        <p:nvSpPr>
          <p:cNvPr id="21" name="Rectangle 20"/>
          <p:cNvSpPr/>
          <p:nvPr/>
        </p:nvSpPr>
        <p:spPr>
          <a:xfrm>
            <a:off x="8042506" y="1443169"/>
            <a:ext cx="910437" cy="2848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2" name="Rectangle 21"/>
          <p:cNvSpPr/>
          <p:nvPr/>
        </p:nvSpPr>
        <p:spPr>
          <a:xfrm>
            <a:off x="8042508" y="2005661"/>
            <a:ext cx="910437" cy="2848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3" name="Rectangle 22"/>
          <p:cNvSpPr/>
          <p:nvPr/>
        </p:nvSpPr>
        <p:spPr>
          <a:xfrm>
            <a:off x="8042508" y="2392416"/>
            <a:ext cx="910437" cy="6762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4" name="Rectangle 23"/>
          <p:cNvSpPr/>
          <p:nvPr/>
        </p:nvSpPr>
        <p:spPr>
          <a:xfrm>
            <a:off x="8042508" y="1822820"/>
            <a:ext cx="910437" cy="883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5" name="Rectangle 24"/>
          <p:cNvSpPr/>
          <p:nvPr/>
        </p:nvSpPr>
        <p:spPr>
          <a:xfrm>
            <a:off x="1717639" y="1283790"/>
            <a:ext cx="160806" cy="1468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6" name="TextBox 25"/>
          <p:cNvSpPr txBox="1"/>
          <p:nvPr/>
        </p:nvSpPr>
        <p:spPr>
          <a:xfrm>
            <a:off x="5433153" y="1732462"/>
            <a:ext cx="1740004" cy="1754326"/>
          </a:xfrm>
          <a:prstGeom prst="rect">
            <a:avLst/>
          </a:prstGeom>
          <a:noFill/>
        </p:spPr>
        <p:txBody>
          <a:bodyPr wrap="square" rtlCol="0">
            <a:spAutoFit/>
          </a:bodyPr>
          <a:lstStyle/>
          <a:p>
            <a:r>
              <a:rPr lang="en-US" sz="1200" dirty="0" smtClean="0"/>
              <a:t>14 new aggregation types are available from the </a:t>
            </a:r>
            <a:r>
              <a:rPr lang="en-US" sz="1200" b="1" i="1" dirty="0" smtClean="0"/>
              <a:t>Properties</a:t>
            </a:r>
            <a:r>
              <a:rPr lang="en-US" sz="1200" dirty="0" smtClean="0"/>
              <a:t> pane in the </a:t>
            </a:r>
            <a:r>
              <a:rPr lang="en-US" sz="1200" b="1" i="1" dirty="0" smtClean="0"/>
              <a:t>Data</a:t>
            </a:r>
            <a:r>
              <a:rPr lang="en-US" sz="1200" dirty="0" smtClean="0"/>
              <a:t> tab or from the </a:t>
            </a:r>
            <a:r>
              <a:rPr lang="en-US" sz="1200" b="1" i="1" dirty="0" smtClean="0"/>
              <a:t>Aggregation</a:t>
            </a:r>
            <a:r>
              <a:rPr lang="en-US" sz="1200" dirty="0" smtClean="0"/>
              <a:t> pop-up menu after right clicking on the data item in an report object.</a:t>
            </a:r>
          </a:p>
        </p:txBody>
      </p:sp>
      <p:sp>
        <p:nvSpPr>
          <p:cNvPr id="27" name="Rectangle 26"/>
          <p:cNvSpPr/>
          <p:nvPr/>
        </p:nvSpPr>
        <p:spPr>
          <a:xfrm>
            <a:off x="7251983" y="1235855"/>
            <a:ext cx="790525" cy="1054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174362031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Additional Aggregation types (continued)</a:t>
            </a:r>
            <a:endParaRPr lang="en-US" dirty="0"/>
          </a:p>
        </p:txBody>
      </p:sp>
      <p:pic>
        <p:nvPicPr>
          <p:cNvPr id="4" name="Picture 3"/>
          <p:cNvPicPr>
            <a:picLocks noChangeAspect="1"/>
          </p:cNvPicPr>
          <p:nvPr/>
        </p:nvPicPr>
        <p:blipFill>
          <a:blip r:embed="rId3"/>
          <a:stretch>
            <a:fillRect/>
          </a:stretch>
        </p:blipFill>
        <p:spPr>
          <a:xfrm>
            <a:off x="242281" y="1280828"/>
            <a:ext cx="1419225" cy="119062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stretch>
            <a:fillRect/>
          </a:stretch>
        </p:blipFill>
        <p:spPr>
          <a:xfrm>
            <a:off x="3992343" y="1276066"/>
            <a:ext cx="1571625" cy="1400175"/>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5"/>
          <a:stretch>
            <a:fillRect/>
          </a:stretch>
        </p:blipFill>
        <p:spPr>
          <a:xfrm>
            <a:off x="5493263" y="2800631"/>
            <a:ext cx="1590675" cy="2162175"/>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6"/>
          <a:stretch>
            <a:fillRect/>
          </a:stretch>
        </p:blipFill>
        <p:spPr>
          <a:xfrm>
            <a:off x="7342291" y="1285592"/>
            <a:ext cx="1466850" cy="2781300"/>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1477112" y="864824"/>
            <a:ext cx="709443" cy="276999"/>
          </a:xfrm>
          <a:prstGeom prst="rect">
            <a:avLst/>
          </a:prstGeom>
          <a:noFill/>
        </p:spPr>
        <p:txBody>
          <a:bodyPr wrap="square" rtlCol="0">
            <a:spAutoFit/>
          </a:bodyPr>
          <a:lstStyle>
            <a:defPPr>
              <a:defRPr lang="en-US"/>
            </a:defPPr>
            <a:lvl1pPr algn="ctr">
              <a:defRPr sz="1200" i="1">
                <a:solidFill>
                  <a:schemeClr val="accent2"/>
                </a:solidFill>
              </a:defRPr>
            </a:lvl1pPr>
          </a:lstStyle>
          <a:p>
            <a:r>
              <a:rPr lang="en-US" dirty="0"/>
              <a:t>VA 6.4</a:t>
            </a:r>
          </a:p>
        </p:txBody>
      </p:sp>
      <p:sp>
        <p:nvSpPr>
          <p:cNvPr id="12" name="TextBox 11"/>
          <p:cNvSpPr txBox="1"/>
          <p:nvPr/>
        </p:nvSpPr>
        <p:spPr>
          <a:xfrm>
            <a:off x="5874265" y="864824"/>
            <a:ext cx="709443" cy="276999"/>
          </a:xfrm>
          <a:prstGeom prst="rect">
            <a:avLst/>
          </a:prstGeom>
          <a:noFill/>
        </p:spPr>
        <p:txBody>
          <a:bodyPr wrap="square" rtlCol="0">
            <a:spAutoFit/>
          </a:bodyPr>
          <a:lstStyle>
            <a:defPPr>
              <a:defRPr lang="en-US"/>
            </a:defPPr>
            <a:lvl1pPr algn="ctr">
              <a:defRPr sz="1200" i="1">
                <a:solidFill>
                  <a:schemeClr val="accent2"/>
                </a:solidFill>
              </a:defRPr>
            </a:lvl1pPr>
          </a:lstStyle>
          <a:p>
            <a:r>
              <a:rPr lang="en-US" dirty="0"/>
              <a:t>VA 7.1</a:t>
            </a:r>
          </a:p>
        </p:txBody>
      </p:sp>
      <p:sp>
        <p:nvSpPr>
          <p:cNvPr id="13" name="Rectangle 12"/>
          <p:cNvSpPr/>
          <p:nvPr/>
        </p:nvSpPr>
        <p:spPr>
          <a:xfrm>
            <a:off x="3992343" y="2471453"/>
            <a:ext cx="1571625" cy="2047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4" name="Rectangle 13"/>
          <p:cNvSpPr/>
          <p:nvPr/>
        </p:nvSpPr>
        <p:spPr>
          <a:xfrm>
            <a:off x="7329120" y="2676241"/>
            <a:ext cx="1480021" cy="1008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pic>
        <p:nvPicPr>
          <p:cNvPr id="15" name="Picture 14"/>
          <p:cNvPicPr>
            <a:picLocks noChangeAspect="1"/>
          </p:cNvPicPr>
          <p:nvPr/>
        </p:nvPicPr>
        <p:blipFill>
          <a:blip r:embed="rId7"/>
          <a:stretch>
            <a:fillRect/>
          </a:stretch>
        </p:blipFill>
        <p:spPr>
          <a:xfrm>
            <a:off x="2105804" y="1276066"/>
            <a:ext cx="1171575" cy="1390650"/>
          </a:xfrm>
          <a:prstGeom prst="rect">
            <a:avLst/>
          </a:prstGeom>
          <a:ln>
            <a:noFill/>
          </a:ln>
          <a:effectLst>
            <a:outerShdw blurRad="292100" dist="139700" dir="2700000" algn="tl" rotWithShape="0">
              <a:srgbClr val="333333">
                <a:alpha val="65000"/>
              </a:srgbClr>
            </a:outerShdw>
          </a:effectLst>
        </p:spPr>
      </p:pic>
      <p:sp>
        <p:nvSpPr>
          <p:cNvPr id="16" name="Rectangle 15"/>
          <p:cNvSpPr/>
          <p:nvPr/>
        </p:nvSpPr>
        <p:spPr>
          <a:xfrm>
            <a:off x="7335704" y="3881719"/>
            <a:ext cx="1480021" cy="18517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7" name="Rectangle 16"/>
          <p:cNvSpPr/>
          <p:nvPr/>
        </p:nvSpPr>
        <p:spPr>
          <a:xfrm>
            <a:off x="7335704" y="2286280"/>
            <a:ext cx="1480021" cy="18517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8" name="Rectangle 17"/>
          <p:cNvSpPr/>
          <p:nvPr/>
        </p:nvSpPr>
        <p:spPr>
          <a:xfrm>
            <a:off x="5493263" y="2969340"/>
            <a:ext cx="1590675" cy="19934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cxnSp>
        <p:nvCxnSpPr>
          <p:cNvPr id="19" name="Straight Arrow Connector 18"/>
          <p:cNvCxnSpPr/>
          <p:nvPr/>
        </p:nvCxnSpPr>
        <p:spPr>
          <a:xfrm flipV="1">
            <a:off x="1237129" y="1452282"/>
            <a:ext cx="868675" cy="125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439927" y="1403939"/>
            <a:ext cx="1889193" cy="1727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5" idx="2"/>
          </p:cNvCxnSpPr>
          <p:nvPr/>
        </p:nvCxnSpPr>
        <p:spPr>
          <a:xfrm>
            <a:off x="4778156" y="2676241"/>
            <a:ext cx="691235" cy="2103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42282" y="2876352"/>
            <a:ext cx="4992628" cy="1938992"/>
          </a:xfrm>
          <a:prstGeom prst="rect">
            <a:avLst/>
          </a:prstGeom>
          <a:noFill/>
        </p:spPr>
        <p:txBody>
          <a:bodyPr wrap="square" rtlCol="0">
            <a:spAutoFit/>
          </a:bodyPr>
          <a:lstStyle/>
          <a:p>
            <a:r>
              <a:rPr lang="en-US" sz="1200" dirty="0" smtClean="0"/>
              <a:t>The </a:t>
            </a:r>
            <a:r>
              <a:rPr lang="en-US" sz="1200" b="1" i="1" dirty="0" smtClean="0"/>
              <a:t>Aggregated Measure </a:t>
            </a:r>
            <a:r>
              <a:rPr lang="en-US" sz="1200" dirty="0" smtClean="0"/>
              <a:t>interface has 17 new aggregations: the same 14 available in the previous slide plus First, Last, and Percentile. Those three aggregations are not available as a data item property because they depend on an additional  parameter that can only be informed in the </a:t>
            </a:r>
            <a:r>
              <a:rPr lang="en-US" sz="1200" b="1" i="1" dirty="0" smtClean="0"/>
              <a:t>Aggregated Measure </a:t>
            </a:r>
            <a:r>
              <a:rPr lang="en-US" sz="1200" dirty="0" smtClean="0"/>
              <a:t>window.</a:t>
            </a:r>
          </a:p>
          <a:p>
            <a:endParaRPr lang="en-US" sz="1200" dirty="0"/>
          </a:p>
          <a:p>
            <a:r>
              <a:rPr lang="en-US" sz="1200" dirty="0" smtClean="0"/>
              <a:t>Those new aggregations are found in the groups called </a:t>
            </a:r>
            <a:r>
              <a:rPr lang="en-US" sz="1200" b="1" i="1" dirty="0" smtClean="0"/>
              <a:t>Aggregated (simple)</a:t>
            </a:r>
            <a:r>
              <a:rPr lang="en-US" sz="1200" b="1" dirty="0" smtClean="0"/>
              <a:t> </a:t>
            </a:r>
            <a:r>
              <a:rPr lang="en-US" sz="1200" dirty="0" smtClean="0"/>
              <a:t>and </a:t>
            </a:r>
            <a:r>
              <a:rPr lang="en-US" sz="1200" b="1" i="1" dirty="0" smtClean="0"/>
              <a:t>Aggregated (advanced)</a:t>
            </a:r>
            <a:r>
              <a:rPr lang="en-US" sz="1200" dirty="0" smtClean="0"/>
              <a:t>, which is new in 7.1.</a:t>
            </a:r>
          </a:p>
          <a:p>
            <a:endParaRPr lang="en-US" sz="1200" dirty="0"/>
          </a:p>
          <a:p>
            <a:r>
              <a:rPr lang="en-US" sz="1200" dirty="0" smtClean="0"/>
              <a:t>They are also available in VAE.</a:t>
            </a:r>
          </a:p>
        </p:txBody>
      </p:sp>
    </p:spTree>
    <p:extLst>
      <p:ext uri="{BB962C8B-B14F-4D97-AF65-F5344CB8AC3E}">
        <p14:creationId xmlns:p14="http://schemas.microsoft.com/office/powerpoint/2010/main" val="68683001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820" y="143609"/>
            <a:ext cx="2515438" cy="579646"/>
          </a:xfrm>
        </p:spPr>
        <p:txBody>
          <a:bodyPr/>
          <a:lstStyle/>
          <a:p>
            <a:pPr>
              <a:lnSpc>
                <a:spcPts val="1880"/>
              </a:lnSpc>
              <a:defRPr/>
            </a:pPr>
            <a:r>
              <a:rPr lang="en-US" dirty="0" err="1"/>
              <a:t>SaS</a:t>
            </a:r>
            <a:r>
              <a:rPr lang="en-US" dirty="0"/>
              <a:t> visual </a:t>
            </a:r>
            <a:r>
              <a:rPr lang="en-US" dirty="0" smtClean="0"/>
              <a:t>analytics</a:t>
            </a:r>
            <a:endParaRPr lang="en-US" b="1" kern="700" spc="80" dirty="0">
              <a:solidFill>
                <a:schemeClr val="accent2"/>
              </a:solidFill>
              <a:latin typeface="Arial" pitchFamily="34" charset="0"/>
              <a:ea typeface="ＭＳ Ｐゴシック" pitchFamily="34" charset="-128"/>
            </a:endParaRPr>
          </a:p>
        </p:txBody>
      </p:sp>
      <p:sp>
        <p:nvSpPr>
          <p:cNvPr id="3" name="Text Placeholder 2"/>
          <p:cNvSpPr>
            <a:spLocks noGrp="1"/>
          </p:cNvSpPr>
          <p:nvPr>
            <p:ph type="body" sz="quarter" idx="12"/>
          </p:nvPr>
        </p:nvSpPr>
        <p:spPr>
          <a:xfrm>
            <a:off x="2635255" y="271236"/>
            <a:ext cx="6054720" cy="307777"/>
          </a:xfrm>
        </p:spPr>
        <p:txBody>
          <a:bodyPr/>
          <a:lstStyle/>
          <a:p>
            <a:pPr>
              <a:defRPr/>
            </a:pPr>
            <a:r>
              <a:rPr lang="en-US" sz="1400" kern="600" spc="40" dirty="0">
                <a:solidFill>
                  <a:schemeClr val="tx1"/>
                </a:solidFill>
                <a:latin typeface="Arial" pitchFamily="34" charset="0"/>
                <a:ea typeface="ＭＳ Ｐゴシック" pitchFamily="34" charset="-128"/>
              </a:rPr>
              <a:t>KEY developments in VA </a:t>
            </a:r>
            <a:r>
              <a:rPr lang="en-US" sz="1400" kern="600" spc="40" dirty="0" smtClean="0">
                <a:solidFill>
                  <a:schemeClr val="tx1"/>
                </a:solidFill>
                <a:latin typeface="Arial" pitchFamily="34" charset="0"/>
                <a:ea typeface="ＭＳ Ｐゴシック" pitchFamily="34" charset="-128"/>
              </a:rPr>
              <a:t>7.1</a:t>
            </a:r>
            <a:endParaRPr lang="en-US" sz="1400" kern="600" spc="40" dirty="0">
              <a:solidFill>
                <a:schemeClr val="tx1"/>
              </a:solidFill>
              <a:latin typeface="Arial" pitchFamily="34" charset="0"/>
              <a:ea typeface="ＭＳ Ｐゴシック" pitchFamily="34" charset="-128"/>
            </a:endParaRPr>
          </a:p>
        </p:txBody>
      </p:sp>
      <p:sp>
        <p:nvSpPr>
          <p:cNvPr id="6" name="TextBox 5"/>
          <p:cNvSpPr txBox="1"/>
          <p:nvPr/>
        </p:nvSpPr>
        <p:spPr>
          <a:xfrm>
            <a:off x="8534400" y="4476752"/>
            <a:ext cx="609600" cy="276999"/>
          </a:xfrm>
          <a:prstGeom prst="rect">
            <a:avLst/>
          </a:prstGeom>
          <a:noFill/>
        </p:spPr>
        <p:txBody>
          <a:bodyPr wrap="square" rtlCol="0">
            <a:spAutoFit/>
          </a:bodyPr>
          <a:lstStyle/>
          <a:p>
            <a:pPr algn="r"/>
            <a:fld id="{3C5AA613-7B47-48E2-A2A7-501B0BCC55A5}" type="slidenum">
              <a:rPr lang="en-US" sz="1200">
                <a:solidFill>
                  <a:prstClr val="white">
                    <a:lumMod val="65000"/>
                  </a:prstClr>
                </a:solidFill>
              </a:rPr>
              <a:pPr algn="r"/>
              <a:t>4</a:t>
            </a:fld>
            <a:endParaRPr lang="en-US" sz="1200" dirty="0">
              <a:solidFill>
                <a:prstClr val="white">
                  <a:lumMod val="65000"/>
                </a:prstClr>
              </a:solidFill>
            </a:endParaRPr>
          </a:p>
        </p:txBody>
      </p:sp>
      <p:sp>
        <p:nvSpPr>
          <p:cNvPr id="9" name="Rectangle 1"/>
          <p:cNvSpPr>
            <a:spLocks noChangeArrowheads="1"/>
          </p:cNvSpPr>
          <p:nvPr/>
        </p:nvSpPr>
        <p:spPr bwMode="auto">
          <a:xfrm>
            <a:off x="366878" y="850882"/>
            <a:ext cx="4244156" cy="345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8444" tIns="29222" rIns="58444" bIns="29222">
            <a:spAutoFit/>
          </a:bodyPr>
          <a:lstStyle/>
          <a:p>
            <a:pPr marL="260734" indent="-260734">
              <a:lnSpc>
                <a:spcPct val="90000"/>
              </a:lnSpc>
              <a:spcBef>
                <a:spcPct val="35000"/>
              </a:spcBef>
              <a:spcAft>
                <a:spcPct val="17000"/>
              </a:spcAft>
              <a:buClr>
                <a:srgbClr val="00539B"/>
              </a:buClr>
              <a:buFont typeface="Wingdings" pitchFamily="2" charset="2"/>
              <a:buChar char="§"/>
            </a:pPr>
            <a:r>
              <a:rPr lang="en-GB" sz="1050" b="1" kern="0" dirty="0">
                <a:solidFill>
                  <a:srgbClr val="000000"/>
                </a:solidFill>
                <a:ea typeface="ＭＳ Ｐゴシック" pitchFamily="-112" charset="-128"/>
              </a:rPr>
              <a:t>Exploration Enhancements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Support for multiple data sources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Advanced filter interactivity (</a:t>
            </a:r>
            <a:r>
              <a:rPr lang="en-GB" sz="1050" i="1" kern="0" dirty="0">
                <a:solidFill>
                  <a:srgbClr val="000000"/>
                </a:solidFill>
                <a:ea typeface="ＭＳ Ｐゴシック" pitchFamily="-112" charset="-128"/>
              </a:rPr>
              <a:t>support for Train of Thought Analysis)</a:t>
            </a:r>
            <a:endParaRPr lang="en-GB" sz="1050" kern="0" dirty="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Goal-Seeking</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Word Cloud with Sentiments Analysis</a:t>
            </a:r>
            <a:endParaRPr lang="en-GB" sz="1050" i="1" kern="0" dirty="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Path Analysis visualization</a:t>
            </a:r>
          </a:p>
          <a:p>
            <a:pPr marL="260734" indent="-260734">
              <a:lnSpc>
                <a:spcPct val="90000"/>
              </a:lnSpc>
              <a:spcBef>
                <a:spcPct val="35000"/>
              </a:spcBef>
              <a:spcAft>
                <a:spcPct val="17000"/>
              </a:spcAft>
              <a:buClr>
                <a:srgbClr val="00539B"/>
              </a:buClr>
              <a:buFont typeface="Wingdings" pitchFamily="2" charset="2"/>
              <a:buChar char="§"/>
            </a:pPr>
            <a:r>
              <a:rPr lang="en-GB" sz="1050" b="1" kern="0" dirty="0" smtClean="0">
                <a:solidFill>
                  <a:srgbClr val="000000"/>
                </a:solidFill>
                <a:ea typeface="ＭＳ Ｐゴシック" pitchFamily="-112" charset="-128"/>
              </a:rPr>
              <a:t>Data </a:t>
            </a:r>
            <a:r>
              <a:rPr lang="en-GB" sz="1050" b="1" kern="0" dirty="0">
                <a:solidFill>
                  <a:srgbClr val="000000"/>
                </a:solidFill>
                <a:ea typeface="ＭＳ Ｐゴシック" pitchFamily="-112" charset="-128"/>
              </a:rPr>
              <a:t>Management Enhancements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Support for </a:t>
            </a:r>
            <a:r>
              <a:rPr lang="en-GB" sz="1050" kern="0" dirty="0" err="1">
                <a:solidFill>
                  <a:srgbClr val="000000"/>
                </a:solidFill>
                <a:ea typeface="ＭＳ Ｐゴシック" pitchFamily="-112" charset="-128"/>
              </a:rPr>
              <a:t>xlsb</a:t>
            </a:r>
            <a:r>
              <a:rPr lang="en-GB" sz="1050" kern="0" dirty="0">
                <a:solidFill>
                  <a:srgbClr val="000000"/>
                </a:solidFill>
                <a:ea typeface="ＭＳ Ｐゴシック" pitchFamily="-112" charset="-128"/>
              </a:rPr>
              <a:t> and </a:t>
            </a:r>
            <a:r>
              <a:rPr lang="en-GB" sz="1050" kern="0" dirty="0" err="1">
                <a:solidFill>
                  <a:srgbClr val="000000"/>
                </a:solidFill>
                <a:ea typeface="ＭＳ Ｐゴシック" pitchFamily="-112" charset="-128"/>
              </a:rPr>
              <a:t>xlsm</a:t>
            </a:r>
            <a:r>
              <a:rPr lang="en-GB" sz="1050" kern="0" dirty="0">
                <a:solidFill>
                  <a:srgbClr val="000000"/>
                </a:solidFill>
                <a:ea typeface="ＭＳ Ｐゴシック" pitchFamily="-112" charset="-128"/>
              </a:rPr>
              <a:t> files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Support for Pivotal Hadoop / Impala </a:t>
            </a:r>
          </a:p>
          <a:p>
            <a:pPr marL="603617" lvl="1" indent="-260734">
              <a:lnSpc>
                <a:spcPct val="90000"/>
              </a:lnSpc>
              <a:spcBef>
                <a:spcPct val="35000"/>
              </a:spcBef>
              <a:spcAft>
                <a:spcPct val="17000"/>
              </a:spcAft>
              <a:buClr>
                <a:srgbClr val="00539B"/>
              </a:buClr>
              <a:buFont typeface="Wingdings" pitchFamily="2" charset="2"/>
              <a:buChar char="§"/>
            </a:pPr>
            <a:r>
              <a:rPr lang="en-US" sz="1050" kern="0" dirty="0">
                <a:solidFill>
                  <a:srgbClr val="000000"/>
                </a:solidFill>
                <a:ea typeface="ＭＳ Ｐゴシック" pitchFamily="-112" charset="-128"/>
              </a:rPr>
              <a:t>Parallel Load via SAS Embedded Process </a:t>
            </a:r>
          </a:p>
          <a:p>
            <a:pPr marL="1262043" lvl="2" indent="-347654">
              <a:lnSpc>
                <a:spcPct val="90000"/>
              </a:lnSpc>
              <a:spcBef>
                <a:spcPct val="35000"/>
              </a:spcBef>
              <a:spcAft>
                <a:spcPct val="17000"/>
              </a:spcAft>
              <a:buClr>
                <a:srgbClr val="00539B"/>
              </a:buClr>
              <a:buFont typeface="Wingdings" pitchFamily="2" charset="2"/>
              <a:buChar char="§"/>
            </a:pPr>
            <a:r>
              <a:rPr lang="en-US" sz="1000" kern="0" dirty="0">
                <a:solidFill>
                  <a:srgbClr val="000000"/>
                </a:solidFill>
                <a:ea typeface="ＭＳ Ｐゴシック" pitchFamily="-112" charset="-128"/>
              </a:rPr>
              <a:t>Supported : Teradata, Greenplum, Oracle, SAP HANA, Hadoop (</a:t>
            </a:r>
            <a:r>
              <a:rPr lang="en-US" sz="1000" kern="0" dirty="0" err="1">
                <a:solidFill>
                  <a:srgbClr val="000000"/>
                </a:solidFill>
                <a:ea typeface="ＭＳ Ｐゴシック" pitchFamily="-112" charset="-128"/>
              </a:rPr>
              <a:t>Hortonworks</a:t>
            </a:r>
            <a:r>
              <a:rPr lang="en-US" sz="1000" kern="0" dirty="0">
                <a:solidFill>
                  <a:srgbClr val="000000"/>
                </a:solidFill>
                <a:ea typeface="ＭＳ Ｐゴシック" pitchFamily="-112" charset="-128"/>
              </a:rPr>
              <a:t> and </a:t>
            </a:r>
            <a:r>
              <a:rPr lang="en-US" sz="1000" kern="0" dirty="0" err="1">
                <a:solidFill>
                  <a:srgbClr val="000000"/>
                </a:solidFill>
                <a:ea typeface="ＭＳ Ｐゴシック" pitchFamily="-112" charset="-128"/>
              </a:rPr>
              <a:t>Cloudera</a:t>
            </a:r>
            <a:r>
              <a:rPr lang="en-US" sz="1000" kern="0" dirty="0">
                <a:solidFill>
                  <a:srgbClr val="000000"/>
                </a:solidFill>
                <a:ea typeface="ＭＳ Ｐゴシック" pitchFamily="-112" charset="-128"/>
              </a:rPr>
              <a:t>)</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Compression</a:t>
            </a:r>
            <a:endParaRPr lang="en-GB" sz="1050" kern="0" dirty="0">
              <a:solidFill>
                <a:srgbClr val="000000"/>
              </a:solidFill>
              <a:ea typeface="ＭＳ Ｐゴシック" pitchFamily="-112" charset="-128"/>
            </a:endParaRPr>
          </a:p>
          <a:p>
            <a:pPr marL="260734" lvl="1" indent="-260734">
              <a:lnSpc>
                <a:spcPct val="90000"/>
              </a:lnSpc>
              <a:spcBef>
                <a:spcPct val="35000"/>
              </a:spcBef>
              <a:spcAft>
                <a:spcPct val="17000"/>
              </a:spcAft>
              <a:buClr>
                <a:srgbClr val="00539B"/>
              </a:buClr>
              <a:buFont typeface="Wingdings" pitchFamily="2" charset="2"/>
              <a:buChar char="§"/>
            </a:pPr>
            <a:r>
              <a:rPr lang="en-GB" sz="1050" b="1" kern="0" dirty="0">
                <a:solidFill>
                  <a:srgbClr val="000000"/>
                </a:solidFill>
                <a:ea typeface="ＭＳ Ｐゴシック" pitchFamily="-112" charset="-128"/>
              </a:rPr>
              <a:t>SAS Home in HTML5* </a:t>
            </a:r>
          </a:p>
          <a:p>
            <a:pPr marL="260734" lvl="1" indent="-260734">
              <a:lnSpc>
                <a:spcPct val="90000"/>
              </a:lnSpc>
              <a:spcBef>
                <a:spcPct val="35000"/>
              </a:spcBef>
              <a:spcAft>
                <a:spcPct val="17000"/>
              </a:spcAft>
              <a:buClr>
                <a:srgbClr val="00539B"/>
              </a:buClr>
              <a:buFont typeface="Wingdings" pitchFamily="2" charset="2"/>
              <a:buChar char="§"/>
            </a:pPr>
            <a:r>
              <a:rPr lang="en-GB" sz="1050" b="1" kern="0" dirty="0" smtClean="0">
                <a:solidFill>
                  <a:srgbClr val="000000"/>
                </a:solidFill>
                <a:ea typeface="ＭＳ Ｐゴシック" pitchFamily="-112" charset="-128"/>
              </a:rPr>
              <a:t>Updated </a:t>
            </a:r>
            <a:r>
              <a:rPr lang="en-GB" sz="1050" b="1" kern="0" dirty="0">
                <a:solidFill>
                  <a:srgbClr val="000000"/>
                </a:solidFill>
                <a:ea typeface="ＭＳ Ｐゴシック" pitchFamily="-112" charset="-128"/>
              </a:rPr>
              <a:t>SAS Mobile BI </a:t>
            </a:r>
            <a:r>
              <a:rPr lang="en-GB" sz="1050" b="1" kern="0" dirty="0" smtClean="0">
                <a:solidFill>
                  <a:srgbClr val="000000"/>
                </a:solidFill>
                <a:ea typeface="ＭＳ Ｐゴシック" pitchFamily="-112" charset="-128"/>
              </a:rPr>
              <a:t>Interface</a:t>
            </a:r>
            <a:endParaRPr lang="en-GB" sz="1050" b="1" kern="0" dirty="0">
              <a:solidFill>
                <a:srgbClr val="000000"/>
              </a:solidFill>
              <a:ea typeface="ＭＳ Ｐゴシック" pitchFamily="-112" charset="-128"/>
            </a:endParaRPr>
          </a:p>
        </p:txBody>
      </p:sp>
      <p:sp>
        <p:nvSpPr>
          <p:cNvPr id="8" name="Rectangle 1"/>
          <p:cNvSpPr>
            <a:spLocks noChangeArrowheads="1"/>
          </p:cNvSpPr>
          <p:nvPr/>
        </p:nvSpPr>
        <p:spPr bwMode="auto">
          <a:xfrm>
            <a:off x="4481258" y="850882"/>
            <a:ext cx="4470894" cy="333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8444" tIns="29222" rIns="58444" bIns="29222">
            <a:spAutoFit/>
          </a:bodyPr>
          <a:lstStyle/>
          <a:p>
            <a:pPr marL="260734" indent="-260734">
              <a:lnSpc>
                <a:spcPct val="90000"/>
              </a:lnSpc>
              <a:spcBef>
                <a:spcPct val="35000"/>
              </a:spcBef>
              <a:spcAft>
                <a:spcPct val="17000"/>
              </a:spcAft>
              <a:buClr>
                <a:srgbClr val="00539B"/>
              </a:buClr>
              <a:buFont typeface="Wingdings" pitchFamily="2" charset="2"/>
              <a:buChar char="§"/>
            </a:pPr>
            <a:r>
              <a:rPr lang="en-GB" sz="1050" b="1" kern="0" dirty="0">
                <a:solidFill>
                  <a:srgbClr val="000000"/>
                </a:solidFill>
                <a:ea typeface="ＭＳ Ｐゴシック" pitchFamily="-112" charset="-128"/>
              </a:rPr>
              <a:t>Reporting Enhancements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Printing</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Filters </a:t>
            </a:r>
            <a:r>
              <a:rPr lang="en-GB" sz="1050" kern="0" dirty="0">
                <a:solidFill>
                  <a:srgbClr val="000000"/>
                </a:solidFill>
                <a:ea typeface="ＭＳ Ｐゴシック" pitchFamily="-112" charset="-128"/>
              </a:rPr>
              <a:t>on Aggregates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Global prompts, Prompt container</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Custom sort</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Parameterised Calculations</a:t>
            </a:r>
            <a:endParaRPr lang="en-GB" sz="1050" kern="0" dirty="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Scheduling </a:t>
            </a:r>
            <a:r>
              <a:rPr lang="en-GB" sz="1050" kern="0" dirty="0">
                <a:solidFill>
                  <a:srgbClr val="000000"/>
                </a:solidFill>
                <a:ea typeface="ＭＳ Ｐゴシック" pitchFamily="-112" charset="-128"/>
              </a:rPr>
              <a:t>/ Distribution</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Graphical Enhancements </a:t>
            </a:r>
            <a:r>
              <a:rPr lang="en-GB" sz="1050" i="1" kern="0" dirty="0">
                <a:solidFill>
                  <a:srgbClr val="000000"/>
                </a:solidFill>
                <a:ea typeface="ＭＳ Ｐゴシック" pitchFamily="-112" charset="-128"/>
              </a:rPr>
              <a:t>(Word Cloud, Graph Gallery, </a:t>
            </a:r>
            <a:r>
              <a:rPr lang="en-GB" sz="1050" i="1" kern="0" dirty="0" smtClean="0">
                <a:solidFill>
                  <a:srgbClr val="000000"/>
                </a:solidFill>
                <a:ea typeface="ＭＳ Ｐゴシック" pitchFamily="-112" charset="-128"/>
              </a:rPr>
              <a:t>Info Window, 100% Stacked Bar Chart)</a:t>
            </a:r>
            <a:endParaRPr lang="en-GB" sz="1050" i="1" kern="0" dirty="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Alerting </a:t>
            </a:r>
            <a:r>
              <a:rPr lang="en-GB" sz="1050" kern="0" dirty="0">
                <a:solidFill>
                  <a:srgbClr val="000000"/>
                </a:solidFill>
                <a:ea typeface="ＭＳ Ｐゴシック" pitchFamily="-112" charset="-128"/>
              </a:rPr>
              <a:t>Enhancements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More statistics (</a:t>
            </a:r>
            <a:r>
              <a:rPr lang="en-GB" sz="1050" i="1" kern="0" dirty="0" smtClean="0">
                <a:solidFill>
                  <a:srgbClr val="000000"/>
                </a:solidFill>
                <a:ea typeface="ＭＳ Ｐゴシック" pitchFamily="-112" charset="-128"/>
              </a:rPr>
              <a:t>aggregation options)</a:t>
            </a:r>
            <a:endParaRPr lang="en-GB" sz="1050" kern="0" dirty="0" smtClean="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 </a:t>
            </a:r>
            <a:r>
              <a:rPr lang="en-GB" sz="1050" kern="0" dirty="0">
                <a:solidFill>
                  <a:srgbClr val="000000"/>
                </a:solidFill>
                <a:ea typeface="ＭＳ Ｐゴシック" pitchFamily="-112" charset="-128"/>
              </a:rPr>
              <a:t>based Ranks</a:t>
            </a:r>
          </a:p>
          <a:p>
            <a:pPr marL="260734" indent="-260734">
              <a:lnSpc>
                <a:spcPct val="90000"/>
              </a:lnSpc>
              <a:spcBef>
                <a:spcPct val="35000"/>
              </a:spcBef>
              <a:spcAft>
                <a:spcPct val="17000"/>
              </a:spcAft>
              <a:buClr>
                <a:srgbClr val="00539B"/>
              </a:buClr>
              <a:buFont typeface="Wingdings" pitchFamily="2" charset="2"/>
              <a:buChar char="§"/>
            </a:pPr>
            <a:r>
              <a:rPr lang="en-GB" sz="1050" b="1" kern="0" dirty="0" smtClean="0">
                <a:solidFill>
                  <a:srgbClr val="000000"/>
                </a:solidFill>
                <a:ea typeface="ＭＳ Ｐゴシック" pitchFamily="-112" charset="-128"/>
              </a:rPr>
              <a:t>Administration </a:t>
            </a:r>
            <a:r>
              <a:rPr lang="en-GB" sz="1050" b="1" kern="0" dirty="0">
                <a:solidFill>
                  <a:srgbClr val="000000"/>
                </a:solidFill>
                <a:ea typeface="ＭＳ Ｐゴシック" pitchFamily="-112" charset="-128"/>
              </a:rPr>
              <a:t>Enhancements</a:t>
            </a:r>
          </a:p>
          <a:p>
            <a:pPr marL="804843" lvl="1" indent="-34765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Audit </a:t>
            </a:r>
            <a:r>
              <a:rPr lang="en-GB" sz="1050" kern="0" dirty="0">
                <a:solidFill>
                  <a:srgbClr val="000000"/>
                </a:solidFill>
                <a:ea typeface="ＭＳ Ｐゴシック" pitchFamily="-112" charset="-128"/>
              </a:rPr>
              <a:t>&amp; usage reporting</a:t>
            </a:r>
          </a:p>
          <a:p>
            <a:pPr marL="804843" lvl="1" indent="-34765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Multiple server/table </a:t>
            </a:r>
            <a:r>
              <a:rPr lang="en-GB" sz="1050" kern="0" dirty="0" smtClean="0">
                <a:solidFill>
                  <a:srgbClr val="000000"/>
                </a:solidFill>
                <a:ea typeface="ＭＳ Ｐゴシック" pitchFamily="-112" charset="-128"/>
              </a:rPr>
              <a:t>selection</a:t>
            </a:r>
            <a:endParaRPr lang="en-GB" sz="1050" kern="0" dirty="0">
              <a:solidFill>
                <a:srgbClr val="000000"/>
              </a:solidFill>
              <a:ea typeface="ＭＳ Ｐゴシック" pitchFamily="-112" charset="-128"/>
            </a:endParaRPr>
          </a:p>
        </p:txBody>
      </p:sp>
    </p:spTree>
    <p:extLst>
      <p:ext uri="{BB962C8B-B14F-4D97-AF65-F5344CB8AC3E}">
        <p14:creationId xmlns:p14="http://schemas.microsoft.com/office/powerpoint/2010/main" val="13320531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SAS</a:t>
            </a:r>
            <a:r>
              <a:rPr lang="en-US" baseline="30000" dirty="0"/>
              <a:t>®</a:t>
            </a:r>
            <a:r>
              <a:rPr lang="en-US" dirty="0"/>
              <a:t> Visual Analytics 7.1</a:t>
            </a:r>
          </a:p>
        </p:txBody>
      </p:sp>
      <p:sp>
        <p:nvSpPr>
          <p:cNvPr id="6" name="Text Placeholder 5"/>
          <p:cNvSpPr>
            <a:spLocks noGrp="1"/>
          </p:cNvSpPr>
          <p:nvPr>
            <p:ph type="body" sz="quarter" idx="11"/>
          </p:nvPr>
        </p:nvSpPr>
        <p:spPr/>
        <p:txBody>
          <a:bodyPr/>
          <a:lstStyle/>
          <a:p>
            <a:r>
              <a:rPr lang="en-US" dirty="0" smtClean="0"/>
              <a:t>Designer</a:t>
            </a:r>
            <a:endParaRPr lang="en-US" dirty="0"/>
          </a:p>
        </p:txBody>
      </p:sp>
      <p:sp>
        <p:nvSpPr>
          <p:cNvPr id="8" name="Content Placeholder 7"/>
          <p:cNvSpPr>
            <a:spLocks noGrp="1"/>
          </p:cNvSpPr>
          <p:nvPr>
            <p:ph sz="quarter" idx="14"/>
          </p:nvPr>
        </p:nvSpPr>
        <p:spPr>
          <a:xfrm>
            <a:off x="2736850" y="2026985"/>
            <a:ext cx="5943600" cy="1089529"/>
          </a:xfrm>
        </p:spPr>
        <p:txBody>
          <a:bodyPr/>
          <a:lstStyle/>
          <a:p>
            <a:r>
              <a:rPr lang="en-US" dirty="0" smtClean="0"/>
              <a:t>Post aggregation filters</a:t>
            </a:r>
          </a:p>
          <a:p>
            <a:r>
              <a:rPr lang="en-US" dirty="0"/>
              <a:t>Override min/max on slider </a:t>
            </a:r>
            <a:r>
              <a:rPr lang="en-US" dirty="0" smtClean="0"/>
              <a:t>controls (auto populate)</a:t>
            </a:r>
            <a:endParaRPr lang="en-US" dirty="0"/>
          </a:p>
          <a:p>
            <a:r>
              <a:rPr lang="en-US" dirty="0" smtClean="0"/>
              <a:t>Rank </a:t>
            </a:r>
            <a:r>
              <a:rPr lang="en-US" dirty="0"/>
              <a:t>by </a:t>
            </a:r>
            <a:r>
              <a:rPr lang="en-US" dirty="0" smtClean="0"/>
              <a:t>%</a:t>
            </a:r>
          </a:p>
        </p:txBody>
      </p:sp>
      <p:sp>
        <p:nvSpPr>
          <p:cNvPr id="7" name="Text Placeholder 6"/>
          <p:cNvSpPr>
            <a:spLocks noGrp="1"/>
          </p:cNvSpPr>
          <p:nvPr>
            <p:ph type="body" sz="quarter" idx="13"/>
          </p:nvPr>
        </p:nvSpPr>
        <p:spPr>
          <a:xfrm>
            <a:off x="152400" y="2026986"/>
            <a:ext cx="2325116" cy="1089529"/>
          </a:xfrm>
        </p:spPr>
        <p:txBody>
          <a:bodyPr/>
          <a:lstStyle/>
          <a:p>
            <a:r>
              <a:rPr lang="en-US" dirty="0" smtClean="0"/>
              <a:t>What’s New</a:t>
            </a:r>
          </a:p>
          <a:p>
            <a:r>
              <a:rPr lang="en-US" dirty="0" smtClean="0"/>
              <a:t>(Other  filter-related enhancements)</a:t>
            </a:r>
            <a:endParaRPr lang="en-US" dirty="0"/>
          </a:p>
        </p:txBody>
      </p:sp>
    </p:spTree>
    <p:extLst>
      <p:ext uri="{BB962C8B-B14F-4D97-AF65-F5344CB8AC3E}">
        <p14:creationId xmlns:p14="http://schemas.microsoft.com/office/powerpoint/2010/main" val="250166581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Post-Aggregation Filters</a:t>
            </a:r>
            <a:endParaRPr lang="en-US" dirty="0"/>
          </a:p>
        </p:txBody>
      </p:sp>
      <p:sp>
        <p:nvSpPr>
          <p:cNvPr id="4" name="TextBox 3"/>
          <p:cNvSpPr txBox="1"/>
          <p:nvPr/>
        </p:nvSpPr>
        <p:spPr>
          <a:xfrm>
            <a:off x="6300065" y="1913741"/>
            <a:ext cx="2557220" cy="1384995"/>
          </a:xfrm>
          <a:prstGeom prst="rect">
            <a:avLst/>
          </a:prstGeom>
          <a:noFill/>
        </p:spPr>
        <p:txBody>
          <a:bodyPr wrap="square" rtlCol="0">
            <a:spAutoFit/>
          </a:bodyPr>
          <a:lstStyle/>
          <a:p>
            <a:endParaRPr lang="en-US" sz="1200" dirty="0"/>
          </a:p>
          <a:p>
            <a:r>
              <a:rPr lang="en-US" sz="1200" dirty="0" smtClean="0"/>
              <a:t>The lower and upper limits in the slider will automatically display the min and max values for pre or post-aggregation, depending on how the filter is setup.</a:t>
            </a:r>
          </a:p>
          <a:p>
            <a:endParaRPr lang="en-US" sz="1200" dirty="0" smtClean="0"/>
          </a:p>
        </p:txBody>
      </p:sp>
      <p:pic>
        <p:nvPicPr>
          <p:cNvPr id="5" name="Picture 4"/>
          <p:cNvPicPr>
            <a:picLocks noChangeAspect="1"/>
          </p:cNvPicPr>
          <p:nvPr/>
        </p:nvPicPr>
        <p:blipFill>
          <a:blip r:embed="rId3"/>
          <a:stretch>
            <a:fillRect/>
          </a:stretch>
        </p:blipFill>
        <p:spPr>
          <a:xfrm>
            <a:off x="3520840" y="725818"/>
            <a:ext cx="2145051" cy="3812062"/>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448930" y="1023725"/>
            <a:ext cx="2557220" cy="2677656"/>
          </a:xfrm>
          <a:prstGeom prst="rect">
            <a:avLst/>
          </a:prstGeom>
          <a:noFill/>
        </p:spPr>
        <p:txBody>
          <a:bodyPr wrap="square" rtlCol="0">
            <a:spAutoFit/>
          </a:bodyPr>
          <a:lstStyle/>
          <a:p>
            <a:r>
              <a:rPr lang="en-US" sz="1200" dirty="0" smtClean="0"/>
              <a:t>Controlled by option </a:t>
            </a:r>
            <a:r>
              <a:rPr lang="en-US" sz="1200" b="1" i="1" dirty="0" smtClean="0"/>
              <a:t>Filter aggregated values</a:t>
            </a:r>
            <a:r>
              <a:rPr lang="en-US" sz="1200" dirty="0" smtClean="0"/>
              <a:t>, post-aggregation filters are available in the </a:t>
            </a:r>
            <a:r>
              <a:rPr lang="en-US" sz="1200" b="1" i="1" dirty="0" smtClean="0"/>
              <a:t>Filter</a:t>
            </a:r>
            <a:r>
              <a:rPr lang="en-US" sz="1200" dirty="0" smtClean="0"/>
              <a:t> tab for simple filters (not Advanced) and </a:t>
            </a:r>
            <a:r>
              <a:rPr lang="en-US" sz="1200" b="1" i="1" dirty="0" smtClean="0"/>
              <a:t>only for filters based on measures</a:t>
            </a:r>
            <a:r>
              <a:rPr lang="en-US" sz="1200" dirty="0" smtClean="0"/>
              <a:t> (calculated or not).</a:t>
            </a:r>
          </a:p>
          <a:p>
            <a:endParaRPr lang="en-US" sz="1200" dirty="0"/>
          </a:p>
          <a:p>
            <a:r>
              <a:rPr lang="en-US" sz="1200" dirty="0" smtClean="0"/>
              <a:t>If the filter is applied on an aggregated measure, it implies post-aggregation, therefore the option is pre-selected and disabled.</a:t>
            </a:r>
          </a:p>
          <a:p>
            <a:endParaRPr lang="en-US" sz="1200" dirty="0"/>
          </a:p>
        </p:txBody>
      </p:sp>
      <p:sp>
        <p:nvSpPr>
          <p:cNvPr id="7" name="Rectangle 6"/>
          <p:cNvSpPr/>
          <p:nvPr/>
        </p:nvSpPr>
        <p:spPr>
          <a:xfrm>
            <a:off x="3520840" y="1526388"/>
            <a:ext cx="1062590" cy="1760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8" name="Rectangle 7"/>
          <p:cNvSpPr/>
          <p:nvPr/>
        </p:nvSpPr>
        <p:spPr>
          <a:xfrm>
            <a:off x="3520840" y="2631849"/>
            <a:ext cx="1062590" cy="1760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9" name="Rectangle 8"/>
          <p:cNvSpPr/>
          <p:nvPr/>
        </p:nvSpPr>
        <p:spPr>
          <a:xfrm>
            <a:off x="3520840" y="3725880"/>
            <a:ext cx="1062590" cy="1760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cxnSp>
        <p:nvCxnSpPr>
          <p:cNvPr id="10" name="Straight Arrow Connector 9"/>
          <p:cNvCxnSpPr/>
          <p:nvPr/>
        </p:nvCxnSpPr>
        <p:spPr>
          <a:xfrm>
            <a:off x="2366010" y="3234690"/>
            <a:ext cx="1154830" cy="4911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484755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a:xfrm>
            <a:off x="2635256" y="264154"/>
            <a:ext cx="6061271" cy="338554"/>
          </a:xfrm>
        </p:spPr>
        <p:txBody>
          <a:bodyPr/>
          <a:lstStyle/>
          <a:p>
            <a:r>
              <a:rPr lang="en-US" dirty="0" smtClean="0"/>
              <a:t>Post-Aggregation </a:t>
            </a:r>
            <a:r>
              <a:rPr lang="en-US" dirty="0"/>
              <a:t>Filters (continued)</a:t>
            </a:r>
          </a:p>
        </p:txBody>
      </p:sp>
      <p:pic>
        <p:nvPicPr>
          <p:cNvPr id="4" name="Picture 3"/>
          <p:cNvPicPr>
            <a:picLocks noChangeAspect="1"/>
          </p:cNvPicPr>
          <p:nvPr/>
        </p:nvPicPr>
        <p:blipFill>
          <a:blip r:embed="rId3"/>
          <a:stretch>
            <a:fillRect/>
          </a:stretch>
        </p:blipFill>
        <p:spPr>
          <a:xfrm>
            <a:off x="467849" y="1023725"/>
            <a:ext cx="3171868" cy="1741417"/>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3332153" y="1379696"/>
            <a:ext cx="2099609" cy="221924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5"/>
          <a:stretch>
            <a:fillRect/>
          </a:stretch>
        </p:blipFill>
        <p:spPr>
          <a:xfrm>
            <a:off x="5100923" y="2976507"/>
            <a:ext cx="1656347" cy="1399422"/>
          </a:xfrm>
          <a:prstGeom prst="rect">
            <a:avLst/>
          </a:prstGeom>
          <a:ln>
            <a:noFill/>
          </a:ln>
          <a:effectLst>
            <a:outerShdw blurRad="292100" dist="139700" dir="2700000" algn="tl" rotWithShape="0">
              <a:srgbClr val="333333">
                <a:alpha val="65000"/>
              </a:srgbClr>
            </a:outerShdw>
          </a:effectLst>
        </p:spPr>
      </p:pic>
      <p:cxnSp>
        <p:nvCxnSpPr>
          <p:cNvPr id="8" name="Straight Arrow Connector 7"/>
          <p:cNvCxnSpPr>
            <a:stCxn id="15" idx="3"/>
          </p:cNvCxnSpPr>
          <p:nvPr/>
        </p:nvCxnSpPr>
        <p:spPr>
          <a:xfrm flipV="1">
            <a:off x="2928843" y="2938990"/>
            <a:ext cx="534447" cy="7372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313619" y="1227922"/>
            <a:ext cx="2615729" cy="830997"/>
          </a:xfrm>
          <a:prstGeom prst="rect">
            <a:avLst/>
          </a:prstGeom>
          <a:noFill/>
        </p:spPr>
        <p:txBody>
          <a:bodyPr wrap="square" rtlCol="0">
            <a:spAutoFit/>
          </a:bodyPr>
          <a:lstStyle/>
          <a:p>
            <a:r>
              <a:rPr lang="en-US" sz="1200" dirty="0" smtClean="0"/>
              <a:t>Sliders can be </a:t>
            </a:r>
            <a:r>
              <a:rPr lang="en-US" sz="1200" b="1" i="1" dirty="0" smtClean="0"/>
              <a:t>single value or range </a:t>
            </a:r>
            <a:r>
              <a:rPr lang="en-US" sz="1200" dirty="0" smtClean="0"/>
              <a:t>(this option is set to single and disabled when a parameter is used with the slider)</a:t>
            </a:r>
          </a:p>
        </p:txBody>
      </p:sp>
      <p:cxnSp>
        <p:nvCxnSpPr>
          <p:cNvPr id="17" name="Straight Arrow Connector 16"/>
          <p:cNvCxnSpPr>
            <a:stCxn id="13" idx="1"/>
          </p:cNvCxnSpPr>
          <p:nvPr/>
        </p:nvCxnSpPr>
        <p:spPr>
          <a:xfrm flipH="1">
            <a:off x="4521577" y="1643421"/>
            <a:ext cx="1792042" cy="8366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423072" y="1023726"/>
            <a:ext cx="651348" cy="17543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5" name="TextBox 14"/>
          <p:cNvSpPr txBox="1"/>
          <p:nvPr/>
        </p:nvSpPr>
        <p:spPr>
          <a:xfrm>
            <a:off x="371623" y="3168386"/>
            <a:ext cx="2557220" cy="1015663"/>
          </a:xfrm>
          <a:prstGeom prst="rect">
            <a:avLst/>
          </a:prstGeom>
          <a:noFill/>
        </p:spPr>
        <p:txBody>
          <a:bodyPr wrap="square" rtlCol="0">
            <a:spAutoFit/>
          </a:bodyPr>
          <a:lstStyle/>
          <a:p>
            <a:r>
              <a:rPr lang="en-US" sz="1200" dirty="0" smtClean="0"/>
              <a:t>Slider Controls added to the report body can be used to filter aggregated values as well. This is controlled by the option </a:t>
            </a:r>
            <a:r>
              <a:rPr lang="en-US" sz="1200" b="1" i="1" dirty="0" smtClean="0"/>
              <a:t>Interact on the data in view</a:t>
            </a:r>
            <a:r>
              <a:rPr lang="en-US" sz="1200" dirty="0" smtClean="0"/>
              <a:t>.</a:t>
            </a:r>
          </a:p>
        </p:txBody>
      </p:sp>
      <p:sp>
        <p:nvSpPr>
          <p:cNvPr id="19" name="Rectangle 18"/>
          <p:cNvSpPr/>
          <p:nvPr/>
        </p:nvSpPr>
        <p:spPr>
          <a:xfrm>
            <a:off x="3352625" y="2778052"/>
            <a:ext cx="1173656" cy="1480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150377641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RANK BY %</a:t>
            </a:r>
            <a:endParaRPr lang="en-US" dirty="0"/>
          </a:p>
        </p:txBody>
      </p:sp>
      <p:grpSp>
        <p:nvGrpSpPr>
          <p:cNvPr id="10" name="Group 9"/>
          <p:cNvGrpSpPr/>
          <p:nvPr/>
        </p:nvGrpSpPr>
        <p:grpSpPr>
          <a:xfrm>
            <a:off x="1157782" y="848929"/>
            <a:ext cx="3333750" cy="3749648"/>
            <a:chOff x="2824657" y="893140"/>
            <a:chExt cx="3333750" cy="3749648"/>
          </a:xfrm>
        </p:grpSpPr>
        <p:pic>
          <p:nvPicPr>
            <p:cNvPr id="4" name="Picture 3"/>
            <p:cNvPicPr>
              <a:picLocks noChangeAspect="1"/>
            </p:cNvPicPr>
            <p:nvPr/>
          </p:nvPicPr>
          <p:blipFill>
            <a:blip r:embed="rId2"/>
            <a:stretch>
              <a:fillRect/>
            </a:stretch>
          </p:blipFill>
          <p:spPr>
            <a:xfrm>
              <a:off x="2824657" y="893140"/>
              <a:ext cx="3333750" cy="154305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stretch>
              <a:fillRect/>
            </a:stretch>
          </p:blipFill>
          <p:spPr>
            <a:xfrm>
              <a:off x="2824657" y="2430170"/>
              <a:ext cx="3333750" cy="140017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stretch>
              <a:fillRect/>
            </a:stretch>
          </p:blipFill>
          <p:spPr>
            <a:xfrm>
              <a:off x="2824657" y="3271188"/>
              <a:ext cx="3333750" cy="1371600"/>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5"/>
            <a:stretch>
              <a:fillRect/>
            </a:stretch>
          </p:blipFill>
          <p:spPr>
            <a:xfrm>
              <a:off x="2929432" y="2150288"/>
              <a:ext cx="3124200" cy="1047750"/>
            </a:xfrm>
            <a:prstGeom prst="rect">
              <a:avLst/>
            </a:prstGeom>
          </p:spPr>
        </p:pic>
      </p:grpSp>
      <p:sp>
        <p:nvSpPr>
          <p:cNvPr id="11" name="Rectangle 10"/>
          <p:cNvSpPr/>
          <p:nvPr/>
        </p:nvSpPr>
        <p:spPr>
          <a:xfrm>
            <a:off x="1377536" y="3197716"/>
            <a:ext cx="2367845" cy="2989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2" name="Rectangle 11"/>
          <p:cNvSpPr/>
          <p:nvPr/>
        </p:nvSpPr>
        <p:spPr>
          <a:xfrm>
            <a:off x="1262557" y="2730294"/>
            <a:ext cx="3124200" cy="4235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3" name="TextBox 12"/>
          <p:cNvSpPr txBox="1"/>
          <p:nvPr/>
        </p:nvSpPr>
        <p:spPr>
          <a:xfrm>
            <a:off x="5412200" y="1583999"/>
            <a:ext cx="3284327" cy="461665"/>
          </a:xfrm>
          <a:prstGeom prst="rect">
            <a:avLst/>
          </a:prstGeom>
          <a:noFill/>
        </p:spPr>
        <p:txBody>
          <a:bodyPr wrap="square" rtlCol="0">
            <a:spAutoFit/>
          </a:bodyPr>
          <a:lstStyle/>
          <a:p>
            <a:r>
              <a:rPr lang="en-US" sz="1200" dirty="0" smtClean="0"/>
              <a:t>Top and Bottom Percent in addition to existing Count options</a:t>
            </a:r>
            <a:endParaRPr lang="en-US" sz="1200" dirty="0"/>
          </a:p>
        </p:txBody>
      </p:sp>
      <p:sp>
        <p:nvSpPr>
          <p:cNvPr id="14" name="TextBox 13"/>
          <p:cNvSpPr txBox="1"/>
          <p:nvPr/>
        </p:nvSpPr>
        <p:spPr>
          <a:xfrm>
            <a:off x="5412200" y="3786134"/>
            <a:ext cx="3284327" cy="830997"/>
          </a:xfrm>
          <a:prstGeom prst="rect">
            <a:avLst/>
          </a:prstGeom>
          <a:noFill/>
        </p:spPr>
        <p:txBody>
          <a:bodyPr wrap="square" rtlCol="0">
            <a:spAutoFit/>
          </a:bodyPr>
          <a:lstStyle/>
          <a:p>
            <a:r>
              <a:rPr lang="en-US" sz="1200" dirty="0" smtClean="0"/>
              <a:t>Availability of “All Other” in Ranks will vary according to the object as well as the current status of the “All Other” option for filtered results (see table at the end of this section)</a:t>
            </a:r>
            <a:endParaRPr lang="en-US" sz="1200" dirty="0"/>
          </a:p>
        </p:txBody>
      </p:sp>
      <p:cxnSp>
        <p:nvCxnSpPr>
          <p:cNvPr id="15" name="Straight Arrow Connector 14"/>
          <p:cNvCxnSpPr>
            <a:stCxn id="14" idx="1"/>
          </p:cNvCxnSpPr>
          <p:nvPr/>
        </p:nvCxnSpPr>
        <p:spPr>
          <a:xfrm flipH="1">
            <a:off x="2980003" y="4201633"/>
            <a:ext cx="2432197" cy="230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945846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SAS</a:t>
            </a:r>
            <a:r>
              <a:rPr lang="en-US" baseline="30000" dirty="0"/>
              <a:t>®</a:t>
            </a:r>
            <a:r>
              <a:rPr lang="en-US" dirty="0"/>
              <a:t> Visual Analytics 7.1</a:t>
            </a:r>
          </a:p>
        </p:txBody>
      </p:sp>
      <p:sp>
        <p:nvSpPr>
          <p:cNvPr id="6" name="Text Placeholder 5"/>
          <p:cNvSpPr>
            <a:spLocks noGrp="1"/>
          </p:cNvSpPr>
          <p:nvPr>
            <p:ph type="body" sz="quarter" idx="11"/>
          </p:nvPr>
        </p:nvSpPr>
        <p:spPr/>
        <p:txBody>
          <a:bodyPr/>
          <a:lstStyle/>
          <a:p>
            <a:r>
              <a:rPr lang="en-US" dirty="0" smtClean="0"/>
              <a:t>Designer</a:t>
            </a:r>
            <a:endParaRPr lang="en-US" dirty="0"/>
          </a:p>
        </p:txBody>
      </p:sp>
      <p:sp>
        <p:nvSpPr>
          <p:cNvPr id="8" name="Content Placeholder 7"/>
          <p:cNvSpPr>
            <a:spLocks noGrp="1"/>
          </p:cNvSpPr>
          <p:nvPr>
            <p:ph sz="quarter" idx="14"/>
          </p:nvPr>
        </p:nvSpPr>
        <p:spPr>
          <a:xfrm>
            <a:off x="2736850" y="1177523"/>
            <a:ext cx="5943600" cy="2788456"/>
          </a:xfrm>
        </p:spPr>
        <p:txBody>
          <a:bodyPr/>
          <a:lstStyle/>
          <a:p>
            <a:r>
              <a:rPr lang="en-US" dirty="0" smtClean="0"/>
              <a:t>Report level prompts</a:t>
            </a:r>
            <a:endParaRPr lang="en-US" dirty="0"/>
          </a:p>
          <a:p>
            <a:r>
              <a:rPr lang="en-US" dirty="0"/>
              <a:t>Prompt containers</a:t>
            </a:r>
          </a:p>
          <a:p>
            <a:pPr marL="365760" lvl="2" indent="0">
              <a:buNone/>
            </a:pPr>
            <a:r>
              <a:rPr lang="en-US" dirty="0"/>
              <a:t>Preserve screen real estate with option to defer application of user selection changes</a:t>
            </a:r>
          </a:p>
          <a:p>
            <a:r>
              <a:rPr lang="en-US" dirty="0" smtClean="0"/>
              <a:t>Parameters for…</a:t>
            </a:r>
          </a:p>
          <a:p>
            <a:pPr lvl="1"/>
            <a:r>
              <a:rPr lang="en-US" dirty="0" smtClean="0"/>
              <a:t>Filter </a:t>
            </a:r>
            <a:r>
              <a:rPr lang="en-US" dirty="0"/>
              <a:t>expressions </a:t>
            </a:r>
            <a:endParaRPr lang="en-US" dirty="0" smtClean="0"/>
          </a:p>
          <a:p>
            <a:pPr lvl="1"/>
            <a:r>
              <a:rPr lang="en-US" dirty="0"/>
              <a:t>Calculation </a:t>
            </a:r>
            <a:r>
              <a:rPr lang="en-US" dirty="0" smtClean="0"/>
              <a:t>expressions </a:t>
            </a:r>
          </a:p>
          <a:p>
            <a:pPr lvl="1"/>
            <a:r>
              <a:rPr lang="en-US" dirty="0" smtClean="0"/>
              <a:t>Ranking</a:t>
            </a:r>
            <a:endParaRPr lang="en-US" dirty="0"/>
          </a:p>
          <a:p>
            <a:pPr lvl="1"/>
            <a:r>
              <a:rPr lang="en-US" dirty="0" smtClean="0"/>
              <a:t>Display rules</a:t>
            </a:r>
            <a:endParaRPr lang="en-US" dirty="0"/>
          </a:p>
        </p:txBody>
      </p:sp>
      <p:sp>
        <p:nvSpPr>
          <p:cNvPr id="7" name="Text Placeholder 6"/>
          <p:cNvSpPr>
            <a:spLocks noGrp="1"/>
          </p:cNvSpPr>
          <p:nvPr>
            <p:ph type="body" sz="quarter" idx="13"/>
          </p:nvPr>
        </p:nvSpPr>
        <p:spPr>
          <a:xfrm>
            <a:off x="152400" y="2026986"/>
            <a:ext cx="2325116" cy="1089529"/>
          </a:xfrm>
        </p:spPr>
        <p:txBody>
          <a:bodyPr/>
          <a:lstStyle/>
          <a:p>
            <a:r>
              <a:rPr lang="en-US" dirty="0" smtClean="0"/>
              <a:t>What’s New</a:t>
            </a:r>
          </a:p>
          <a:p>
            <a:r>
              <a:rPr lang="en-US" dirty="0" smtClean="0"/>
              <a:t>(Prompt  control enhancements)</a:t>
            </a:r>
            <a:endParaRPr lang="en-US" dirty="0"/>
          </a:p>
        </p:txBody>
      </p:sp>
    </p:spTree>
    <p:extLst>
      <p:ext uri="{BB962C8B-B14F-4D97-AF65-F5344CB8AC3E}">
        <p14:creationId xmlns:p14="http://schemas.microsoft.com/office/powerpoint/2010/main" val="272964512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Report level prompts</a:t>
            </a:r>
            <a:endParaRPr lang="en-US" dirty="0"/>
          </a:p>
        </p:txBody>
      </p:sp>
      <p:pic>
        <p:nvPicPr>
          <p:cNvPr id="4" name="Picture 3"/>
          <p:cNvPicPr>
            <a:picLocks noChangeAspect="1"/>
          </p:cNvPicPr>
          <p:nvPr/>
        </p:nvPicPr>
        <p:blipFill>
          <a:blip r:embed="rId2"/>
          <a:stretch>
            <a:fillRect/>
          </a:stretch>
        </p:blipFill>
        <p:spPr>
          <a:xfrm>
            <a:off x="1960857" y="2198785"/>
            <a:ext cx="6575981" cy="1407833"/>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stretch>
            <a:fillRect/>
          </a:stretch>
        </p:blipFill>
        <p:spPr>
          <a:xfrm>
            <a:off x="342839" y="1313644"/>
            <a:ext cx="1123950" cy="1123950"/>
          </a:xfrm>
          <a:prstGeom prst="rect">
            <a:avLst/>
          </a:prstGeom>
        </p:spPr>
      </p:pic>
      <p:sp>
        <p:nvSpPr>
          <p:cNvPr id="6" name="Rectangle 5"/>
          <p:cNvSpPr/>
          <p:nvPr/>
        </p:nvSpPr>
        <p:spPr>
          <a:xfrm>
            <a:off x="1960857" y="2473307"/>
            <a:ext cx="6575981" cy="3460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7" name="TextBox 6"/>
          <p:cNvSpPr txBox="1"/>
          <p:nvPr/>
        </p:nvSpPr>
        <p:spPr>
          <a:xfrm>
            <a:off x="119818" y="2885123"/>
            <a:ext cx="1569993" cy="1200329"/>
          </a:xfrm>
          <a:prstGeom prst="rect">
            <a:avLst/>
          </a:prstGeom>
          <a:noFill/>
        </p:spPr>
        <p:txBody>
          <a:bodyPr wrap="square" rtlCol="0">
            <a:spAutoFit/>
          </a:bodyPr>
          <a:lstStyle/>
          <a:p>
            <a:r>
              <a:rPr lang="en-US" sz="1200" dirty="0" smtClean="0"/>
              <a:t>Except for “List”, all other controls can be added as a report prompt. This is the same for section prompt.</a:t>
            </a:r>
            <a:endParaRPr lang="en-US" sz="1200" dirty="0"/>
          </a:p>
        </p:txBody>
      </p:sp>
      <p:sp>
        <p:nvSpPr>
          <p:cNvPr id="8" name="Rectangle 7"/>
          <p:cNvSpPr/>
          <p:nvPr/>
        </p:nvSpPr>
        <p:spPr>
          <a:xfrm>
            <a:off x="7648967" y="2247935"/>
            <a:ext cx="887871" cy="2253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9" name="TextBox 8"/>
          <p:cNvSpPr txBox="1"/>
          <p:nvPr/>
        </p:nvSpPr>
        <p:spPr>
          <a:xfrm>
            <a:off x="6966845" y="1313644"/>
            <a:ext cx="1569993" cy="646331"/>
          </a:xfrm>
          <a:prstGeom prst="rect">
            <a:avLst/>
          </a:prstGeom>
          <a:noFill/>
        </p:spPr>
        <p:txBody>
          <a:bodyPr wrap="square" rtlCol="0">
            <a:spAutoFit/>
          </a:bodyPr>
          <a:lstStyle/>
          <a:p>
            <a:r>
              <a:rPr lang="en-US" sz="1200" dirty="0" smtClean="0"/>
              <a:t>Report prompts can be hidden to free up screen real estate</a:t>
            </a:r>
            <a:endParaRPr lang="en-US" sz="1200" dirty="0"/>
          </a:p>
        </p:txBody>
      </p:sp>
      <p:cxnSp>
        <p:nvCxnSpPr>
          <p:cNvPr id="10" name="Straight Arrow Connector 9"/>
          <p:cNvCxnSpPr/>
          <p:nvPr/>
        </p:nvCxnSpPr>
        <p:spPr>
          <a:xfrm>
            <a:off x="1462478" y="1601929"/>
            <a:ext cx="812549" cy="9949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207008" y="1959975"/>
            <a:ext cx="981182" cy="6606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207008" y="2193789"/>
            <a:ext cx="919124" cy="4525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002182" y="2360621"/>
            <a:ext cx="1186008" cy="3652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531" y="1465531"/>
            <a:ext cx="267315" cy="267315"/>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162" y="1689621"/>
            <a:ext cx="166349" cy="166349"/>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273" y="1849108"/>
            <a:ext cx="267315" cy="267315"/>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273" y="2026836"/>
            <a:ext cx="267315" cy="267315"/>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273" y="2198785"/>
            <a:ext cx="267315" cy="267315"/>
          </a:xfrm>
          <a:prstGeom prst="rect">
            <a:avLst/>
          </a:prstGeom>
        </p:spPr>
      </p:pic>
    </p:spTree>
    <p:extLst>
      <p:ext uri="{BB962C8B-B14F-4D97-AF65-F5344CB8AC3E}">
        <p14:creationId xmlns:p14="http://schemas.microsoft.com/office/powerpoint/2010/main" val="432294594"/>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167486" y="2692173"/>
            <a:ext cx="1123950" cy="1123950"/>
          </a:xfrm>
          <a:prstGeom prst="rect">
            <a:avLst/>
          </a:prstGeom>
        </p:spPr>
      </p:pic>
      <p:pic>
        <p:nvPicPr>
          <p:cNvPr id="30" name="Picture 29"/>
          <p:cNvPicPr>
            <a:picLocks noChangeAspect="1"/>
          </p:cNvPicPr>
          <p:nvPr/>
        </p:nvPicPr>
        <p:blipFill>
          <a:blip r:embed="rId4"/>
          <a:stretch>
            <a:fillRect/>
          </a:stretch>
        </p:blipFill>
        <p:spPr>
          <a:xfrm>
            <a:off x="7298668" y="1924574"/>
            <a:ext cx="1486325" cy="2696298"/>
          </a:xfrm>
          <a:prstGeom prst="rect">
            <a:avLst/>
          </a:prstGeom>
          <a:ln>
            <a:noFill/>
          </a:ln>
          <a:effectLst>
            <a:outerShdw blurRad="292100" dist="139700" dir="2700000" algn="tl" rotWithShape="0">
              <a:srgbClr val="333333">
                <a:alpha val="65000"/>
              </a:srgbClr>
            </a:outerShdw>
          </a:effectLst>
        </p:spPr>
      </p:pic>
      <p:pic>
        <p:nvPicPr>
          <p:cNvPr id="28" name="Picture 27"/>
          <p:cNvPicPr>
            <a:picLocks noChangeAspect="1"/>
          </p:cNvPicPr>
          <p:nvPr/>
        </p:nvPicPr>
        <p:blipFill>
          <a:blip r:embed="rId5"/>
          <a:stretch>
            <a:fillRect/>
          </a:stretch>
        </p:blipFill>
        <p:spPr>
          <a:xfrm>
            <a:off x="2306682" y="1036506"/>
            <a:ext cx="3681981" cy="1535243"/>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prompt Container</a:t>
            </a:r>
            <a:endParaRPr lang="en-US" dirty="0"/>
          </a:p>
        </p:txBody>
      </p:sp>
      <p:sp>
        <p:nvSpPr>
          <p:cNvPr id="7" name="TextBox 6"/>
          <p:cNvSpPr txBox="1"/>
          <p:nvPr/>
        </p:nvSpPr>
        <p:spPr>
          <a:xfrm>
            <a:off x="4637373" y="3933603"/>
            <a:ext cx="2057035" cy="646331"/>
          </a:xfrm>
          <a:prstGeom prst="rect">
            <a:avLst/>
          </a:prstGeom>
          <a:noFill/>
        </p:spPr>
        <p:txBody>
          <a:bodyPr wrap="square" rtlCol="0">
            <a:spAutoFit/>
          </a:bodyPr>
          <a:lstStyle/>
          <a:p>
            <a:r>
              <a:rPr lang="en-US" sz="1200" dirty="0" smtClean="0"/>
              <a:t>All controls, including “List”, can be added in a prompt container</a:t>
            </a:r>
            <a:endParaRPr lang="en-US" sz="1200" dirty="0"/>
          </a:p>
        </p:txBody>
      </p:sp>
      <p:sp>
        <p:nvSpPr>
          <p:cNvPr id="9" name="TextBox 8"/>
          <p:cNvSpPr txBox="1"/>
          <p:nvPr/>
        </p:nvSpPr>
        <p:spPr>
          <a:xfrm>
            <a:off x="255225" y="2325341"/>
            <a:ext cx="1866183" cy="1200329"/>
          </a:xfrm>
          <a:prstGeom prst="rect">
            <a:avLst/>
          </a:prstGeom>
          <a:noFill/>
        </p:spPr>
        <p:txBody>
          <a:bodyPr wrap="square" rtlCol="0">
            <a:spAutoFit/>
          </a:bodyPr>
          <a:lstStyle/>
          <a:p>
            <a:r>
              <a:rPr lang="en-US" sz="1200" dirty="0" smtClean="0"/>
              <a:t>One or more Prompt Containers can be added as:</a:t>
            </a:r>
          </a:p>
          <a:p>
            <a:pPr marL="171450" indent="-171450">
              <a:buFont typeface="Arial" panose="020B0604020202020204" pitchFamily="34" charset="0"/>
              <a:buChar char="•"/>
            </a:pPr>
            <a:r>
              <a:rPr lang="en-US" sz="1200" dirty="0" smtClean="0"/>
              <a:t>Report-level prompt</a:t>
            </a:r>
          </a:p>
          <a:p>
            <a:pPr marL="171450" indent="-171450">
              <a:buFont typeface="Arial" panose="020B0604020202020204" pitchFamily="34" charset="0"/>
              <a:buChar char="•"/>
            </a:pPr>
            <a:r>
              <a:rPr lang="en-US" sz="1200" dirty="0" smtClean="0"/>
              <a:t>Section-level prompt</a:t>
            </a:r>
          </a:p>
          <a:p>
            <a:pPr marL="171450" indent="-171450">
              <a:buFont typeface="Arial" panose="020B0604020202020204" pitchFamily="34" charset="0"/>
              <a:buChar char="•"/>
            </a:pPr>
            <a:r>
              <a:rPr lang="en-US" sz="1200" dirty="0" smtClean="0"/>
              <a:t>Report object prompt</a:t>
            </a:r>
            <a:endParaRPr lang="en-US" sz="1200" dirty="0"/>
          </a:p>
        </p:txBody>
      </p:sp>
      <p:cxnSp>
        <p:nvCxnSpPr>
          <p:cNvPr id="10" name="Straight Arrow Connector 9"/>
          <p:cNvCxnSpPr/>
          <p:nvPr/>
        </p:nvCxnSpPr>
        <p:spPr>
          <a:xfrm flipV="1">
            <a:off x="6296037" y="2399386"/>
            <a:ext cx="1070369" cy="5711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6291436" y="2840872"/>
            <a:ext cx="1074970" cy="3016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6291436" y="3189427"/>
            <a:ext cx="1053025" cy="1786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291436" y="3553284"/>
            <a:ext cx="1074970" cy="84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6"/>
          <a:stretch>
            <a:fillRect/>
          </a:stretch>
        </p:blipFill>
        <p:spPr>
          <a:xfrm>
            <a:off x="277962" y="1079597"/>
            <a:ext cx="1362075" cy="962025"/>
          </a:xfrm>
          <a:prstGeom prst="rect">
            <a:avLst/>
          </a:prstGeom>
        </p:spPr>
      </p:pic>
      <p:cxnSp>
        <p:nvCxnSpPr>
          <p:cNvPr id="17" name="Straight Arrow Connector 16"/>
          <p:cNvCxnSpPr/>
          <p:nvPr/>
        </p:nvCxnSpPr>
        <p:spPr>
          <a:xfrm>
            <a:off x="1510842" y="1924574"/>
            <a:ext cx="1001501" cy="5508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24" idx="3"/>
          </p:cNvCxnSpPr>
          <p:nvPr/>
        </p:nvCxnSpPr>
        <p:spPr>
          <a:xfrm>
            <a:off x="1510842" y="1924574"/>
            <a:ext cx="1044920" cy="2280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24" idx="3"/>
          </p:cNvCxnSpPr>
          <p:nvPr/>
        </p:nvCxnSpPr>
        <p:spPr>
          <a:xfrm flipV="1">
            <a:off x="1510842" y="1650470"/>
            <a:ext cx="1001501" cy="2741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77962" y="1811888"/>
            <a:ext cx="1232880" cy="2253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cxnSp>
        <p:nvCxnSpPr>
          <p:cNvPr id="36" name="Straight Arrow Connector 35"/>
          <p:cNvCxnSpPr/>
          <p:nvPr/>
        </p:nvCxnSpPr>
        <p:spPr>
          <a:xfrm>
            <a:off x="6291436" y="3760706"/>
            <a:ext cx="1074970" cy="2735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8536405" y="2019399"/>
            <a:ext cx="196947" cy="1742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39" name="TextBox 38"/>
          <p:cNvSpPr txBox="1"/>
          <p:nvPr/>
        </p:nvSpPr>
        <p:spPr>
          <a:xfrm>
            <a:off x="6296037" y="659812"/>
            <a:ext cx="1866183" cy="1015663"/>
          </a:xfrm>
          <a:prstGeom prst="rect">
            <a:avLst/>
          </a:prstGeom>
          <a:noFill/>
        </p:spPr>
        <p:txBody>
          <a:bodyPr wrap="square" rtlCol="0">
            <a:spAutoFit/>
          </a:bodyPr>
          <a:lstStyle/>
          <a:p>
            <a:r>
              <a:rPr lang="en-US" sz="1200" dirty="0" smtClean="0"/>
              <a:t>Hover mouse over the prompt container and a callout will display the selected values for all prompts</a:t>
            </a:r>
            <a:endParaRPr lang="en-US" sz="1200" dirty="0"/>
          </a:p>
        </p:txBody>
      </p:sp>
      <p:cxnSp>
        <p:nvCxnSpPr>
          <p:cNvPr id="49" name="Straight Arrow Connector 48"/>
          <p:cNvCxnSpPr>
            <a:stCxn id="39" idx="1"/>
          </p:cNvCxnSpPr>
          <p:nvPr/>
        </p:nvCxnSpPr>
        <p:spPr>
          <a:xfrm flipH="1">
            <a:off x="5764378" y="1167644"/>
            <a:ext cx="531659" cy="2873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306682" y="729942"/>
            <a:ext cx="3681981" cy="276999"/>
          </a:xfrm>
          <a:prstGeom prst="rect">
            <a:avLst/>
          </a:prstGeom>
          <a:noFill/>
        </p:spPr>
        <p:txBody>
          <a:bodyPr wrap="square" rtlCol="0">
            <a:spAutoFit/>
          </a:bodyPr>
          <a:lstStyle/>
          <a:p>
            <a:pPr marL="0" lvl="2"/>
            <a:r>
              <a:rPr lang="en-US" sz="1200" i="1" dirty="0">
                <a:solidFill>
                  <a:schemeClr val="accent1"/>
                </a:solidFill>
              </a:rPr>
              <a:t>Prompt</a:t>
            </a:r>
            <a:r>
              <a:rPr lang="en-US" sz="1200" i="1" dirty="0" smtClean="0">
                <a:solidFill>
                  <a:schemeClr val="accent1"/>
                </a:solidFill>
              </a:rPr>
              <a:t> </a:t>
            </a:r>
            <a:r>
              <a:rPr lang="en-US" sz="1200" i="1" dirty="0">
                <a:solidFill>
                  <a:schemeClr val="accent1"/>
                </a:solidFill>
              </a:rPr>
              <a:t>Containers </a:t>
            </a:r>
            <a:r>
              <a:rPr lang="en-US" sz="1200" i="1" dirty="0" smtClean="0">
                <a:solidFill>
                  <a:schemeClr val="accent1"/>
                </a:solidFill>
              </a:rPr>
              <a:t>preserve </a:t>
            </a:r>
            <a:r>
              <a:rPr lang="en-US" sz="1200" i="1" dirty="0">
                <a:solidFill>
                  <a:schemeClr val="accent1"/>
                </a:solidFill>
              </a:rPr>
              <a:t>screen real </a:t>
            </a:r>
            <a:r>
              <a:rPr lang="en-US" sz="1200" i="1" dirty="0" smtClean="0">
                <a:solidFill>
                  <a:schemeClr val="accent1"/>
                </a:solidFill>
              </a:rPr>
              <a:t>estate</a:t>
            </a:r>
            <a:endParaRPr lang="en-US" sz="1200" i="1" dirty="0">
              <a:solidFill>
                <a:schemeClr val="accent1"/>
              </a:solidFill>
            </a:endParaRPr>
          </a:p>
        </p:txBody>
      </p:sp>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9757" y="2857821"/>
            <a:ext cx="267315" cy="267315"/>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88499" y="3241398"/>
            <a:ext cx="267315" cy="267315"/>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88499" y="3428091"/>
            <a:ext cx="267315" cy="267315"/>
          </a:xfrm>
          <a:prstGeom prst="rect">
            <a:avLst/>
          </a:prstGeom>
        </p:spPr>
      </p:pic>
      <p:pic>
        <p:nvPicPr>
          <p:cNvPr id="29" name="Picture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88499" y="3600040"/>
            <a:ext cx="267315" cy="267315"/>
          </a:xfrm>
          <a:prstGeom prst="rect">
            <a:avLst/>
          </a:prstGeom>
        </p:spPr>
      </p:pic>
      <p:pic>
        <p:nvPicPr>
          <p:cNvPr id="31" name="Picture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81429" y="3050457"/>
            <a:ext cx="267315" cy="267315"/>
          </a:xfrm>
          <a:prstGeom prst="rect">
            <a:avLst/>
          </a:prstGeom>
        </p:spPr>
      </p:pic>
      <p:sp>
        <p:nvSpPr>
          <p:cNvPr id="32" name="TextBox 31"/>
          <p:cNvSpPr txBox="1"/>
          <p:nvPr/>
        </p:nvSpPr>
        <p:spPr>
          <a:xfrm>
            <a:off x="248910" y="3800725"/>
            <a:ext cx="3632357" cy="1015663"/>
          </a:xfrm>
          <a:prstGeom prst="rect">
            <a:avLst/>
          </a:prstGeom>
          <a:noFill/>
        </p:spPr>
        <p:txBody>
          <a:bodyPr wrap="square" rtlCol="0">
            <a:spAutoFit/>
          </a:bodyPr>
          <a:lstStyle/>
          <a:p>
            <a:r>
              <a:rPr lang="en-US" sz="1200" dirty="0" smtClean="0"/>
              <a:t>Note: Control objects added to a report object prompt container (as defined here) can have interactions between themselves and other objects in the report. This is not valid for report-level and section-level prompts.</a:t>
            </a:r>
            <a:endParaRPr lang="en-US" sz="1200" dirty="0"/>
          </a:p>
        </p:txBody>
      </p:sp>
    </p:spTree>
    <p:extLst>
      <p:ext uri="{BB962C8B-B14F-4D97-AF65-F5344CB8AC3E}">
        <p14:creationId xmlns:p14="http://schemas.microsoft.com/office/powerpoint/2010/main" val="53687046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2"/>
          <a:stretch>
            <a:fillRect/>
          </a:stretch>
        </p:blipFill>
        <p:spPr>
          <a:xfrm>
            <a:off x="232243" y="1883636"/>
            <a:ext cx="1486325" cy="2696298"/>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prompt Container (continued)</a:t>
            </a:r>
            <a:endParaRPr lang="en-US" dirty="0"/>
          </a:p>
        </p:txBody>
      </p:sp>
      <p:sp>
        <p:nvSpPr>
          <p:cNvPr id="7" name="TextBox 6"/>
          <p:cNvSpPr txBox="1"/>
          <p:nvPr/>
        </p:nvSpPr>
        <p:spPr>
          <a:xfrm>
            <a:off x="1980318" y="3407104"/>
            <a:ext cx="2119788" cy="830997"/>
          </a:xfrm>
          <a:prstGeom prst="rect">
            <a:avLst/>
          </a:prstGeom>
          <a:noFill/>
        </p:spPr>
        <p:txBody>
          <a:bodyPr wrap="square" rtlCol="0">
            <a:spAutoFit/>
          </a:bodyPr>
          <a:lstStyle/>
          <a:p>
            <a:r>
              <a:rPr lang="en-US" sz="1200" dirty="0" smtClean="0"/>
              <a:t>Option to defer application of user selection changes until </a:t>
            </a:r>
            <a:r>
              <a:rPr lang="en-US" sz="1200" i="1" dirty="0" smtClean="0"/>
              <a:t>Apply</a:t>
            </a:r>
            <a:r>
              <a:rPr lang="en-US" sz="1200" dirty="0" smtClean="0"/>
              <a:t> button is pressed (option unchecked): </a:t>
            </a:r>
            <a:endParaRPr lang="en-US" sz="1200" dirty="0"/>
          </a:p>
        </p:txBody>
      </p:sp>
      <p:sp>
        <p:nvSpPr>
          <p:cNvPr id="38" name="Rectangle 37"/>
          <p:cNvSpPr/>
          <p:nvPr/>
        </p:nvSpPr>
        <p:spPr>
          <a:xfrm>
            <a:off x="1279063" y="4317418"/>
            <a:ext cx="439505" cy="2625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39" name="TextBox 38"/>
          <p:cNvSpPr txBox="1"/>
          <p:nvPr/>
        </p:nvSpPr>
        <p:spPr>
          <a:xfrm>
            <a:off x="2003821" y="2335960"/>
            <a:ext cx="1866183" cy="646331"/>
          </a:xfrm>
          <a:prstGeom prst="rect">
            <a:avLst/>
          </a:prstGeom>
          <a:noFill/>
        </p:spPr>
        <p:txBody>
          <a:bodyPr wrap="square" rtlCol="0">
            <a:spAutoFit/>
          </a:bodyPr>
          <a:lstStyle/>
          <a:p>
            <a:r>
              <a:rPr lang="en-US" sz="1200" dirty="0" smtClean="0"/>
              <a:t>Layout:</a:t>
            </a:r>
          </a:p>
          <a:p>
            <a:pPr marL="171450" indent="-171450">
              <a:buFont typeface="Arial" panose="020B0604020202020204" pitchFamily="34" charset="0"/>
              <a:buChar char="•"/>
            </a:pPr>
            <a:r>
              <a:rPr lang="en-US" sz="1200" dirty="0" smtClean="0"/>
              <a:t>Vertical</a:t>
            </a:r>
          </a:p>
          <a:p>
            <a:pPr marL="171450" indent="-171450">
              <a:buFont typeface="Arial" panose="020B0604020202020204" pitchFamily="34" charset="0"/>
              <a:buChar char="•"/>
            </a:pPr>
            <a:r>
              <a:rPr lang="en-US" sz="1200" dirty="0" smtClean="0"/>
              <a:t>Horizontal</a:t>
            </a:r>
            <a:endParaRPr lang="en-US" sz="1200" dirty="0"/>
          </a:p>
        </p:txBody>
      </p:sp>
      <p:pic>
        <p:nvPicPr>
          <p:cNvPr id="4" name="Picture 3"/>
          <p:cNvPicPr>
            <a:picLocks noChangeAspect="1"/>
          </p:cNvPicPr>
          <p:nvPr/>
        </p:nvPicPr>
        <p:blipFill>
          <a:blip r:embed="rId3"/>
          <a:stretch>
            <a:fillRect/>
          </a:stretch>
        </p:blipFill>
        <p:spPr>
          <a:xfrm>
            <a:off x="1967108" y="828979"/>
            <a:ext cx="6976301" cy="1225868"/>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stretch>
            <a:fillRect/>
          </a:stretch>
        </p:blipFill>
        <p:spPr>
          <a:xfrm>
            <a:off x="4076192" y="2412914"/>
            <a:ext cx="2758132" cy="2016178"/>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5"/>
          <a:stretch>
            <a:fillRect/>
          </a:stretch>
        </p:blipFill>
        <p:spPr>
          <a:xfrm>
            <a:off x="2356905" y="4309210"/>
            <a:ext cx="888834" cy="264447"/>
          </a:xfrm>
          <a:prstGeom prst="rect">
            <a:avLst/>
          </a:prstGeom>
        </p:spPr>
      </p:pic>
      <p:cxnSp>
        <p:nvCxnSpPr>
          <p:cNvPr id="26" name="Straight Arrow Connector 25"/>
          <p:cNvCxnSpPr/>
          <p:nvPr/>
        </p:nvCxnSpPr>
        <p:spPr>
          <a:xfrm>
            <a:off x="3182511" y="2690595"/>
            <a:ext cx="972746" cy="621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3631793" y="3264199"/>
            <a:ext cx="523464" cy="1658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32243" y="980248"/>
            <a:ext cx="1486325" cy="461665"/>
          </a:xfrm>
          <a:prstGeom prst="rect">
            <a:avLst/>
          </a:prstGeom>
          <a:noFill/>
        </p:spPr>
        <p:txBody>
          <a:bodyPr wrap="square" rtlCol="0">
            <a:spAutoFit/>
          </a:bodyPr>
          <a:lstStyle/>
          <a:p>
            <a:r>
              <a:rPr lang="en-US" sz="1200" dirty="0" smtClean="0"/>
              <a:t>Prompt Container </a:t>
            </a:r>
            <a:r>
              <a:rPr lang="en-US" sz="1200" b="1" dirty="0" smtClean="0"/>
              <a:t>properties</a:t>
            </a:r>
            <a:endParaRPr lang="en-US" sz="1200" dirty="0"/>
          </a:p>
        </p:txBody>
      </p:sp>
      <p:sp>
        <p:nvSpPr>
          <p:cNvPr id="33" name="TextBox 32"/>
          <p:cNvSpPr txBox="1"/>
          <p:nvPr/>
        </p:nvSpPr>
        <p:spPr>
          <a:xfrm>
            <a:off x="7139979" y="3064212"/>
            <a:ext cx="1941268" cy="646331"/>
          </a:xfrm>
          <a:prstGeom prst="rect">
            <a:avLst/>
          </a:prstGeom>
          <a:noFill/>
        </p:spPr>
        <p:txBody>
          <a:bodyPr wrap="square" rtlCol="0">
            <a:spAutoFit/>
          </a:bodyPr>
          <a:lstStyle/>
          <a:p>
            <a:r>
              <a:rPr lang="en-US" sz="1200" dirty="0" smtClean="0"/>
              <a:t>Sequence of appearance of Control objects can be managed</a:t>
            </a:r>
            <a:endParaRPr lang="en-US" sz="1200" dirty="0"/>
          </a:p>
        </p:txBody>
      </p:sp>
      <p:cxnSp>
        <p:nvCxnSpPr>
          <p:cNvPr id="34" name="Straight Arrow Connector 33"/>
          <p:cNvCxnSpPr>
            <a:stCxn id="33" idx="1"/>
          </p:cNvCxnSpPr>
          <p:nvPr/>
        </p:nvCxnSpPr>
        <p:spPr>
          <a:xfrm flipH="1">
            <a:off x="6689947" y="3387378"/>
            <a:ext cx="450032" cy="1429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92730" y="1652803"/>
            <a:ext cx="765350" cy="276999"/>
          </a:xfrm>
          <a:prstGeom prst="rect">
            <a:avLst/>
          </a:prstGeom>
          <a:noFill/>
        </p:spPr>
        <p:txBody>
          <a:bodyPr wrap="square" rtlCol="0">
            <a:spAutoFit/>
          </a:bodyPr>
          <a:lstStyle/>
          <a:p>
            <a:r>
              <a:rPr lang="en-US" sz="1200" i="1" dirty="0" smtClean="0">
                <a:solidFill>
                  <a:schemeClr val="accent1"/>
                </a:solidFill>
              </a:rPr>
              <a:t>Vertical</a:t>
            </a:r>
            <a:endParaRPr lang="en-US" sz="1200" i="1" dirty="0">
              <a:solidFill>
                <a:schemeClr val="accent1"/>
              </a:solidFill>
            </a:endParaRPr>
          </a:p>
        </p:txBody>
      </p:sp>
      <p:sp>
        <p:nvSpPr>
          <p:cNvPr id="40" name="TextBox 39"/>
          <p:cNvSpPr txBox="1"/>
          <p:nvPr/>
        </p:nvSpPr>
        <p:spPr>
          <a:xfrm>
            <a:off x="4957482" y="602708"/>
            <a:ext cx="880451" cy="276999"/>
          </a:xfrm>
          <a:prstGeom prst="rect">
            <a:avLst/>
          </a:prstGeom>
          <a:noFill/>
        </p:spPr>
        <p:txBody>
          <a:bodyPr wrap="square" rtlCol="0">
            <a:spAutoFit/>
          </a:bodyPr>
          <a:lstStyle/>
          <a:p>
            <a:r>
              <a:rPr lang="en-US" sz="1200" i="1" dirty="0" smtClean="0">
                <a:solidFill>
                  <a:schemeClr val="accent1"/>
                </a:solidFill>
              </a:rPr>
              <a:t>Horizontal</a:t>
            </a:r>
            <a:endParaRPr lang="en-US" sz="1200" i="1" dirty="0">
              <a:solidFill>
                <a:schemeClr val="accent1"/>
              </a:solidFill>
            </a:endParaRPr>
          </a:p>
        </p:txBody>
      </p:sp>
      <p:sp>
        <p:nvSpPr>
          <p:cNvPr id="41" name="TextBox 40"/>
          <p:cNvSpPr txBox="1"/>
          <p:nvPr/>
        </p:nvSpPr>
        <p:spPr>
          <a:xfrm>
            <a:off x="1839849" y="4237490"/>
            <a:ext cx="471055" cy="276999"/>
          </a:xfrm>
          <a:prstGeom prst="rect">
            <a:avLst/>
          </a:prstGeom>
          <a:noFill/>
        </p:spPr>
        <p:txBody>
          <a:bodyPr wrap="square" rtlCol="0">
            <a:spAutoFit/>
          </a:bodyPr>
          <a:lstStyle/>
          <a:p>
            <a:r>
              <a:rPr lang="en-US" sz="1200" dirty="0" smtClean="0"/>
              <a:t>V.S.</a:t>
            </a:r>
            <a:endParaRPr lang="en-US" sz="1200" dirty="0"/>
          </a:p>
        </p:txBody>
      </p:sp>
      <p:sp>
        <p:nvSpPr>
          <p:cNvPr id="42" name="Rectangle 41"/>
          <p:cNvSpPr/>
          <p:nvPr/>
        </p:nvSpPr>
        <p:spPr>
          <a:xfrm>
            <a:off x="2368998" y="4309210"/>
            <a:ext cx="876741" cy="2625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cxnSp>
        <p:nvCxnSpPr>
          <p:cNvPr id="20" name="Straight Arrow Connector 19"/>
          <p:cNvCxnSpPr/>
          <p:nvPr/>
        </p:nvCxnSpPr>
        <p:spPr>
          <a:xfrm>
            <a:off x="1764569" y="4465684"/>
            <a:ext cx="546335"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2572658"/>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376415" y="775095"/>
            <a:ext cx="2578016" cy="2129948"/>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Parameters</a:t>
            </a:r>
            <a:endParaRPr lang="en-US" dirty="0"/>
          </a:p>
        </p:txBody>
      </p:sp>
      <p:pic>
        <p:nvPicPr>
          <p:cNvPr id="9" name="Picture 8"/>
          <p:cNvPicPr>
            <a:picLocks noChangeAspect="1"/>
          </p:cNvPicPr>
          <p:nvPr/>
        </p:nvPicPr>
        <p:blipFill>
          <a:blip r:embed="rId3"/>
          <a:stretch>
            <a:fillRect/>
          </a:stretch>
        </p:blipFill>
        <p:spPr>
          <a:xfrm>
            <a:off x="4014611" y="804519"/>
            <a:ext cx="2774347" cy="1759172"/>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119818" y="3807688"/>
            <a:ext cx="3631786" cy="1015663"/>
          </a:xfrm>
          <a:prstGeom prst="rect">
            <a:avLst/>
          </a:prstGeom>
          <a:noFill/>
        </p:spPr>
        <p:txBody>
          <a:bodyPr wrap="square" rtlCol="0">
            <a:spAutoFit/>
          </a:bodyPr>
          <a:lstStyle>
            <a:defPPr>
              <a:defRPr lang="en-US"/>
            </a:defPPr>
            <a:lvl1pPr>
              <a:defRPr sz="1200"/>
            </a:lvl1pPr>
          </a:lstStyle>
          <a:p>
            <a:r>
              <a:rPr lang="en-US" dirty="0"/>
              <a:t>Parameters can be created in multiple different places: </a:t>
            </a:r>
            <a:r>
              <a:rPr lang="en-US" b="1" i="1" dirty="0"/>
              <a:t>Options pop-up menu in the Data tab</a:t>
            </a:r>
            <a:r>
              <a:rPr lang="en-US" dirty="0"/>
              <a:t>, expression builder interface for </a:t>
            </a:r>
            <a:r>
              <a:rPr lang="en-US" b="1" i="1" dirty="0"/>
              <a:t>calculated items </a:t>
            </a:r>
            <a:r>
              <a:rPr lang="en-US" dirty="0"/>
              <a:t>and </a:t>
            </a:r>
            <a:r>
              <a:rPr lang="en-US" b="1" i="1" dirty="0"/>
              <a:t>aggregated measures</a:t>
            </a:r>
            <a:r>
              <a:rPr lang="en-US" dirty="0"/>
              <a:t>, and </a:t>
            </a:r>
            <a:r>
              <a:rPr lang="en-US" b="1" i="1" dirty="0"/>
              <a:t>advanced filters </a:t>
            </a:r>
            <a:r>
              <a:rPr lang="en-US" dirty="0"/>
              <a:t>via right mouse click in the Parameter group.</a:t>
            </a:r>
          </a:p>
        </p:txBody>
      </p:sp>
      <p:sp>
        <p:nvSpPr>
          <p:cNvPr id="13" name="Rectangle 12"/>
          <p:cNvSpPr/>
          <p:nvPr/>
        </p:nvSpPr>
        <p:spPr>
          <a:xfrm>
            <a:off x="1680153" y="1982574"/>
            <a:ext cx="1251062"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pic>
        <p:nvPicPr>
          <p:cNvPr id="11" name="Picture 10"/>
          <p:cNvPicPr>
            <a:picLocks noChangeAspect="1"/>
          </p:cNvPicPr>
          <p:nvPr/>
        </p:nvPicPr>
        <p:blipFill>
          <a:blip r:embed="rId4"/>
          <a:stretch>
            <a:fillRect/>
          </a:stretch>
        </p:blipFill>
        <p:spPr>
          <a:xfrm>
            <a:off x="193356" y="2613836"/>
            <a:ext cx="1321308" cy="1081659"/>
          </a:xfrm>
          <a:prstGeom prst="rect">
            <a:avLst/>
          </a:prstGeom>
          <a:ln>
            <a:noFill/>
          </a:ln>
          <a:effectLst>
            <a:outerShdw blurRad="292100" dist="139700" dir="2700000" algn="tl" rotWithShape="0">
              <a:srgbClr val="333333">
                <a:alpha val="65000"/>
              </a:srgbClr>
            </a:outerShdw>
          </a:effectLst>
        </p:spPr>
      </p:pic>
      <p:sp>
        <p:nvSpPr>
          <p:cNvPr id="15" name="Rectangle 14"/>
          <p:cNvSpPr/>
          <p:nvPr/>
        </p:nvSpPr>
        <p:spPr>
          <a:xfrm>
            <a:off x="467181" y="3448564"/>
            <a:ext cx="1012790"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pic>
        <p:nvPicPr>
          <p:cNvPr id="10" name="Picture 9"/>
          <p:cNvPicPr>
            <a:picLocks noChangeAspect="1"/>
          </p:cNvPicPr>
          <p:nvPr/>
        </p:nvPicPr>
        <p:blipFill>
          <a:blip r:embed="rId5"/>
          <a:stretch>
            <a:fillRect/>
          </a:stretch>
        </p:blipFill>
        <p:spPr>
          <a:xfrm>
            <a:off x="1917070" y="2620314"/>
            <a:ext cx="1327785" cy="1068705"/>
          </a:xfrm>
          <a:prstGeom prst="rect">
            <a:avLst/>
          </a:prstGeom>
          <a:ln>
            <a:noFill/>
          </a:ln>
          <a:effectLst>
            <a:outerShdw blurRad="292100" dist="139700" dir="2700000" algn="tl" rotWithShape="0">
              <a:srgbClr val="333333">
                <a:alpha val="65000"/>
              </a:srgbClr>
            </a:outerShdw>
          </a:effectLst>
        </p:spPr>
      </p:pic>
      <p:sp>
        <p:nvSpPr>
          <p:cNvPr id="14" name="Rectangle 13"/>
          <p:cNvSpPr/>
          <p:nvPr/>
        </p:nvSpPr>
        <p:spPr>
          <a:xfrm>
            <a:off x="2128252" y="3454598"/>
            <a:ext cx="1012790"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6" name="Rectangle 15"/>
          <p:cNvSpPr/>
          <p:nvPr/>
        </p:nvSpPr>
        <p:spPr>
          <a:xfrm>
            <a:off x="1662464" y="1152190"/>
            <a:ext cx="98846" cy="13125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7" name="TextBox 16"/>
          <p:cNvSpPr txBox="1"/>
          <p:nvPr/>
        </p:nvSpPr>
        <p:spPr>
          <a:xfrm>
            <a:off x="4014611" y="4166279"/>
            <a:ext cx="2777823" cy="461665"/>
          </a:xfrm>
          <a:prstGeom prst="rect">
            <a:avLst/>
          </a:prstGeom>
          <a:noFill/>
        </p:spPr>
        <p:txBody>
          <a:bodyPr wrap="square" rtlCol="0">
            <a:spAutoFit/>
          </a:bodyPr>
          <a:lstStyle/>
          <a:p>
            <a:r>
              <a:rPr lang="en-US" sz="1200" dirty="0" smtClean="0"/>
              <a:t>Parameters can be of type Numeric or Character</a:t>
            </a:r>
            <a:endParaRPr lang="en-US" sz="1200" dirty="0"/>
          </a:p>
        </p:txBody>
      </p:sp>
      <p:sp>
        <p:nvSpPr>
          <p:cNvPr id="18" name="TextBox 17"/>
          <p:cNvSpPr txBox="1"/>
          <p:nvPr/>
        </p:nvSpPr>
        <p:spPr>
          <a:xfrm>
            <a:off x="7368988" y="3807688"/>
            <a:ext cx="1658097" cy="830997"/>
          </a:xfrm>
          <a:prstGeom prst="rect">
            <a:avLst/>
          </a:prstGeom>
          <a:noFill/>
        </p:spPr>
        <p:txBody>
          <a:bodyPr wrap="square" rtlCol="0">
            <a:spAutoFit/>
          </a:bodyPr>
          <a:lstStyle/>
          <a:p>
            <a:r>
              <a:rPr lang="en-US" sz="1200" dirty="0" smtClean="0"/>
              <a:t>Once created, they show up in the Data tab under the Parameter group</a:t>
            </a:r>
            <a:endParaRPr lang="en-US" sz="1200" dirty="0"/>
          </a:p>
        </p:txBody>
      </p:sp>
      <p:pic>
        <p:nvPicPr>
          <p:cNvPr id="19" name="Picture 18"/>
          <p:cNvPicPr>
            <a:picLocks noChangeAspect="1"/>
          </p:cNvPicPr>
          <p:nvPr/>
        </p:nvPicPr>
        <p:blipFill>
          <a:blip r:embed="rId6"/>
          <a:stretch>
            <a:fillRect/>
          </a:stretch>
        </p:blipFill>
        <p:spPr>
          <a:xfrm>
            <a:off x="7433161" y="1644390"/>
            <a:ext cx="1437894" cy="1684020"/>
          </a:xfrm>
          <a:prstGeom prst="rect">
            <a:avLst/>
          </a:prstGeom>
          <a:ln>
            <a:noFill/>
          </a:ln>
          <a:effectLst>
            <a:outerShdw blurRad="292100" dist="139700" dir="2700000" algn="tl" rotWithShape="0">
              <a:srgbClr val="333333">
                <a:alpha val="65000"/>
              </a:srgbClr>
            </a:outerShdw>
          </a:effectLst>
        </p:spPr>
      </p:pic>
      <p:pic>
        <p:nvPicPr>
          <p:cNvPr id="20" name="Picture 19"/>
          <p:cNvPicPr>
            <a:picLocks noChangeAspect="1"/>
          </p:cNvPicPr>
          <p:nvPr/>
        </p:nvPicPr>
        <p:blipFill>
          <a:blip r:embed="rId7"/>
          <a:stretch>
            <a:fillRect/>
          </a:stretch>
        </p:blipFill>
        <p:spPr>
          <a:xfrm>
            <a:off x="4011134" y="2765502"/>
            <a:ext cx="2781300" cy="1161193"/>
          </a:xfrm>
          <a:prstGeom prst="rect">
            <a:avLst/>
          </a:prstGeom>
          <a:ln>
            <a:noFill/>
          </a:ln>
          <a:effectLst>
            <a:outerShdw blurRad="292100" dist="139700" dir="2700000" algn="tl" rotWithShape="0">
              <a:srgbClr val="333333">
                <a:alpha val="65000"/>
              </a:srgbClr>
            </a:outerShdw>
          </a:effectLst>
        </p:spPr>
      </p:pic>
      <p:sp>
        <p:nvSpPr>
          <p:cNvPr id="21" name="Rectangle 20"/>
          <p:cNvSpPr/>
          <p:nvPr/>
        </p:nvSpPr>
        <p:spPr>
          <a:xfrm>
            <a:off x="4011134" y="1199031"/>
            <a:ext cx="2777824"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2" name="Rectangle 21"/>
          <p:cNvSpPr/>
          <p:nvPr/>
        </p:nvSpPr>
        <p:spPr>
          <a:xfrm>
            <a:off x="4011134" y="3155841"/>
            <a:ext cx="2777824"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3" name="Rectangle 22"/>
          <p:cNvSpPr/>
          <p:nvPr/>
        </p:nvSpPr>
        <p:spPr>
          <a:xfrm>
            <a:off x="7433162" y="2683325"/>
            <a:ext cx="1437894" cy="42769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157547982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a:t>Parameters (continued)</a:t>
            </a:r>
          </a:p>
        </p:txBody>
      </p:sp>
      <p:sp>
        <p:nvSpPr>
          <p:cNvPr id="10" name="TextBox 9"/>
          <p:cNvSpPr txBox="1"/>
          <p:nvPr/>
        </p:nvSpPr>
        <p:spPr>
          <a:xfrm>
            <a:off x="487371" y="867259"/>
            <a:ext cx="3284327" cy="461665"/>
          </a:xfrm>
          <a:prstGeom prst="rect">
            <a:avLst/>
          </a:prstGeom>
          <a:noFill/>
        </p:spPr>
        <p:txBody>
          <a:bodyPr wrap="square" rtlCol="0">
            <a:spAutoFit/>
          </a:bodyPr>
          <a:lstStyle/>
          <a:p>
            <a:r>
              <a:rPr lang="en-US" sz="1200" dirty="0" smtClean="0"/>
              <a:t>Parameter values are modified by certain report objects (source objects) …</a:t>
            </a:r>
            <a:endParaRPr lang="en-US" sz="1200" dirty="0"/>
          </a:p>
        </p:txBody>
      </p:sp>
      <p:pic>
        <p:nvPicPr>
          <p:cNvPr id="12" name="Picture 11"/>
          <p:cNvPicPr>
            <a:picLocks noChangeAspect="1"/>
          </p:cNvPicPr>
          <p:nvPr/>
        </p:nvPicPr>
        <p:blipFill>
          <a:blip r:embed="rId3"/>
          <a:stretch>
            <a:fillRect/>
          </a:stretch>
        </p:blipFill>
        <p:spPr>
          <a:xfrm>
            <a:off x="1588933" y="1894964"/>
            <a:ext cx="1123950" cy="112395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27625" y="2046851"/>
            <a:ext cx="267315" cy="267315"/>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3256" y="2270941"/>
            <a:ext cx="166349" cy="166349"/>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6367" y="2430428"/>
            <a:ext cx="267315" cy="267315"/>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6367" y="2608156"/>
            <a:ext cx="267315" cy="267315"/>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6367" y="2780105"/>
            <a:ext cx="267315" cy="267315"/>
          </a:xfrm>
          <a:prstGeom prst="rect">
            <a:avLst/>
          </a:prstGeom>
        </p:spPr>
      </p:pic>
      <p:sp>
        <p:nvSpPr>
          <p:cNvPr id="18" name="TextBox 17"/>
          <p:cNvSpPr txBox="1"/>
          <p:nvPr/>
        </p:nvSpPr>
        <p:spPr>
          <a:xfrm>
            <a:off x="4285129" y="867258"/>
            <a:ext cx="4411398" cy="276999"/>
          </a:xfrm>
          <a:prstGeom prst="rect">
            <a:avLst/>
          </a:prstGeom>
          <a:noFill/>
        </p:spPr>
        <p:txBody>
          <a:bodyPr wrap="square" rtlCol="0">
            <a:spAutoFit/>
          </a:bodyPr>
          <a:lstStyle/>
          <a:p>
            <a:r>
              <a:rPr lang="en-US" sz="1200" dirty="0" smtClean="0"/>
              <a:t>… and consumed by target recipients</a:t>
            </a:r>
            <a:endParaRPr lang="en-US" sz="1200" dirty="0"/>
          </a:p>
        </p:txBody>
      </p:sp>
      <p:sp>
        <p:nvSpPr>
          <p:cNvPr id="19" name="TextBox 18"/>
          <p:cNvSpPr txBox="1"/>
          <p:nvPr/>
        </p:nvSpPr>
        <p:spPr>
          <a:xfrm>
            <a:off x="487371" y="3207923"/>
            <a:ext cx="3284327" cy="830997"/>
          </a:xfrm>
          <a:prstGeom prst="rect">
            <a:avLst/>
          </a:prstGeom>
          <a:noFill/>
        </p:spPr>
        <p:txBody>
          <a:bodyPr wrap="square" rtlCol="0">
            <a:spAutoFit/>
          </a:bodyPr>
          <a:lstStyle/>
          <a:p>
            <a:r>
              <a:rPr lang="en-US" sz="1200" dirty="0" smtClean="0"/>
              <a:t>Supported source objects are Controls, except for List. Parameters can hold single value only, so objects like List are not allowed.</a:t>
            </a:r>
            <a:endParaRPr lang="en-US" sz="1200" dirty="0"/>
          </a:p>
        </p:txBody>
      </p:sp>
      <p:pic>
        <p:nvPicPr>
          <p:cNvPr id="6" name="Picture 5"/>
          <p:cNvPicPr>
            <a:picLocks noChangeAspect="1"/>
          </p:cNvPicPr>
          <p:nvPr/>
        </p:nvPicPr>
        <p:blipFill>
          <a:blip r:embed="rId6"/>
          <a:stretch>
            <a:fillRect/>
          </a:stretch>
        </p:blipFill>
        <p:spPr>
          <a:xfrm>
            <a:off x="3699088" y="1371990"/>
            <a:ext cx="2239994" cy="631793"/>
          </a:xfrm>
          <a:prstGeom prst="rect">
            <a:avLst/>
          </a:prstGeom>
          <a:ln>
            <a:noFill/>
          </a:ln>
          <a:effectLst>
            <a:outerShdw blurRad="292100" dist="139700" dir="2700000" algn="tl" rotWithShape="0">
              <a:srgbClr val="333333">
                <a:alpha val="65000"/>
              </a:srgbClr>
            </a:outerShdw>
          </a:effectLst>
        </p:spPr>
      </p:pic>
      <p:pic>
        <p:nvPicPr>
          <p:cNvPr id="20" name="Picture 19"/>
          <p:cNvPicPr>
            <a:picLocks noChangeAspect="1"/>
          </p:cNvPicPr>
          <p:nvPr/>
        </p:nvPicPr>
        <p:blipFill>
          <a:blip r:embed="rId7"/>
          <a:stretch>
            <a:fillRect/>
          </a:stretch>
        </p:blipFill>
        <p:spPr>
          <a:xfrm>
            <a:off x="3771698" y="2212421"/>
            <a:ext cx="2239994" cy="1818799"/>
          </a:xfrm>
          <a:prstGeom prst="rect">
            <a:avLst/>
          </a:prstGeom>
          <a:ln>
            <a:noFill/>
          </a:ln>
          <a:effectLst>
            <a:outerShdw blurRad="292100" dist="139700" dir="2700000" algn="tl" rotWithShape="0">
              <a:srgbClr val="333333">
                <a:alpha val="65000"/>
              </a:srgbClr>
            </a:outerShdw>
          </a:effectLst>
        </p:spPr>
      </p:pic>
      <p:grpSp>
        <p:nvGrpSpPr>
          <p:cNvPr id="21" name="Group 20"/>
          <p:cNvGrpSpPr>
            <a:grpSpLocks noChangeAspect="1"/>
          </p:cNvGrpSpPr>
          <p:nvPr/>
        </p:nvGrpSpPr>
        <p:grpSpPr>
          <a:xfrm>
            <a:off x="6095999" y="1228727"/>
            <a:ext cx="2573122" cy="2964141"/>
            <a:chOff x="806822" y="848928"/>
            <a:chExt cx="4267200" cy="4915657"/>
          </a:xfrm>
        </p:grpSpPr>
        <p:pic>
          <p:nvPicPr>
            <p:cNvPr id="22" name="Picture 21"/>
            <p:cNvPicPr>
              <a:picLocks noChangeAspect="1"/>
            </p:cNvPicPr>
            <p:nvPr/>
          </p:nvPicPr>
          <p:blipFill>
            <a:blip r:embed="rId8"/>
            <a:stretch>
              <a:fillRect/>
            </a:stretch>
          </p:blipFill>
          <p:spPr>
            <a:xfrm>
              <a:off x="806822" y="848928"/>
              <a:ext cx="4267200" cy="4248150"/>
            </a:xfrm>
            <a:prstGeom prst="rect">
              <a:avLst/>
            </a:prstGeom>
            <a:ln>
              <a:noFill/>
            </a:ln>
            <a:effectLst>
              <a:outerShdw blurRad="292100" dist="139700" dir="2700000" algn="tl" rotWithShape="0">
                <a:srgbClr val="333333">
                  <a:alpha val="65000"/>
                </a:srgbClr>
              </a:outerShdw>
            </a:effectLst>
          </p:spPr>
        </p:pic>
        <p:pic>
          <p:nvPicPr>
            <p:cNvPr id="23" name="Picture 22"/>
            <p:cNvPicPr>
              <a:picLocks noChangeAspect="1"/>
            </p:cNvPicPr>
            <p:nvPr/>
          </p:nvPicPr>
          <p:blipFill>
            <a:blip r:embed="rId9"/>
            <a:stretch>
              <a:fillRect/>
            </a:stretch>
          </p:blipFill>
          <p:spPr>
            <a:xfrm>
              <a:off x="1568263" y="3735760"/>
              <a:ext cx="3371850" cy="2028825"/>
            </a:xfrm>
            <a:prstGeom prst="rect">
              <a:avLst/>
            </a:prstGeom>
            <a:ln>
              <a:noFill/>
            </a:ln>
            <a:effectLst>
              <a:outerShdw blurRad="292100" dist="139700" dir="2700000" algn="tl" rotWithShape="0">
                <a:srgbClr val="333333">
                  <a:alpha val="65000"/>
                </a:srgbClr>
              </a:outerShdw>
            </a:effectLst>
          </p:spPr>
        </p:pic>
      </p:grpSp>
      <p:sp>
        <p:nvSpPr>
          <p:cNvPr id="24" name="TextBox 23"/>
          <p:cNvSpPr txBox="1"/>
          <p:nvPr/>
        </p:nvSpPr>
        <p:spPr>
          <a:xfrm>
            <a:off x="3550024" y="4221417"/>
            <a:ext cx="5387788" cy="461665"/>
          </a:xfrm>
          <a:prstGeom prst="rect">
            <a:avLst/>
          </a:prstGeom>
          <a:noFill/>
        </p:spPr>
        <p:txBody>
          <a:bodyPr wrap="square" rtlCol="0">
            <a:spAutoFit/>
          </a:bodyPr>
          <a:lstStyle/>
          <a:p>
            <a:r>
              <a:rPr lang="en-US" sz="1200" dirty="0" smtClean="0"/>
              <a:t>Supported target recipients are: Ranks, Display Rules (Expression type only), and expressions (in filters, calculated items, and aggregated measures)  </a:t>
            </a:r>
            <a:endParaRPr lang="en-US" sz="1200" dirty="0"/>
          </a:p>
        </p:txBody>
      </p:sp>
      <p:sp>
        <p:nvSpPr>
          <p:cNvPr id="25" name="Rectangle 24"/>
          <p:cNvSpPr/>
          <p:nvPr/>
        </p:nvSpPr>
        <p:spPr>
          <a:xfrm>
            <a:off x="3878904" y="3412419"/>
            <a:ext cx="2060177"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6" name="Rectangle 25"/>
          <p:cNvSpPr/>
          <p:nvPr/>
        </p:nvSpPr>
        <p:spPr>
          <a:xfrm>
            <a:off x="6555148" y="3111415"/>
            <a:ext cx="1961323" cy="4178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7" name="Rectangle 26"/>
          <p:cNvSpPr/>
          <p:nvPr/>
        </p:nvSpPr>
        <p:spPr>
          <a:xfrm>
            <a:off x="6303749" y="1529720"/>
            <a:ext cx="482174" cy="55984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8" name="Rectangle 27"/>
          <p:cNvSpPr/>
          <p:nvPr/>
        </p:nvSpPr>
        <p:spPr>
          <a:xfrm>
            <a:off x="5023758" y="1686771"/>
            <a:ext cx="915324"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9" name="Rectangle 28"/>
          <p:cNvSpPr/>
          <p:nvPr/>
        </p:nvSpPr>
        <p:spPr>
          <a:xfrm>
            <a:off x="4018525" y="1396746"/>
            <a:ext cx="915324" cy="1867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303592520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Explorer</a:t>
            </a:r>
            <a:endParaRPr lang="en-US" dirty="0"/>
          </a:p>
        </p:txBody>
      </p:sp>
      <p:sp>
        <p:nvSpPr>
          <p:cNvPr id="3" name="Text Placeholder 2"/>
          <p:cNvSpPr>
            <a:spLocks noGrp="1"/>
          </p:cNvSpPr>
          <p:nvPr>
            <p:ph type="body" sz="quarter" idx="10"/>
          </p:nvPr>
        </p:nvSpPr>
        <p:spPr/>
        <p:txBody>
          <a:bodyPr/>
          <a:lstStyle/>
          <a:p>
            <a:r>
              <a:rPr lang="en-US" dirty="0" smtClean="0"/>
              <a:t>SAS Visual Analytics 7.1</a:t>
            </a:r>
            <a:endParaRPr lang="en-US" dirty="0"/>
          </a:p>
        </p:txBody>
      </p:sp>
    </p:spTree>
    <p:extLst>
      <p:ext uri="{BB962C8B-B14F-4D97-AF65-F5344CB8AC3E}">
        <p14:creationId xmlns:p14="http://schemas.microsoft.com/office/powerpoint/2010/main" val="329327320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a:t>Parameters (continued)</a:t>
            </a:r>
          </a:p>
        </p:txBody>
      </p:sp>
      <p:pic>
        <p:nvPicPr>
          <p:cNvPr id="6" name="Picture 5"/>
          <p:cNvPicPr>
            <a:picLocks noChangeAspect="1"/>
          </p:cNvPicPr>
          <p:nvPr/>
        </p:nvPicPr>
        <p:blipFill>
          <a:blip r:embed="rId2"/>
          <a:stretch>
            <a:fillRect/>
          </a:stretch>
        </p:blipFill>
        <p:spPr>
          <a:xfrm>
            <a:off x="382905" y="1337309"/>
            <a:ext cx="5850596" cy="2720341"/>
          </a:xfrm>
          <a:prstGeom prst="rect">
            <a:avLst/>
          </a:prstGeom>
          <a:ln>
            <a:noFill/>
          </a:ln>
          <a:effectLst>
            <a:outerShdw blurRad="292100" dist="139700" dir="2700000" algn="tl" rotWithShape="0">
              <a:srgbClr val="333333">
                <a:alpha val="65000"/>
              </a:srgbClr>
            </a:outerShdw>
          </a:effectLst>
        </p:spPr>
      </p:pic>
      <p:sp>
        <p:nvSpPr>
          <p:cNvPr id="12" name="Rectangle 11"/>
          <p:cNvSpPr/>
          <p:nvPr/>
        </p:nvSpPr>
        <p:spPr>
          <a:xfrm>
            <a:off x="3584638" y="3875222"/>
            <a:ext cx="1239944" cy="1824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3" name="TextBox 12"/>
          <p:cNvSpPr txBox="1"/>
          <p:nvPr/>
        </p:nvSpPr>
        <p:spPr>
          <a:xfrm>
            <a:off x="6652261" y="1641149"/>
            <a:ext cx="2192856" cy="1015663"/>
          </a:xfrm>
          <a:prstGeom prst="rect">
            <a:avLst/>
          </a:prstGeom>
          <a:noFill/>
        </p:spPr>
        <p:txBody>
          <a:bodyPr wrap="square" rtlCol="0">
            <a:spAutoFit/>
          </a:bodyPr>
          <a:lstStyle/>
          <a:p>
            <a:r>
              <a:rPr lang="en-US" sz="1200" dirty="0" smtClean="0"/>
              <a:t>Because parameters create interactions between report objects, their relationship can be seen in the </a:t>
            </a:r>
            <a:r>
              <a:rPr lang="en-US" sz="1200" b="1" i="1" dirty="0" smtClean="0"/>
              <a:t>Interactions View</a:t>
            </a:r>
            <a:endParaRPr lang="en-US" sz="1200" b="1" i="1" dirty="0"/>
          </a:p>
        </p:txBody>
      </p:sp>
      <p:sp>
        <p:nvSpPr>
          <p:cNvPr id="14" name="TextBox 13"/>
          <p:cNvSpPr txBox="1"/>
          <p:nvPr/>
        </p:nvSpPr>
        <p:spPr>
          <a:xfrm>
            <a:off x="6652260" y="2945605"/>
            <a:ext cx="2192856" cy="830997"/>
          </a:xfrm>
          <a:prstGeom prst="rect">
            <a:avLst/>
          </a:prstGeom>
          <a:noFill/>
        </p:spPr>
        <p:txBody>
          <a:bodyPr wrap="square" rtlCol="0">
            <a:spAutoFit/>
          </a:bodyPr>
          <a:lstStyle/>
          <a:p>
            <a:r>
              <a:rPr lang="en-US" sz="1200" dirty="0" smtClean="0"/>
              <a:t>Note: A single parameter can affect multiple targets, but it can be set by one source object only.</a:t>
            </a:r>
            <a:endParaRPr lang="en-US" sz="1200" dirty="0"/>
          </a:p>
        </p:txBody>
      </p:sp>
    </p:spTree>
    <p:extLst>
      <p:ext uri="{BB962C8B-B14F-4D97-AF65-F5344CB8AC3E}">
        <p14:creationId xmlns:p14="http://schemas.microsoft.com/office/powerpoint/2010/main" val="370159933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SAS</a:t>
            </a:r>
            <a:r>
              <a:rPr lang="en-US" baseline="30000" dirty="0"/>
              <a:t>®</a:t>
            </a:r>
            <a:r>
              <a:rPr lang="en-US" dirty="0"/>
              <a:t> Visual Analytics 7.1</a:t>
            </a:r>
          </a:p>
        </p:txBody>
      </p:sp>
      <p:sp>
        <p:nvSpPr>
          <p:cNvPr id="6" name="Text Placeholder 5"/>
          <p:cNvSpPr>
            <a:spLocks noGrp="1"/>
          </p:cNvSpPr>
          <p:nvPr>
            <p:ph type="body" sz="quarter" idx="11"/>
          </p:nvPr>
        </p:nvSpPr>
        <p:spPr>
          <a:xfrm>
            <a:off x="2736851" y="264154"/>
            <a:ext cx="5953124" cy="338554"/>
          </a:xfrm>
        </p:spPr>
        <p:txBody>
          <a:bodyPr/>
          <a:lstStyle/>
          <a:p>
            <a:r>
              <a:rPr lang="en-US" dirty="0" smtClean="0"/>
              <a:t>Designer</a:t>
            </a:r>
            <a:endParaRPr lang="en-US" dirty="0"/>
          </a:p>
        </p:txBody>
      </p:sp>
      <p:sp>
        <p:nvSpPr>
          <p:cNvPr id="8" name="Content Placeholder 7"/>
          <p:cNvSpPr>
            <a:spLocks noGrp="1"/>
          </p:cNvSpPr>
          <p:nvPr>
            <p:ph sz="quarter" idx="14"/>
          </p:nvPr>
        </p:nvSpPr>
        <p:spPr>
          <a:xfrm>
            <a:off x="2736850" y="1775273"/>
            <a:ext cx="5943600" cy="1754326"/>
          </a:xfrm>
        </p:spPr>
        <p:txBody>
          <a:bodyPr/>
          <a:lstStyle/>
          <a:p>
            <a:r>
              <a:rPr lang="en-US" dirty="0" smtClean="0"/>
              <a:t>Enhanced animation support</a:t>
            </a:r>
          </a:p>
          <a:p>
            <a:r>
              <a:rPr lang="en-US" dirty="0" smtClean="0"/>
              <a:t>Word Cloud</a:t>
            </a:r>
          </a:p>
          <a:p>
            <a:r>
              <a:rPr lang="en-US" dirty="0" smtClean="0"/>
              <a:t>100% stacked bar chart</a:t>
            </a:r>
          </a:p>
          <a:p>
            <a:r>
              <a:rPr lang="en-US" dirty="0" smtClean="0"/>
              <a:t>Custom chart gallery</a:t>
            </a:r>
          </a:p>
          <a:p>
            <a:r>
              <a:rPr lang="en-US" dirty="0" smtClean="0"/>
              <a:t>Rotate x-axis option</a:t>
            </a:r>
            <a:endParaRPr lang="en-US" dirty="0"/>
          </a:p>
        </p:txBody>
      </p:sp>
      <p:sp>
        <p:nvSpPr>
          <p:cNvPr id="7" name="Text Placeholder 6"/>
          <p:cNvSpPr>
            <a:spLocks noGrp="1"/>
          </p:cNvSpPr>
          <p:nvPr>
            <p:ph type="body" sz="quarter" idx="13"/>
          </p:nvPr>
        </p:nvSpPr>
        <p:spPr>
          <a:xfrm>
            <a:off x="152400" y="2026987"/>
            <a:ext cx="2325116" cy="1089529"/>
          </a:xfrm>
        </p:spPr>
        <p:txBody>
          <a:bodyPr/>
          <a:lstStyle/>
          <a:p>
            <a:r>
              <a:rPr lang="en-US" dirty="0" smtClean="0"/>
              <a:t>What’s New</a:t>
            </a:r>
          </a:p>
          <a:p>
            <a:r>
              <a:rPr lang="en-US" dirty="0" smtClean="0"/>
              <a:t>(Visualisation Enhancements)</a:t>
            </a:r>
            <a:endParaRPr lang="en-US" dirty="0"/>
          </a:p>
        </p:txBody>
      </p:sp>
    </p:spTree>
    <p:extLst>
      <p:ext uri="{BB962C8B-B14F-4D97-AF65-F5344CB8AC3E}">
        <p14:creationId xmlns:p14="http://schemas.microsoft.com/office/powerpoint/2010/main" val="666940175"/>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Expanded Animation Support</a:t>
            </a:r>
            <a:endParaRPr lang="en-US" dirty="0"/>
          </a:p>
        </p:txBody>
      </p:sp>
      <p:graphicFrame>
        <p:nvGraphicFramePr>
          <p:cNvPr id="4" name="Table 3"/>
          <p:cNvGraphicFramePr>
            <a:graphicFrameLocks noGrp="1"/>
          </p:cNvGraphicFramePr>
          <p:nvPr/>
        </p:nvGraphicFramePr>
        <p:xfrm>
          <a:off x="905436" y="1703294"/>
          <a:ext cx="7082117" cy="2844120"/>
        </p:xfrm>
        <a:graphic>
          <a:graphicData uri="http://schemas.openxmlformats.org/drawingml/2006/table">
            <a:tbl>
              <a:tblPr firstRow="1" bandRow="1">
                <a:tableStyleId>{5C22544A-7EE6-4342-B048-85BDC9FD1C3A}</a:tableStyleId>
              </a:tblPr>
              <a:tblGrid>
                <a:gridCol w="1810870"/>
                <a:gridCol w="1344706"/>
                <a:gridCol w="1468120"/>
                <a:gridCol w="208280"/>
                <a:gridCol w="1138517"/>
                <a:gridCol w="1111624"/>
              </a:tblGrid>
              <a:tr h="483978">
                <a:tc>
                  <a:txBody>
                    <a:bodyPr/>
                    <a:lstStyle/>
                    <a:p>
                      <a:endParaRPr lang="en-US" sz="1050" dirty="0"/>
                    </a:p>
                  </a:txBody>
                  <a:tcPr/>
                </a:tc>
                <a:tc>
                  <a:txBody>
                    <a:bodyPr/>
                    <a:lstStyle/>
                    <a:p>
                      <a:pPr algn="ctr"/>
                      <a:r>
                        <a:rPr lang="en-US" sz="1050" dirty="0" smtClean="0"/>
                        <a:t>Animation (A)</a:t>
                      </a:r>
                      <a:endParaRPr lang="en-US" sz="1050" dirty="0"/>
                    </a:p>
                  </a:txBody>
                  <a:tcPr anchor="ctr"/>
                </a:tc>
                <a:tc>
                  <a:txBody>
                    <a:bodyPr/>
                    <a:lstStyle/>
                    <a:p>
                      <a:pPr algn="ctr"/>
                      <a:r>
                        <a:rPr lang="en-US" sz="1050" dirty="0" smtClean="0"/>
                        <a:t>A combined with </a:t>
                      </a:r>
                    </a:p>
                    <a:p>
                      <a:pPr algn="ctr"/>
                      <a:r>
                        <a:rPr lang="en-US" sz="1050" dirty="0" smtClean="0"/>
                        <a:t>G and/or L</a:t>
                      </a:r>
                      <a:endParaRPr lang="en-US" sz="1050" dirty="0"/>
                    </a:p>
                  </a:txBody>
                  <a:tcPr anchor="ctr"/>
                </a:tc>
                <a:tc>
                  <a:txBody>
                    <a:bodyPr/>
                    <a:lstStyle/>
                    <a:p>
                      <a:pPr algn="ctr"/>
                      <a:endParaRPr lang="en-US" sz="1050" dirty="0"/>
                    </a:p>
                  </a:txBody>
                  <a:tcPr anchor="ctr">
                    <a:noFill/>
                  </a:tcPr>
                </a:tc>
                <a:tc>
                  <a:txBody>
                    <a:bodyPr/>
                    <a:lstStyle/>
                    <a:p>
                      <a:pPr algn="ctr"/>
                      <a:r>
                        <a:rPr lang="en-US" sz="1050" dirty="0" smtClean="0"/>
                        <a:t>Supports</a:t>
                      </a:r>
                    </a:p>
                    <a:p>
                      <a:pPr algn="ctr"/>
                      <a:r>
                        <a:rPr lang="en-US" sz="1050" dirty="0" smtClean="0"/>
                        <a:t>Group (G)</a:t>
                      </a:r>
                      <a:endParaRPr lang="en-US" sz="1050" dirty="0"/>
                    </a:p>
                  </a:txBody>
                  <a:tcPr anchor="ctr"/>
                </a:tc>
                <a:tc>
                  <a:txBody>
                    <a:bodyPr/>
                    <a:lstStyle/>
                    <a:p>
                      <a:pPr algn="ctr"/>
                      <a:r>
                        <a:rPr lang="en-US" sz="1050" dirty="0" smtClean="0"/>
                        <a:t>Supports</a:t>
                      </a:r>
                    </a:p>
                    <a:p>
                      <a:pPr algn="ctr"/>
                      <a:r>
                        <a:rPr lang="en-US" sz="1050" dirty="0" smtClean="0"/>
                        <a:t>Lattice (L)</a:t>
                      </a:r>
                      <a:endParaRPr lang="en-US" sz="1050" dirty="0"/>
                    </a:p>
                  </a:txBody>
                  <a:tcPr anchor="ctr"/>
                </a:tc>
              </a:tr>
              <a:tr h="262238">
                <a:tc>
                  <a:txBody>
                    <a:bodyPr/>
                    <a:lstStyle/>
                    <a:p>
                      <a:pPr>
                        <a:lnSpc>
                          <a:spcPct val="100000"/>
                        </a:lnSpc>
                      </a:pPr>
                      <a:r>
                        <a:rPr lang="en-US" sz="1050" b="1" dirty="0" smtClean="0"/>
                        <a:t>Bar Chart</a:t>
                      </a:r>
                      <a:endParaRPr lang="en-US" sz="1050" b="1" dirty="0"/>
                    </a:p>
                  </a:txBody>
                  <a:tcPr anchor="ctr"/>
                </a:tc>
                <a:tc>
                  <a:txBody>
                    <a:bodyPr/>
                    <a:lstStyle/>
                    <a:p>
                      <a:pPr algn="ctr">
                        <a:lnSpc>
                          <a:spcPct val="100000"/>
                        </a:lnSpc>
                      </a:pPr>
                      <a:r>
                        <a:rPr lang="en-US" sz="1050" dirty="0" smtClean="0"/>
                        <a:t>Yes</a:t>
                      </a:r>
                      <a:endParaRPr lang="en-US" sz="1050" dirty="0"/>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endParaRPr lang="en-US" sz="1050" dirty="0">
                        <a:solidFill>
                          <a:srgbClr val="00B050"/>
                        </a:solidFill>
                      </a:endParaRPr>
                    </a:p>
                  </a:txBody>
                  <a:tcPr anchor="ctr">
                    <a:noFill/>
                  </a:tcPr>
                </a:tc>
                <a:tc>
                  <a:txBody>
                    <a:bodyPr/>
                    <a:lstStyle/>
                    <a:p>
                      <a:pPr algn="ctr">
                        <a:lnSpc>
                          <a:spcPct val="100000"/>
                        </a:lnSpc>
                      </a:pPr>
                      <a:r>
                        <a:rPr lang="en-US" sz="1050" dirty="0" smtClean="0"/>
                        <a:t>Yes</a:t>
                      </a:r>
                      <a:endParaRPr lang="en-US" sz="1050" dirty="0"/>
                    </a:p>
                  </a:txBody>
                  <a:tcPr anchor="ctr"/>
                </a:tc>
                <a:tc>
                  <a:txBody>
                    <a:bodyPr/>
                    <a:lstStyle/>
                    <a:p>
                      <a:pPr algn="ctr">
                        <a:lnSpc>
                          <a:spcPct val="100000"/>
                        </a:lnSpc>
                      </a:pPr>
                      <a:r>
                        <a:rPr lang="en-US" sz="1050" dirty="0" smtClean="0"/>
                        <a:t>Yes</a:t>
                      </a:r>
                      <a:endParaRPr lang="en-US" sz="1050" dirty="0"/>
                    </a:p>
                  </a:txBody>
                  <a:tcPr anchor="ctr"/>
                </a:tc>
              </a:tr>
              <a:tr h="262238">
                <a:tc>
                  <a:txBody>
                    <a:bodyPr/>
                    <a:lstStyle/>
                    <a:p>
                      <a:pPr>
                        <a:lnSpc>
                          <a:spcPct val="100000"/>
                        </a:lnSpc>
                      </a:pPr>
                      <a:r>
                        <a:rPr lang="en-US" sz="1050" b="1" dirty="0" smtClean="0"/>
                        <a:t>Targeted Bar Chart</a:t>
                      </a:r>
                      <a:endParaRPr lang="en-US" sz="105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rgbClr val="00B050"/>
                          </a:solidFill>
                        </a:rPr>
                        <a:t>New in 7.1</a:t>
                      </a:r>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endParaRPr lang="en-US" sz="1050" dirty="0">
                        <a:solidFill>
                          <a:srgbClr val="00B050"/>
                        </a:solidFill>
                      </a:endParaRPr>
                    </a:p>
                  </a:txBody>
                  <a:tcPr anchor="ctr">
                    <a:noFill/>
                  </a:tcPr>
                </a:tc>
                <a:tc>
                  <a:txBody>
                    <a:bodyPr/>
                    <a:lstStyle/>
                    <a:p>
                      <a:pPr algn="ctr">
                        <a:lnSpc>
                          <a:spcPct val="100000"/>
                        </a:lnSpc>
                      </a:pPr>
                      <a:endParaRPr lang="en-US" sz="1050" dirty="0"/>
                    </a:p>
                  </a:txBody>
                  <a:tcPr anchor="ctr"/>
                </a:tc>
                <a:tc>
                  <a:txBody>
                    <a:bodyPr/>
                    <a:lstStyle/>
                    <a:p>
                      <a:pPr algn="ctr">
                        <a:lnSpc>
                          <a:spcPct val="100000"/>
                        </a:lnSpc>
                      </a:pPr>
                      <a:r>
                        <a:rPr lang="en-US" sz="1050" dirty="0" smtClean="0"/>
                        <a:t>Yes</a:t>
                      </a:r>
                      <a:endParaRPr lang="en-US" sz="1050" dirty="0"/>
                    </a:p>
                  </a:txBody>
                  <a:tcPr anchor="ctr"/>
                </a:tc>
              </a:tr>
              <a:tr h="262238">
                <a:tc>
                  <a:txBody>
                    <a:bodyPr/>
                    <a:lstStyle/>
                    <a:p>
                      <a:pPr>
                        <a:lnSpc>
                          <a:spcPct val="100000"/>
                        </a:lnSpc>
                      </a:pPr>
                      <a:r>
                        <a:rPr lang="en-US" sz="1050" b="1" dirty="0" smtClean="0"/>
                        <a:t>Line Chart</a:t>
                      </a:r>
                      <a:endParaRPr lang="en-US" sz="1050"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dirty="0" smtClean="0">
                          <a:solidFill>
                            <a:srgbClr val="00B050"/>
                          </a:solidFill>
                        </a:rPr>
                        <a:t>New in 7.1</a:t>
                      </a:r>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endParaRPr lang="en-US" sz="1050" dirty="0">
                        <a:solidFill>
                          <a:srgbClr val="00B050"/>
                        </a:solidFill>
                      </a:endParaRPr>
                    </a:p>
                  </a:txBody>
                  <a:tcPr anchor="ctr">
                    <a:noFill/>
                  </a:tcPr>
                </a:tc>
                <a:tc>
                  <a:txBody>
                    <a:bodyPr/>
                    <a:lstStyle/>
                    <a:p>
                      <a:pPr algn="ctr">
                        <a:lnSpc>
                          <a:spcPct val="100000"/>
                        </a:lnSpc>
                      </a:pPr>
                      <a:r>
                        <a:rPr lang="en-US" sz="1050" dirty="0" smtClean="0"/>
                        <a:t>Yes</a:t>
                      </a:r>
                      <a:endParaRPr lang="en-US" sz="1050" dirty="0"/>
                    </a:p>
                  </a:txBody>
                  <a:tcPr anchor="ctr"/>
                </a:tc>
                <a:tc>
                  <a:txBody>
                    <a:bodyPr/>
                    <a:lstStyle/>
                    <a:p>
                      <a:pPr algn="ctr">
                        <a:lnSpc>
                          <a:spcPct val="100000"/>
                        </a:lnSpc>
                      </a:pPr>
                      <a:r>
                        <a:rPr lang="en-US" sz="1050" dirty="0" smtClean="0"/>
                        <a:t>Yes</a:t>
                      </a:r>
                      <a:endParaRPr lang="en-US" sz="1050" dirty="0"/>
                    </a:p>
                  </a:txBody>
                  <a:tcPr anchor="ctr"/>
                </a:tc>
              </a:tr>
              <a:tr h="262238">
                <a:tc>
                  <a:txBody>
                    <a:bodyPr/>
                    <a:lstStyle/>
                    <a:p>
                      <a:pPr>
                        <a:lnSpc>
                          <a:spcPct val="100000"/>
                        </a:lnSpc>
                      </a:pPr>
                      <a:r>
                        <a:rPr lang="en-US" sz="1050" b="1" dirty="0" smtClean="0"/>
                        <a:t>Pie Chart</a:t>
                      </a:r>
                      <a:endParaRPr lang="en-US" sz="1050" b="1" dirty="0"/>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endParaRPr lang="en-US" sz="1050" dirty="0">
                        <a:solidFill>
                          <a:srgbClr val="00B050"/>
                        </a:solidFill>
                      </a:endParaRPr>
                    </a:p>
                  </a:txBody>
                  <a:tcPr anchor="ctr">
                    <a:noFill/>
                  </a:tcPr>
                </a:tc>
                <a:tc>
                  <a:txBody>
                    <a:bodyPr/>
                    <a:lstStyle/>
                    <a:p>
                      <a:pPr algn="ctr">
                        <a:lnSpc>
                          <a:spcPct val="100000"/>
                        </a:lnSpc>
                      </a:pPr>
                      <a:r>
                        <a:rPr lang="en-US" sz="1050" dirty="0" smtClean="0"/>
                        <a:t>Yes</a:t>
                      </a:r>
                      <a:endParaRPr lang="en-US" sz="1050" dirty="0"/>
                    </a:p>
                  </a:txBody>
                  <a:tcPr anchor="ctr"/>
                </a:tc>
                <a:tc>
                  <a:txBody>
                    <a:bodyPr/>
                    <a:lstStyle/>
                    <a:p>
                      <a:pPr algn="ctr">
                        <a:lnSpc>
                          <a:spcPct val="100000"/>
                        </a:lnSpc>
                      </a:pPr>
                      <a:r>
                        <a:rPr lang="en-US" sz="1050" dirty="0" smtClean="0"/>
                        <a:t>Yes</a:t>
                      </a:r>
                      <a:endParaRPr lang="en-US" sz="1050" dirty="0"/>
                    </a:p>
                  </a:txBody>
                  <a:tcPr anchor="ctr"/>
                </a:tc>
              </a:tr>
              <a:tr h="262238">
                <a:tc>
                  <a:txBody>
                    <a:bodyPr/>
                    <a:lstStyle/>
                    <a:p>
                      <a:pPr>
                        <a:lnSpc>
                          <a:spcPct val="100000"/>
                        </a:lnSpc>
                      </a:pPr>
                      <a:r>
                        <a:rPr lang="en-US" sz="1050" b="1" dirty="0" smtClean="0"/>
                        <a:t>Bubble Chart</a:t>
                      </a:r>
                      <a:endParaRPr lang="en-US" sz="1050" b="1" dirty="0"/>
                    </a:p>
                  </a:txBody>
                  <a:tcPr anchor="ctr"/>
                </a:tc>
                <a:tc>
                  <a:txBody>
                    <a:bodyPr/>
                    <a:lstStyle/>
                    <a:p>
                      <a:pPr algn="ctr">
                        <a:lnSpc>
                          <a:spcPct val="100000"/>
                        </a:lnSpc>
                      </a:pPr>
                      <a:r>
                        <a:rPr lang="en-US" sz="1050" dirty="0" smtClean="0"/>
                        <a:t>Yes</a:t>
                      </a:r>
                      <a:endParaRPr lang="en-US" sz="1050" dirty="0"/>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endParaRPr lang="en-US" sz="1050" dirty="0">
                        <a:solidFill>
                          <a:srgbClr val="00B050"/>
                        </a:solidFill>
                      </a:endParaRPr>
                    </a:p>
                  </a:txBody>
                  <a:tcPr anchor="ctr">
                    <a:noFill/>
                  </a:tcPr>
                </a:tc>
                <a:tc>
                  <a:txBody>
                    <a:bodyPr/>
                    <a:lstStyle/>
                    <a:p>
                      <a:pPr algn="ctr">
                        <a:lnSpc>
                          <a:spcPct val="100000"/>
                        </a:lnSpc>
                      </a:pPr>
                      <a:r>
                        <a:rPr lang="en-US" sz="1050" dirty="0" smtClean="0"/>
                        <a:t>Yes</a:t>
                      </a:r>
                      <a:endParaRPr lang="en-US" sz="1050" dirty="0"/>
                    </a:p>
                  </a:txBody>
                  <a:tcPr anchor="ctr"/>
                </a:tc>
                <a:tc>
                  <a:txBody>
                    <a:bodyPr/>
                    <a:lstStyle/>
                    <a:p>
                      <a:pPr algn="ctr">
                        <a:lnSpc>
                          <a:spcPct val="100000"/>
                        </a:lnSpc>
                      </a:pPr>
                      <a:r>
                        <a:rPr lang="en-US" sz="1050" dirty="0" smtClean="0"/>
                        <a:t>Yes</a:t>
                      </a:r>
                      <a:endParaRPr lang="en-US" sz="1050" dirty="0"/>
                    </a:p>
                  </a:txBody>
                  <a:tcPr anchor="ctr"/>
                </a:tc>
              </a:tr>
              <a:tr h="2622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50" b="1" dirty="0" smtClean="0"/>
                        <a:t>Dual</a:t>
                      </a:r>
                      <a:r>
                        <a:rPr lang="en-US" sz="1050" b="1" baseline="0" dirty="0" smtClean="0"/>
                        <a:t> Axis </a:t>
                      </a:r>
                      <a:r>
                        <a:rPr lang="en-US" sz="1050" b="1" dirty="0" smtClean="0"/>
                        <a:t>Bar Chart</a:t>
                      </a:r>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endParaRPr lang="en-US" sz="1050" dirty="0">
                        <a:solidFill>
                          <a:srgbClr val="00B050"/>
                        </a:solidFill>
                      </a:endParaRPr>
                    </a:p>
                  </a:txBody>
                  <a:tcPr anchor="ctr">
                    <a:noFill/>
                  </a:tcPr>
                </a:tc>
                <a:tc>
                  <a:txBody>
                    <a:bodyPr/>
                    <a:lstStyle/>
                    <a:p>
                      <a:pPr algn="ctr">
                        <a:lnSpc>
                          <a:spcPct val="100000"/>
                        </a:lnSpc>
                      </a:pPr>
                      <a:endParaRPr lang="en-US" sz="1050" dirty="0"/>
                    </a:p>
                  </a:txBody>
                  <a:tcPr anchor="ctr"/>
                </a:tc>
                <a:tc>
                  <a:txBody>
                    <a:bodyPr/>
                    <a:lstStyle/>
                    <a:p>
                      <a:pPr algn="ctr">
                        <a:lnSpc>
                          <a:spcPct val="100000"/>
                        </a:lnSpc>
                      </a:pPr>
                      <a:r>
                        <a:rPr lang="en-US" sz="1050" dirty="0" smtClean="0"/>
                        <a:t>Yes</a:t>
                      </a:r>
                      <a:endParaRPr lang="en-US" sz="1050" dirty="0"/>
                    </a:p>
                  </a:txBody>
                  <a:tcPr anchor="ctr"/>
                </a:tc>
              </a:tr>
              <a:tr h="2622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50" b="1" dirty="0" smtClean="0"/>
                        <a:t>Dual</a:t>
                      </a:r>
                      <a:r>
                        <a:rPr lang="en-US" sz="1050" b="1" baseline="0" dirty="0" smtClean="0"/>
                        <a:t> Axis </a:t>
                      </a:r>
                      <a:r>
                        <a:rPr lang="en-US" sz="1050" b="1" dirty="0" smtClean="0"/>
                        <a:t>Line Chart</a:t>
                      </a:r>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r>
                        <a:rPr lang="en-US" sz="1050" dirty="0" smtClean="0">
                          <a:solidFill>
                            <a:srgbClr val="00B050"/>
                          </a:solidFill>
                        </a:rPr>
                        <a:t>New in 7.1</a:t>
                      </a:r>
                    </a:p>
                  </a:txBody>
                  <a:tcPr anchor="ctr"/>
                </a:tc>
                <a:tc>
                  <a:txBody>
                    <a:bodyPr/>
                    <a:lstStyle/>
                    <a:p>
                      <a:pPr algn="ctr">
                        <a:lnSpc>
                          <a:spcPct val="100000"/>
                        </a:lnSpc>
                      </a:pPr>
                      <a:endParaRPr lang="en-US" sz="1050" dirty="0" smtClean="0">
                        <a:solidFill>
                          <a:srgbClr val="00B050"/>
                        </a:solidFill>
                      </a:endParaRPr>
                    </a:p>
                  </a:txBody>
                  <a:tcPr anchor="ctr">
                    <a:noFill/>
                  </a:tcPr>
                </a:tc>
                <a:tc>
                  <a:txBody>
                    <a:bodyPr/>
                    <a:lstStyle/>
                    <a:p>
                      <a:pPr algn="ctr">
                        <a:lnSpc>
                          <a:spcPct val="100000"/>
                        </a:lnSpc>
                      </a:pPr>
                      <a:endParaRPr lang="en-US" sz="1050" dirty="0"/>
                    </a:p>
                  </a:txBody>
                  <a:tcPr anchor="ctr"/>
                </a:tc>
                <a:tc>
                  <a:txBody>
                    <a:bodyPr/>
                    <a:lstStyle/>
                    <a:p>
                      <a:pPr algn="ctr">
                        <a:lnSpc>
                          <a:spcPct val="100000"/>
                        </a:lnSpc>
                      </a:pPr>
                      <a:r>
                        <a:rPr lang="en-US" sz="1050" dirty="0" smtClean="0"/>
                        <a:t>Yes</a:t>
                      </a:r>
                      <a:endParaRPr lang="en-US" sz="1050" dirty="0"/>
                    </a:p>
                  </a:txBody>
                  <a:tcPr anchor="ctr"/>
                </a:tc>
              </a:tr>
              <a:tr h="2622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50" b="1" dirty="0" smtClean="0"/>
                        <a:t>Dual</a:t>
                      </a:r>
                      <a:r>
                        <a:rPr lang="en-US" sz="1050" b="1" baseline="0" dirty="0" smtClean="0"/>
                        <a:t> Axis Bar-</a:t>
                      </a:r>
                      <a:r>
                        <a:rPr lang="en-US" sz="1050" b="1" dirty="0" smtClean="0"/>
                        <a:t>Line Chart</a:t>
                      </a:r>
                    </a:p>
                  </a:txBody>
                  <a:tcPr anchor="ctr"/>
                </a:tc>
                <a:tc>
                  <a:txBody>
                    <a:bodyPr/>
                    <a:lstStyle/>
                    <a:p>
                      <a:pPr algn="ctr">
                        <a:lnSpc>
                          <a:spcPct val="100000"/>
                        </a:lnSpc>
                      </a:pPr>
                      <a:r>
                        <a:rPr lang="en-US" sz="1050" dirty="0" smtClean="0">
                          <a:solidFill>
                            <a:srgbClr val="00B050"/>
                          </a:solidFill>
                        </a:rPr>
                        <a:t>New in 7.1</a:t>
                      </a:r>
                      <a:endParaRPr lang="en-US" sz="1050" dirty="0">
                        <a:solidFill>
                          <a:srgbClr val="00B050"/>
                        </a:solidFill>
                      </a:endParaRPr>
                    </a:p>
                  </a:txBody>
                  <a:tcPr anchor="ctr"/>
                </a:tc>
                <a:tc>
                  <a:txBody>
                    <a:bodyPr/>
                    <a:lstStyle/>
                    <a:p>
                      <a:pPr algn="ctr">
                        <a:lnSpc>
                          <a:spcPct val="100000"/>
                        </a:lnSpc>
                      </a:pPr>
                      <a:r>
                        <a:rPr lang="en-US" sz="1050" dirty="0" smtClean="0">
                          <a:solidFill>
                            <a:srgbClr val="00B050"/>
                          </a:solidFill>
                        </a:rPr>
                        <a:t>New in 7.1</a:t>
                      </a:r>
                    </a:p>
                  </a:txBody>
                  <a:tcPr anchor="ctr"/>
                </a:tc>
                <a:tc>
                  <a:txBody>
                    <a:bodyPr/>
                    <a:lstStyle/>
                    <a:p>
                      <a:pPr algn="ctr">
                        <a:lnSpc>
                          <a:spcPct val="100000"/>
                        </a:lnSpc>
                      </a:pPr>
                      <a:endParaRPr lang="en-US" sz="1050" dirty="0" smtClean="0">
                        <a:solidFill>
                          <a:srgbClr val="00B050"/>
                        </a:solidFill>
                      </a:endParaRPr>
                    </a:p>
                  </a:txBody>
                  <a:tcPr anchor="ctr">
                    <a:noFill/>
                  </a:tcPr>
                </a:tc>
                <a:tc>
                  <a:txBody>
                    <a:bodyPr/>
                    <a:lstStyle/>
                    <a:p>
                      <a:pPr algn="ctr">
                        <a:lnSpc>
                          <a:spcPct val="100000"/>
                        </a:lnSpc>
                      </a:pPr>
                      <a:endParaRPr lang="en-US" sz="1050" dirty="0"/>
                    </a:p>
                  </a:txBody>
                  <a:tcPr anchor="ctr"/>
                </a:tc>
                <a:tc>
                  <a:txBody>
                    <a:bodyPr/>
                    <a:lstStyle/>
                    <a:p>
                      <a:pPr algn="ctr">
                        <a:lnSpc>
                          <a:spcPct val="100000"/>
                        </a:lnSpc>
                      </a:pPr>
                      <a:r>
                        <a:rPr lang="en-US" sz="1050" dirty="0" smtClean="0"/>
                        <a:t>Yes</a:t>
                      </a:r>
                      <a:endParaRPr lang="en-US" sz="1050" dirty="0"/>
                    </a:p>
                  </a:txBody>
                  <a:tcPr anchor="ctr"/>
                </a:tc>
              </a:tr>
              <a:tr h="2622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50" b="1" dirty="0" smtClean="0"/>
                        <a:t>Geo Bubble</a:t>
                      </a:r>
                    </a:p>
                  </a:txBody>
                  <a:tcPr anchor="ctr"/>
                </a:tc>
                <a:tc>
                  <a:txBody>
                    <a:bodyPr/>
                    <a:lstStyle/>
                    <a:p>
                      <a:pPr algn="ctr">
                        <a:lnSpc>
                          <a:spcPct val="100000"/>
                        </a:lnSpc>
                      </a:pPr>
                      <a:r>
                        <a:rPr lang="en-US" sz="1050" dirty="0" smtClean="0"/>
                        <a:t>Yes</a:t>
                      </a:r>
                      <a:endParaRPr lang="en-US" sz="1050" dirty="0"/>
                    </a:p>
                  </a:txBody>
                  <a:tcPr anchor="ctr"/>
                </a:tc>
                <a:tc>
                  <a:txBody>
                    <a:bodyPr/>
                    <a:lstStyle/>
                    <a:p>
                      <a:pPr algn="ctr">
                        <a:lnSpc>
                          <a:spcPct val="100000"/>
                        </a:lnSpc>
                      </a:pPr>
                      <a:endParaRPr lang="en-US" sz="1050" dirty="0" smtClean="0"/>
                    </a:p>
                  </a:txBody>
                  <a:tcPr anchor="ctr"/>
                </a:tc>
                <a:tc>
                  <a:txBody>
                    <a:bodyPr/>
                    <a:lstStyle/>
                    <a:p>
                      <a:pPr algn="ctr">
                        <a:lnSpc>
                          <a:spcPct val="100000"/>
                        </a:lnSpc>
                      </a:pPr>
                      <a:endParaRPr lang="en-US" sz="1050" dirty="0" smtClean="0"/>
                    </a:p>
                  </a:txBody>
                  <a:tcPr anchor="ctr">
                    <a:noFill/>
                  </a:tcPr>
                </a:tc>
                <a:tc>
                  <a:txBody>
                    <a:bodyPr/>
                    <a:lstStyle/>
                    <a:p>
                      <a:pPr algn="ctr">
                        <a:lnSpc>
                          <a:spcPct val="100000"/>
                        </a:lnSpc>
                      </a:pPr>
                      <a:endParaRPr lang="en-US" sz="1050" dirty="0"/>
                    </a:p>
                  </a:txBody>
                  <a:tcPr anchor="ctr"/>
                </a:tc>
                <a:tc>
                  <a:txBody>
                    <a:bodyPr/>
                    <a:lstStyle/>
                    <a:p>
                      <a:pPr algn="ctr">
                        <a:lnSpc>
                          <a:spcPct val="100000"/>
                        </a:lnSpc>
                      </a:pPr>
                      <a:endParaRPr lang="en-US" sz="1050" dirty="0"/>
                    </a:p>
                  </a:txBody>
                  <a:tcPr anchor="ctr"/>
                </a:tc>
              </a:tr>
            </a:tbl>
          </a:graphicData>
        </a:graphic>
      </p:graphicFrame>
      <p:sp>
        <p:nvSpPr>
          <p:cNvPr id="5" name="TextBox 4"/>
          <p:cNvSpPr txBox="1"/>
          <p:nvPr/>
        </p:nvSpPr>
        <p:spPr>
          <a:xfrm>
            <a:off x="804699" y="1021008"/>
            <a:ext cx="7254571" cy="461665"/>
          </a:xfrm>
          <a:prstGeom prst="rect">
            <a:avLst/>
          </a:prstGeom>
          <a:noFill/>
        </p:spPr>
        <p:txBody>
          <a:bodyPr wrap="square" rtlCol="0">
            <a:spAutoFit/>
          </a:bodyPr>
          <a:lstStyle/>
          <a:p>
            <a:r>
              <a:rPr lang="en-US" sz="1200" dirty="0"/>
              <a:t>Expanded animation support to include additional chart types and </a:t>
            </a:r>
            <a:r>
              <a:rPr lang="en-US" sz="1200" dirty="0" smtClean="0"/>
              <a:t>combination with group </a:t>
            </a:r>
            <a:r>
              <a:rPr lang="en-US" sz="1200" dirty="0"/>
              <a:t>and lattice </a:t>
            </a:r>
            <a:r>
              <a:rPr lang="en-US" sz="1200" dirty="0" smtClean="0"/>
              <a:t>rows/columns </a:t>
            </a:r>
            <a:r>
              <a:rPr lang="en-US" sz="1200" dirty="0"/>
              <a:t>data item </a:t>
            </a:r>
            <a:r>
              <a:rPr lang="en-US" sz="1200" dirty="0" smtClean="0"/>
              <a:t>roles:</a:t>
            </a:r>
          </a:p>
        </p:txBody>
      </p:sp>
    </p:spTree>
    <p:extLst>
      <p:ext uri="{BB962C8B-B14F-4D97-AF65-F5344CB8AC3E}">
        <p14:creationId xmlns:p14="http://schemas.microsoft.com/office/powerpoint/2010/main" val="556567102"/>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Word Cloud</a:t>
            </a:r>
            <a:endParaRPr lang="en-US" dirty="0"/>
          </a:p>
        </p:txBody>
      </p:sp>
      <p:pic>
        <p:nvPicPr>
          <p:cNvPr id="4" name="Picture 3"/>
          <p:cNvPicPr>
            <a:picLocks noChangeAspect="1"/>
          </p:cNvPicPr>
          <p:nvPr/>
        </p:nvPicPr>
        <p:blipFill>
          <a:blip r:embed="rId2"/>
          <a:stretch>
            <a:fillRect/>
          </a:stretch>
        </p:blipFill>
        <p:spPr>
          <a:xfrm>
            <a:off x="3079194" y="1021120"/>
            <a:ext cx="5617333" cy="3564507"/>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265025" y="1464545"/>
            <a:ext cx="2557220" cy="3046988"/>
          </a:xfrm>
          <a:prstGeom prst="rect">
            <a:avLst/>
          </a:prstGeom>
          <a:noFill/>
        </p:spPr>
        <p:txBody>
          <a:bodyPr wrap="square" rtlCol="0">
            <a:spAutoFit/>
          </a:bodyPr>
          <a:lstStyle/>
          <a:p>
            <a:r>
              <a:rPr lang="en-US" sz="1200" dirty="0" smtClean="0"/>
              <a:t>Word Cloud is a simple visualization type that can be compared to a bar chart in the ability to communicate. What would be represented with the higher bars, in word clouds they would have bigger font size.</a:t>
            </a:r>
          </a:p>
          <a:p>
            <a:endParaRPr lang="en-US" sz="1200" dirty="0"/>
          </a:p>
          <a:p>
            <a:r>
              <a:rPr lang="en-US" sz="1200" dirty="0" smtClean="0"/>
              <a:t>This is *NOT* the same as text analytics, as we are aggregating the full content of the data item, and not parsing text within the data item.</a:t>
            </a:r>
          </a:p>
          <a:p>
            <a:endParaRPr lang="en-US" sz="1200" dirty="0"/>
          </a:p>
          <a:p>
            <a:r>
              <a:rPr lang="en-US" sz="1200" dirty="0" smtClean="0"/>
              <a:t>Word Cloud in VAD allows other attributes, such as display rules.</a:t>
            </a:r>
          </a:p>
        </p:txBody>
      </p:sp>
    </p:spTree>
    <p:extLst>
      <p:ext uri="{BB962C8B-B14F-4D97-AF65-F5344CB8AC3E}">
        <p14:creationId xmlns:p14="http://schemas.microsoft.com/office/powerpoint/2010/main" val="3883220280"/>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100% stacked bar chart scaling option</a:t>
            </a:r>
            <a:endParaRPr lang="en-US" dirty="0"/>
          </a:p>
        </p:txBody>
      </p:sp>
      <p:pic>
        <p:nvPicPr>
          <p:cNvPr id="4" name="Picture 3"/>
          <p:cNvPicPr>
            <a:picLocks noChangeAspect="1"/>
          </p:cNvPicPr>
          <p:nvPr/>
        </p:nvPicPr>
        <p:blipFill>
          <a:blip r:embed="rId3"/>
          <a:stretch>
            <a:fillRect/>
          </a:stretch>
        </p:blipFill>
        <p:spPr>
          <a:xfrm>
            <a:off x="369458" y="947611"/>
            <a:ext cx="7236199" cy="3540624"/>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5146513" y="2594067"/>
            <a:ext cx="2333638" cy="1760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6" name="TextBox 5"/>
          <p:cNvSpPr txBox="1"/>
          <p:nvPr/>
        </p:nvSpPr>
        <p:spPr>
          <a:xfrm>
            <a:off x="7751675" y="2354595"/>
            <a:ext cx="1392325" cy="830997"/>
          </a:xfrm>
          <a:prstGeom prst="rect">
            <a:avLst/>
          </a:prstGeom>
          <a:noFill/>
        </p:spPr>
        <p:txBody>
          <a:bodyPr wrap="square" rtlCol="0">
            <a:spAutoFit/>
          </a:bodyPr>
          <a:lstStyle/>
          <a:p>
            <a:r>
              <a:rPr lang="en-US" sz="1200" dirty="0" smtClean="0"/>
              <a:t>Controlled by </a:t>
            </a:r>
            <a:r>
              <a:rPr lang="en-US" sz="1200" b="1" i="1" dirty="0" smtClean="0"/>
              <a:t>Grouping scale </a:t>
            </a:r>
            <a:r>
              <a:rPr lang="en-US" sz="1200" dirty="0" smtClean="0"/>
              <a:t>option in the </a:t>
            </a:r>
            <a:r>
              <a:rPr lang="en-US" sz="1200" b="1" i="1" dirty="0" smtClean="0"/>
              <a:t>Properties</a:t>
            </a:r>
            <a:r>
              <a:rPr lang="en-US" sz="1200" dirty="0" smtClean="0"/>
              <a:t> tab</a:t>
            </a:r>
          </a:p>
        </p:txBody>
      </p:sp>
    </p:spTree>
    <p:extLst>
      <p:ext uri="{BB962C8B-B14F-4D97-AF65-F5344CB8AC3E}">
        <p14:creationId xmlns:p14="http://schemas.microsoft.com/office/powerpoint/2010/main" val="247570062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Custom Graph Gallery</a:t>
            </a:r>
            <a:endParaRPr lang="en-US" dirty="0"/>
          </a:p>
        </p:txBody>
      </p:sp>
      <p:pic>
        <p:nvPicPr>
          <p:cNvPr id="5" name="Picture 4"/>
          <p:cNvPicPr>
            <a:picLocks noChangeAspect="1"/>
          </p:cNvPicPr>
          <p:nvPr/>
        </p:nvPicPr>
        <p:blipFill>
          <a:blip r:embed="rId2"/>
          <a:stretch>
            <a:fillRect/>
          </a:stretch>
        </p:blipFill>
        <p:spPr>
          <a:xfrm>
            <a:off x="3269994" y="999625"/>
            <a:ext cx="1748113" cy="3646726"/>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3"/>
          <a:stretch>
            <a:fillRect/>
          </a:stretch>
        </p:blipFill>
        <p:spPr>
          <a:xfrm>
            <a:off x="1479813" y="1025489"/>
            <a:ext cx="1302402" cy="335730"/>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3269993" y="2312166"/>
            <a:ext cx="1748113" cy="12756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8" name="TextBox 7"/>
          <p:cNvSpPr txBox="1"/>
          <p:nvPr/>
        </p:nvSpPr>
        <p:spPr>
          <a:xfrm>
            <a:off x="6088409" y="1459641"/>
            <a:ext cx="2315376" cy="1015663"/>
          </a:xfrm>
          <a:prstGeom prst="rect">
            <a:avLst/>
          </a:prstGeom>
          <a:noFill/>
        </p:spPr>
        <p:txBody>
          <a:bodyPr wrap="square" rtlCol="0">
            <a:spAutoFit/>
          </a:bodyPr>
          <a:lstStyle/>
          <a:p>
            <a:r>
              <a:rPr lang="en-US" sz="1200" dirty="0" smtClean="0"/>
              <a:t>From the </a:t>
            </a:r>
            <a:r>
              <a:rPr lang="en-US" sz="1200" b="1" i="1" dirty="0" smtClean="0"/>
              <a:t>Show or Hide Objects </a:t>
            </a:r>
            <a:r>
              <a:rPr lang="en-US" sz="1200" dirty="0" smtClean="0"/>
              <a:t>menu in the </a:t>
            </a:r>
            <a:r>
              <a:rPr lang="en-US" sz="1200" b="1" i="1" dirty="0" smtClean="0"/>
              <a:t>Objects</a:t>
            </a:r>
            <a:r>
              <a:rPr lang="en-US" sz="1200" dirty="0" smtClean="0"/>
              <a:t> tab, we can add 11 new graph templates available in the gallery</a:t>
            </a:r>
          </a:p>
        </p:txBody>
      </p:sp>
      <p:sp>
        <p:nvSpPr>
          <p:cNvPr id="9" name="Rectangle 8"/>
          <p:cNvSpPr/>
          <p:nvPr/>
        </p:nvSpPr>
        <p:spPr>
          <a:xfrm>
            <a:off x="2618940" y="1185605"/>
            <a:ext cx="124258" cy="1446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cxnSp>
        <p:nvCxnSpPr>
          <p:cNvPr id="10" name="Straight Arrow Connector 9"/>
          <p:cNvCxnSpPr>
            <a:stCxn id="9" idx="3"/>
          </p:cNvCxnSpPr>
          <p:nvPr/>
        </p:nvCxnSpPr>
        <p:spPr>
          <a:xfrm flipV="1">
            <a:off x="2743198" y="1115878"/>
            <a:ext cx="526796" cy="1420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589606"/>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Rotate X axis option</a:t>
            </a:r>
            <a:endParaRPr lang="en-US" dirty="0"/>
          </a:p>
        </p:txBody>
      </p:sp>
      <p:pic>
        <p:nvPicPr>
          <p:cNvPr id="4" name="Picture 3"/>
          <p:cNvPicPr>
            <a:picLocks noChangeAspect="1"/>
          </p:cNvPicPr>
          <p:nvPr/>
        </p:nvPicPr>
        <p:blipFill>
          <a:blip r:embed="rId2"/>
          <a:stretch>
            <a:fillRect/>
          </a:stretch>
        </p:blipFill>
        <p:spPr>
          <a:xfrm>
            <a:off x="277066" y="848930"/>
            <a:ext cx="5783076" cy="3711928"/>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6364257" y="470345"/>
            <a:ext cx="2690096" cy="830997"/>
          </a:xfrm>
          <a:prstGeom prst="rect">
            <a:avLst/>
          </a:prstGeom>
          <a:noFill/>
        </p:spPr>
        <p:txBody>
          <a:bodyPr wrap="square" rtlCol="0">
            <a:spAutoFit/>
          </a:bodyPr>
          <a:lstStyle/>
          <a:p>
            <a:r>
              <a:rPr lang="en-US" sz="1200" dirty="0" smtClean="0"/>
              <a:t>This option is available in the </a:t>
            </a:r>
            <a:r>
              <a:rPr lang="en-US" sz="1200" b="1" i="1" dirty="0" smtClean="0"/>
              <a:t>Properties</a:t>
            </a:r>
            <a:r>
              <a:rPr lang="en-US" sz="1200" dirty="0" smtClean="0"/>
              <a:t> tab, under the </a:t>
            </a:r>
            <a:r>
              <a:rPr lang="en-US" sz="1200" b="1" i="1" dirty="0" smtClean="0"/>
              <a:t>X Axis </a:t>
            </a:r>
            <a:r>
              <a:rPr lang="en-US" sz="1200" dirty="0" smtClean="0"/>
              <a:t>section and is called </a:t>
            </a:r>
            <a:r>
              <a:rPr lang="en-US" sz="1200" b="1" i="1" dirty="0" smtClean="0"/>
              <a:t>“Rotate value label”</a:t>
            </a:r>
            <a:r>
              <a:rPr lang="en-US" sz="1200" dirty="0" smtClean="0"/>
              <a:t>.</a:t>
            </a:r>
          </a:p>
        </p:txBody>
      </p:sp>
      <p:grpSp>
        <p:nvGrpSpPr>
          <p:cNvPr id="8" name="Group 7"/>
          <p:cNvGrpSpPr/>
          <p:nvPr/>
        </p:nvGrpSpPr>
        <p:grpSpPr>
          <a:xfrm>
            <a:off x="6723529" y="2006445"/>
            <a:ext cx="1851736" cy="2041658"/>
            <a:chOff x="6723529" y="2664813"/>
            <a:chExt cx="1851736" cy="2041658"/>
          </a:xfrm>
        </p:grpSpPr>
        <p:pic>
          <p:nvPicPr>
            <p:cNvPr id="6" name="Picture 5"/>
            <p:cNvPicPr>
              <a:picLocks noChangeAspect="1"/>
            </p:cNvPicPr>
            <p:nvPr/>
          </p:nvPicPr>
          <p:blipFill>
            <a:blip r:embed="rId3"/>
            <a:stretch>
              <a:fillRect/>
            </a:stretch>
          </p:blipFill>
          <p:spPr>
            <a:xfrm>
              <a:off x="6723529" y="2664813"/>
              <a:ext cx="1851736" cy="2041658"/>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6723529" y="4392739"/>
              <a:ext cx="1851736" cy="1434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grpSp>
    </p:spTree>
    <p:extLst>
      <p:ext uri="{BB962C8B-B14F-4D97-AF65-F5344CB8AC3E}">
        <p14:creationId xmlns:p14="http://schemas.microsoft.com/office/powerpoint/2010/main" val="254638493"/>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SAS</a:t>
            </a:r>
            <a:r>
              <a:rPr lang="en-US" baseline="30000" dirty="0"/>
              <a:t>®</a:t>
            </a:r>
            <a:r>
              <a:rPr lang="en-US" dirty="0"/>
              <a:t> Visual Analytics 7.1</a:t>
            </a:r>
          </a:p>
        </p:txBody>
      </p:sp>
      <p:sp>
        <p:nvSpPr>
          <p:cNvPr id="6" name="Text Placeholder 5"/>
          <p:cNvSpPr>
            <a:spLocks noGrp="1"/>
          </p:cNvSpPr>
          <p:nvPr>
            <p:ph type="body" sz="quarter" idx="11"/>
          </p:nvPr>
        </p:nvSpPr>
        <p:spPr/>
        <p:txBody>
          <a:bodyPr/>
          <a:lstStyle/>
          <a:p>
            <a:r>
              <a:rPr lang="en-US" dirty="0" smtClean="0"/>
              <a:t>Designer</a:t>
            </a:r>
            <a:endParaRPr lang="en-US" dirty="0"/>
          </a:p>
        </p:txBody>
      </p:sp>
      <p:sp>
        <p:nvSpPr>
          <p:cNvPr id="8" name="Content Placeholder 7"/>
          <p:cNvSpPr>
            <a:spLocks noGrp="1"/>
          </p:cNvSpPr>
          <p:nvPr>
            <p:ph sz="quarter" idx="14"/>
          </p:nvPr>
        </p:nvSpPr>
        <p:spPr>
          <a:xfrm>
            <a:off x="2736850" y="1251388"/>
            <a:ext cx="5943600" cy="2640723"/>
          </a:xfrm>
        </p:spPr>
        <p:txBody>
          <a:bodyPr/>
          <a:lstStyle/>
          <a:p>
            <a:r>
              <a:rPr lang="en-US" dirty="0" smtClean="0"/>
              <a:t>Alerting </a:t>
            </a:r>
            <a:r>
              <a:rPr lang="en-US" dirty="0"/>
              <a:t>on </a:t>
            </a:r>
            <a:r>
              <a:rPr lang="en-US" dirty="0" smtClean="0"/>
              <a:t>intersections for crosstabs </a:t>
            </a:r>
            <a:r>
              <a:rPr lang="en-US" dirty="0"/>
              <a:t>&amp; hierarchies</a:t>
            </a:r>
          </a:p>
          <a:p>
            <a:r>
              <a:rPr lang="en-US" dirty="0"/>
              <a:t>Alerts as text messages</a:t>
            </a:r>
          </a:p>
          <a:p>
            <a:r>
              <a:rPr lang="en-US" dirty="0" smtClean="0"/>
              <a:t>Option </a:t>
            </a:r>
            <a:r>
              <a:rPr lang="en-US" dirty="0"/>
              <a:t>to </a:t>
            </a:r>
            <a:r>
              <a:rPr lang="en-US" dirty="0" smtClean="0"/>
              <a:t>hide aggregation labels </a:t>
            </a:r>
            <a:r>
              <a:rPr lang="en-US" dirty="0"/>
              <a:t>for l</a:t>
            </a:r>
            <a:r>
              <a:rPr lang="en-US" dirty="0" smtClean="0"/>
              <a:t>ist table totals</a:t>
            </a:r>
            <a:endParaRPr lang="en-US" dirty="0"/>
          </a:p>
          <a:p>
            <a:r>
              <a:rPr lang="en-US" dirty="0" smtClean="0"/>
              <a:t>Container </a:t>
            </a:r>
            <a:r>
              <a:rPr lang="en-US" dirty="0"/>
              <a:t>background color and </a:t>
            </a:r>
            <a:r>
              <a:rPr lang="en-US" dirty="0" smtClean="0"/>
              <a:t>border</a:t>
            </a:r>
          </a:p>
          <a:p>
            <a:r>
              <a:rPr lang="en-US" dirty="0" smtClean="0">
                <a:solidFill>
                  <a:schemeClr val="tx1"/>
                </a:solidFill>
              </a:rPr>
              <a:t>Gauges </a:t>
            </a:r>
            <a:r>
              <a:rPr lang="en-US" dirty="0">
                <a:solidFill>
                  <a:schemeClr val="tx1"/>
                </a:solidFill>
              </a:rPr>
              <a:t>consolidated in one object</a:t>
            </a:r>
            <a:endParaRPr lang="en-US" dirty="0"/>
          </a:p>
          <a:p>
            <a:r>
              <a:rPr lang="en-US" dirty="0">
                <a:solidFill>
                  <a:schemeClr val="tx1"/>
                </a:solidFill>
              </a:rPr>
              <a:t>New sources added to s</a:t>
            </a:r>
            <a:r>
              <a:rPr lang="en-US" dirty="0" smtClean="0">
                <a:solidFill>
                  <a:schemeClr val="tx1"/>
                </a:solidFill>
              </a:rPr>
              <a:t>elf-service </a:t>
            </a:r>
            <a:r>
              <a:rPr lang="en-US" dirty="0">
                <a:solidFill>
                  <a:schemeClr val="tx1"/>
                </a:solidFill>
              </a:rPr>
              <a:t>import </a:t>
            </a:r>
            <a:r>
              <a:rPr lang="en-US" sz="1200" dirty="0">
                <a:solidFill>
                  <a:schemeClr val="tx1"/>
                </a:solidFill>
              </a:rPr>
              <a:t>(also available in VAE and VDB)</a:t>
            </a:r>
            <a:endParaRPr lang="en-US" dirty="0">
              <a:solidFill>
                <a:schemeClr val="tx1"/>
              </a:solidFill>
            </a:endParaRPr>
          </a:p>
          <a:p>
            <a:r>
              <a:rPr lang="en-US" dirty="0" smtClean="0">
                <a:solidFill>
                  <a:schemeClr val="tx1"/>
                </a:solidFill>
              </a:rPr>
              <a:t>Support </a:t>
            </a:r>
            <a:r>
              <a:rPr lang="en-US" dirty="0">
                <a:solidFill>
                  <a:schemeClr val="tx1"/>
                </a:solidFill>
              </a:rPr>
              <a:t>for dynamic maps in ESRI</a:t>
            </a:r>
            <a:r>
              <a:rPr lang="en-US" dirty="0">
                <a:solidFill>
                  <a:srgbClr val="FF0000"/>
                </a:solidFill>
              </a:rPr>
              <a:t> </a:t>
            </a:r>
            <a:r>
              <a:rPr lang="en-US" sz="1200" dirty="0" smtClean="0">
                <a:solidFill>
                  <a:schemeClr val="tx1"/>
                </a:solidFill>
              </a:rPr>
              <a:t>(also in VAE)</a:t>
            </a:r>
          </a:p>
        </p:txBody>
      </p:sp>
      <p:sp>
        <p:nvSpPr>
          <p:cNvPr id="7" name="Text Placeholder 6"/>
          <p:cNvSpPr>
            <a:spLocks noGrp="1"/>
          </p:cNvSpPr>
          <p:nvPr>
            <p:ph type="body" sz="quarter" idx="13"/>
          </p:nvPr>
        </p:nvSpPr>
        <p:spPr>
          <a:xfrm>
            <a:off x="152400" y="2193185"/>
            <a:ext cx="2325116" cy="757130"/>
          </a:xfrm>
        </p:spPr>
        <p:txBody>
          <a:bodyPr/>
          <a:lstStyle/>
          <a:p>
            <a:r>
              <a:rPr lang="en-US" dirty="0" smtClean="0"/>
              <a:t>What’s New</a:t>
            </a:r>
          </a:p>
          <a:p>
            <a:r>
              <a:rPr lang="en-US" dirty="0" smtClean="0"/>
              <a:t>(Miscellaneous)</a:t>
            </a:r>
            <a:endParaRPr lang="en-US" dirty="0"/>
          </a:p>
        </p:txBody>
      </p:sp>
    </p:spTree>
    <p:extLst>
      <p:ext uri="{BB962C8B-B14F-4D97-AF65-F5344CB8AC3E}">
        <p14:creationId xmlns:p14="http://schemas.microsoft.com/office/powerpoint/2010/main" val="1743690742"/>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data builder</a:t>
            </a:r>
            <a:endParaRPr lang="en-US" dirty="0"/>
          </a:p>
        </p:txBody>
      </p:sp>
      <p:sp>
        <p:nvSpPr>
          <p:cNvPr id="3" name="Text Placeholder 2"/>
          <p:cNvSpPr>
            <a:spLocks noGrp="1"/>
          </p:cNvSpPr>
          <p:nvPr>
            <p:ph type="body" sz="quarter" idx="10"/>
          </p:nvPr>
        </p:nvSpPr>
        <p:spPr/>
        <p:txBody>
          <a:bodyPr/>
          <a:lstStyle/>
          <a:p>
            <a:r>
              <a:rPr lang="en-US" dirty="0" smtClean="0"/>
              <a:t>SAS Visual Analytics 7.1</a:t>
            </a:r>
            <a:endParaRPr lang="en-US" dirty="0"/>
          </a:p>
        </p:txBody>
      </p:sp>
    </p:spTree>
    <p:extLst>
      <p:ext uri="{BB962C8B-B14F-4D97-AF65-F5344CB8AC3E}">
        <p14:creationId xmlns:p14="http://schemas.microsoft.com/office/powerpoint/2010/main" val="884474421"/>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41044"/>
            <a:ext cx="2330456" cy="584775"/>
          </a:xfrm>
        </p:spPr>
        <p:txBody>
          <a:bodyPr/>
          <a:lstStyle/>
          <a:p>
            <a:r>
              <a:rPr lang="en-US" dirty="0"/>
              <a:t>SAS</a:t>
            </a:r>
            <a:r>
              <a:rPr lang="en-US" baseline="30000" dirty="0"/>
              <a:t>®</a:t>
            </a:r>
            <a:r>
              <a:rPr lang="en-US" dirty="0"/>
              <a:t> Visual Analytics </a:t>
            </a:r>
            <a:r>
              <a:rPr lang="en-US" dirty="0" smtClean="0"/>
              <a:t>7.1</a:t>
            </a:r>
            <a:endParaRPr lang="en-US" dirty="0"/>
          </a:p>
        </p:txBody>
      </p:sp>
      <p:sp>
        <p:nvSpPr>
          <p:cNvPr id="5" name="Text Placeholder 4"/>
          <p:cNvSpPr>
            <a:spLocks noGrp="1"/>
          </p:cNvSpPr>
          <p:nvPr>
            <p:ph type="body" sz="quarter" idx="11"/>
          </p:nvPr>
        </p:nvSpPr>
        <p:spPr/>
        <p:txBody>
          <a:bodyPr/>
          <a:lstStyle/>
          <a:p>
            <a:r>
              <a:rPr lang="en-US" dirty="0" smtClean="0"/>
              <a:t>Data Builder</a:t>
            </a:r>
            <a:endParaRPr lang="en-US" dirty="0"/>
          </a:p>
        </p:txBody>
      </p:sp>
      <p:sp>
        <p:nvSpPr>
          <p:cNvPr id="6" name="Text Placeholder 5"/>
          <p:cNvSpPr>
            <a:spLocks noGrp="1"/>
          </p:cNvSpPr>
          <p:nvPr>
            <p:ph type="body" sz="quarter" idx="13"/>
          </p:nvPr>
        </p:nvSpPr>
        <p:spPr>
          <a:xfrm>
            <a:off x="152400" y="2374645"/>
            <a:ext cx="2325116" cy="394210"/>
          </a:xfrm>
        </p:spPr>
        <p:txBody>
          <a:bodyPr/>
          <a:lstStyle/>
          <a:p>
            <a:r>
              <a:rPr lang="en-US" dirty="0" smtClean="0"/>
              <a:t>What’s New</a:t>
            </a:r>
            <a:endParaRPr lang="en-US" dirty="0"/>
          </a:p>
        </p:txBody>
      </p:sp>
      <p:sp>
        <p:nvSpPr>
          <p:cNvPr id="7" name="Content Placeholder 7"/>
          <p:cNvSpPr txBox="1">
            <a:spLocks/>
          </p:cNvSpPr>
          <p:nvPr/>
        </p:nvSpPr>
        <p:spPr>
          <a:xfrm>
            <a:off x="2847689" y="1343498"/>
            <a:ext cx="5943600" cy="2825389"/>
          </a:xfrm>
          <a:prstGeom prst="rect">
            <a:avLst/>
          </a:prstGeom>
        </p:spPr>
        <p:txBody>
          <a:bodyPr vert="horz" lIns="91440" tIns="45720" rIns="91440" bIns="45720" rtlCol="0" anchor="ctr">
            <a:spAutoFit/>
          </a:bodyPr>
          <a:lst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a:lstStyle>
          <a:p>
            <a:r>
              <a:rPr lang="en-US" sz="1600" dirty="0" smtClean="0">
                <a:cs typeface="Arial"/>
              </a:rPr>
              <a:t>New Data Sources: Pivotal HD, Impala</a:t>
            </a:r>
          </a:p>
          <a:p>
            <a:r>
              <a:rPr lang="en-US" sz="1600" dirty="0" smtClean="0">
                <a:cs typeface="Arial"/>
              </a:rPr>
              <a:t>Parallel Load via SAS Embedded Process </a:t>
            </a:r>
          </a:p>
          <a:p>
            <a:pPr lvl="1"/>
            <a:r>
              <a:rPr lang="en-US" sz="1400" dirty="0" smtClean="0">
                <a:cs typeface="Arial"/>
              </a:rPr>
              <a:t>Supported : Teradata, </a:t>
            </a:r>
            <a:r>
              <a:rPr lang="en-US" sz="1400" dirty="0" err="1" smtClean="0">
                <a:cs typeface="Arial"/>
              </a:rPr>
              <a:t>Greenplum</a:t>
            </a:r>
            <a:r>
              <a:rPr lang="en-US" sz="1400" dirty="0" smtClean="0">
                <a:cs typeface="Arial"/>
              </a:rPr>
              <a:t>, Oracle, SAP HANA, Hadoop (</a:t>
            </a:r>
            <a:r>
              <a:rPr lang="en-US" sz="1400" dirty="0" err="1" smtClean="0">
                <a:cs typeface="Arial"/>
              </a:rPr>
              <a:t>Hortonworks</a:t>
            </a:r>
            <a:r>
              <a:rPr lang="en-US" sz="1400" dirty="0" smtClean="0">
                <a:cs typeface="Arial"/>
              </a:rPr>
              <a:t> and </a:t>
            </a:r>
            <a:r>
              <a:rPr lang="en-US" sz="1400" dirty="0" err="1" smtClean="0">
                <a:cs typeface="Arial"/>
              </a:rPr>
              <a:t>Cloudera</a:t>
            </a:r>
            <a:r>
              <a:rPr lang="en-US" sz="1400" dirty="0" smtClean="0">
                <a:cs typeface="Arial"/>
              </a:rPr>
              <a:t>)</a:t>
            </a:r>
          </a:p>
          <a:p>
            <a:r>
              <a:rPr lang="en-US" sz="1600" dirty="0" smtClean="0">
                <a:cs typeface="Arial"/>
              </a:rPr>
              <a:t>Compression options</a:t>
            </a:r>
          </a:p>
          <a:p>
            <a:pPr lvl="1"/>
            <a:r>
              <a:rPr lang="en-US" sz="1400" dirty="0" smtClean="0">
                <a:cs typeface="Arial"/>
              </a:rPr>
              <a:t>Users with the proper role can compress data, even in self-service</a:t>
            </a:r>
          </a:p>
          <a:p>
            <a:pPr lvl="1"/>
            <a:r>
              <a:rPr lang="en-US" sz="1400" dirty="0" smtClean="0">
                <a:cs typeface="Arial"/>
              </a:rPr>
              <a:t>Input to LASR star schema must be uncompressed; output table can be compressed</a:t>
            </a:r>
          </a:p>
          <a:p>
            <a:r>
              <a:rPr lang="en-US" sz="1600" dirty="0" smtClean="0">
                <a:cs typeface="Arial"/>
              </a:rPr>
              <a:t>Other enhancements</a:t>
            </a:r>
          </a:p>
          <a:p>
            <a:pPr lvl="1"/>
            <a:r>
              <a:rPr lang="en-US" sz="1400" dirty="0" smtClean="0">
                <a:cs typeface="Arial"/>
              </a:rPr>
              <a:t>XLSB, XLSM, any delimiter in text files</a:t>
            </a:r>
          </a:p>
        </p:txBody>
      </p:sp>
    </p:spTree>
    <p:extLst>
      <p:ext uri="{BB962C8B-B14F-4D97-AF65-F5344CB8AC3E}">
        <p14:creationId xmlns:p14="http://schemas.microsoft.com/office/powerpoint/2010/main" val="181299493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SAS</a:t>
            </a:r>
            <a:r>
              <a:rPr lang="en-US" baseline="30000" dirty="0"/>
              <a:t>®</a:t>
            </a:r>
            <a:r>
              <a:rPr lang="en-US" dirty="0"/>
              <a:t> Visual Analytics </a:t>
            </a:r>
            <a:r>
              <a:rPr lang="en-US" dirty="0" smtClean="0"/>
              <a:t>7.1</a:t>
            </a:r>
            <a:endParaRPr lang="en-US" dirty="0"/>
          </a:p>
        </p:txBody>
      </p:sp>
      <p:sp>
        <p:nvSpPr>
          <p:cNvPr id="5" name="Text Placeholder 4"/>
          <p:cNvSpPr>
            <a:spLocks noGrp="1"/>
          </p:cNvSpPr>
          <p:nvPr>
            <p:ph type="body" sz="quarter" idx="11"/>
          </p:nvPr>
        </p:nvSpPr>
        <p:spPr/>
        <p:txBody>
          <a:bodyPr/>
          <a:lstStyle/>
          <a:p>
            <a:r>
              <a:rPr lang="en-US" dirty="0" smtClean="0"/>
              <a:t>Explorer</a:t>
            </a:r>
            <a:endParaRPr lang="en-US" dirty="0"/>
          </a:p>
        </p:txBody>
      </p:sp>
      <p:sp>
        <p:nvSpPr>
          <p:cNvPr id="6" name="Text Placeholder 5"/>
          <p:cNvSpPr>
            <a:spLocks noGrp="1"/>
          </p:cNvSpPr>
          <p:nvPr>
            <p:ph type="body" sz="quarter" idx="13"/>
          </p:nvPr>
        </p:nvSpPr>
        <p:spPr/>
        <p:txBody>
          <a:bodyPr/>
          <a:lstStyle/>
          <a:p>
            <a:r>
              <a:rPr lang="en-US" dirty="0" smtClean="0"/>
              <a:t>What’s New</a:t>
            </a:r>
            <a:endParaRPr lang="en-US" dirty="0"/>
          </a:p>
        </p:txBody>
      </p:sp>
      <p:sp>
        <p:nvSpPr>
          <p:cNvPr id="8" name="Content Placeholder 3"/>
          <p:cNvSpPr txBox="1">
            <a:spLocks/>
          </p:cNvSpPr>
          <p:nvPr/>
        </p:nvSpPr>
        <p:spPr>
          <a:xfrm>
            <a:off x="2816009" y="1694587"/>
            <a:ext cx="5943600" cy="1754326"/>
          </a:xfrm>
          <a:prstGeom prst="rect">
            <a:avLst/>
          </a:prstGeom>
        </p:spPr>
        <p:txBody>
          <a:bodyPr vert="horz" lIns="91440" tIns="45720" rIns="91440" bIns="45720" rtlCol="0" anchor="ctr">
            <a:spAutoFit/>
          </a:bodyPr>
          <a:lstStyle>
            <a:lvl1pPr marL="182880" indent="-182880" algn="l" defTabSz="365760" rtl="0" eaLnBrk="1" latinLnBrk="0" hangingPunct="1">
              <a:lnSpc>
                <a:spcPct val="120000"/>
              </a:lnSpc>
              <a:spcBef>
                <a:spcPts val="0"/>
              </a:spcBef>
              <a:buClr>
                <a:schemeClr val="accent2"/>
              </a:buClr>
              <a:buSzPct val="80000"/>
              <a:buFont typeface="Arial" pitchFamily="34" charset="0"/>
              <a:buChar char="•"/>
              <a:defRPr sz="1800" b="0" kern="1200" cap="none" baseline="0">
                <a:solidFill>
                  <a:schemeClr val="tx2">
                    <a:lumMod val="50000"/>
                  </a:schemeClr>
                </a:solidFill>
                <a:latin typeface="+mn-lt"/>
                <a:ea typeface="+mn-ea"/>
                <a:cs typeface="+mn-cs"/>
              </a:defRPr>
            </a:lvl1pPr>
            <a:lvl2pPr marL="365760" indent="-182880" algn="l" defTabSz="365760" rtl="0" eaLnBrk="1" latinLnBrk="0" hangingPunct="1">
              <a:lnSpc>
                <a:spcPct val="120000"/>
              </a:lnSpc>
              <a:spcBef>
                <a:spcPts val="0"/>
              </a:spcBef>
              <a:buClr>
                <a:schemeClr val="accent2"/>
              </a:buClr>
              <a:buSzPct val="80000"/>
              <a:buFont typeface="Arial" pitchFamily="34" charset="0"/>
              <a:buChar char="•"/>
              <a:tabLst/>
              <a:defRPr sz="1600" kern="1200" baseline="0">
                <a:solidFill>
                  <a:schemeClr val="tx2">
                    <a:lumMod val="50000"/>
                  </a:schemeClr>
                </a:solidFill>
                <a:latin typeface="+mn-lt"/>
                <a:ea typeface="+mn-ea"/>
                <a:cs typeface="+mn-cs"/>
              </a:defRPr>
            </a:lvl2pPr>
            <a:lvl3pPr marL="548640" indent="-182880" algn="l" defTabSz="365760" rtl="0" eaLnBrk="1" latinLnBrk="0" hangingPunct="1">
              <a:lnSpc>
                <a:spcPct val="120000"/>
              </a:lnSpc>
              <a:spcBef>
                <a:spcPts val="0"/>
              </a:spcBef>
              <a:buClr>
                <a:schemeClr val="accent2"/>
              </a:buClr>
              <a:buSzPct val="80000"/>
              <a:buFont typeface="Arial" pitchFamily="34" charset="0"/>
              <a:buChar char="•"/>
              <a:defRPr sz="1400" kern="1200" baseline="0">
                <a:solidFill>
                  <a:schemeClr val="tx2">
                    <a:lumMod val="50000"/>
                  </a:schemeClr>
                </a:solidFill>
                <a:latin typeface="+mn-lt"/>
                <a:ea typeface="+mn-ea"/>
                <a:cs typeface="+mn-cs"/>
              </a:defRPr>
            </a:lvl3pPr>
            <a:lvl4pPr marL="731520" indent="-182880" algn="l" defTabSz="365760" rtl="0" eaLnBrk="1" latinLnBrk="0" hangingPunct="1">
              <a:lnSpc>
                <a:spcPct val="120000"/>
              </a:lnSpc>
              <a:spcBef>
                <a:spcPts val="0"/>
              </a:spcBef>
              <a:buClr>
                <a:schemeClr val="accent2"/>
              </a:buClr>
              <a:buSzPct val="80000"/>
              <a:buFont typeface="Arial" pitchFamily="34" charset="0"/>
              <a:buChar char="•"/>
              <a:defRPr sz="1200" kern="1200" baseline="0">
                <a:solidFill>
                  <a:schemeClr val="tx2">
                    <a:lumMod val="50000"/>
                  </a:schemeClr>
                </a:solidFill>
                <a:latin typeface="+mn-lt"/>
                <a:ea typeface="+mn-ea"/>
                <a:cs typeface="+mn-cs"/>
              </a:defRPr>
            </a:lvl4pPr>
            <a:lvl5pPr marL="902970" indent="-171450" algn="l" defTabSz="365760" rtl="0" eaLnBrk="1" latinLnBrk="0" hangingPunct="1">
              <a:lnSpc>
                <a:spcPct val="120000"/>
              </a:lnSpc>
              <a:spcBef>
                <a:spcPts val="0"/>
              </a:spcBef>
              <a:buClr>
                <a:schemeClr val="accent2"/>
              </a:buClr>
              <a:buSzPct val="80000"/>
              <a:buFont typeface="Arial" pitchFamily="34" charset="0"/>
              <a:buChar char="•"/>
              <a:defRPr sz="1000" kern="1200" baseline="0">
                <a:solidFill>
                  <a:schemeClr val="tx2">
                    <a:lumMod val="50000"/>
                  </a:schemeClr>
                </a:solidFill>
                <a:latin typeface="+mn-lt"/>
                <a:ea typeface="+mn-ea"/>
                <a:cs typeface="+mn-cs"/>
              </a:defRPr>
            </a:lvl5pPr>
            <a:lvl6pPr marL="109728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6pPr>
            <a:lvl7pPr marL="1280160" indent="-182880" algn="l" defTabSz="36576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7pPr>
            <a:lvl8pPr marL="1463040" indent="-182880" algn="l" defTabSz="91440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8pPr>
            <a:lvl9pPr marL="1645920" indent="-182880" algn="l" defTabSz="365760" rtl="0" eaLnBrk="1" latinLnBrk="0" hangingPunct="1">
              <a:lnSpc>
                <a:spcPct val="120000"/>
              </a:lnSpc>
              <a:spcBef>
                <a:spcPts val="0"/>
              </a:spcBef>
              <a:buClr>
                <a:schemeClr val="accent1"/>
              </a:buClr>
              <a:buSzPct val="80000"/>
              <a:buFont typeface="Arial" pitchFamily="34" charset="0"/>
              <a:buChar char="•"/>
              <a:defRPr sz="1000" kern="1200">
                <a:solidFill>
                  <a:schemeClr val="tx2"/>
                </a:solidFill>
                <a:latin typeface="+mn-lt"/>
                <a:ea typeface="+mn-ea"/>
                <a:cs typeface="+mn-cs"/>
              </a:defRPr>
            </a:lvl9pPr>
          </a:lstStyle>
          <a:p>
            <a:r>
              <a:rPr lang="en-US" dirty="0" smtClean="0"/>
              <a:t>Multiple Data Sources</a:t>
            </a:r>
          </a:p>
          <a:p>
            <a:r>
              <a:rPr lang="en-US" dirty="0" smtClean="0"/>
              <a:t>Advanced filter interactivity</a:t>
            </a:r>
          </a:p>
          <a:p>
            <a:r>
              <a:rPr lang="en-US" dirty="0" err="1" smtClean="0"/>
              <a:t>Pathing</a:t>
            </a:r>
            <a:r>
              <a:rPr lang="en-US" dirty="0" smtClean="0"/>
              <a:t> – Sankey Diagrams</a:t>
            </a:r>
          </a:p>
          <a:p>
            <a:r>
              <a:rPr lang="en-US" dirty="0" smtClean="0"/>
              <a:t>Goal Seeking &amp; Scenario Analysis</a:t>
            </a:r>
          </a:p>
          <a:p>
            <a:r>
              <a:rPr lang="en-US" dirty="0" smtClean="0"/>
              <a:t>Sentiment – Text Analytics</a:t>
            </a:r>
            <a:endParaRPr lang="en-US" dirty="0"/>
          </a:p>
        </p:txBody>
      </p:sp>
    </p:spTree>
    <p:extLst>
      <p:ext uri="{BB962C8B-B14F-4D97-AF65-F5344CB8AC3E}">
        <p14:creationId xmlns:p14="http://schemas.microsoft.com/office/powerpoint/2010/main" val="778793734"/>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6"/>
          <p:cNvSpPr>
            <a:spLocks noGrp="1"/>
          </p:cNvSpPr>
          <p:nvPr>
            <p:ph type="title"/>
          </p:nvPr>
        </p:nvSpPr>
        <p:spPr>
          <a:xfrm>
            <a:off x="119817" y="5248"/>
            <a:ext cx="2460421" cy="584775"/>
          </a:xfrm>
        </p:spPr>
        <p:txBody>
          <a:bodyPr/>
          <a:lstStyle/>
          <a:p>
            <a:r>
              <a:rPr lang="en-US" dirty="0"/>
              <a:t>VA </a:t>
            </a:r>
            <a:r>
              <a:rPr lang="en-US" dirty="0" smtClean="0"/>
              <a:t>7.1</a:t>
            </a:r>
            <a:br>
              <a:rPr lang="en-US" dirty="0" smtClean="0"/>
            </a:br>
            <a:r>
              <a:rPr lang="en-US" dirty="0" smtClean="0"/>
              <a:t>data builder</a:t>
            </a:r>
            <a:endParaRPr lang="en-US" dirty="0"/>
          </a:p>
        </p:txBody>
      </p:sp>
      <p:sp>
        <p:nvSpPr>
          <p:cNvPr id="6" name="Text Placeholder 17"/>
          <p:cNvSpPr>
            <a:spLocks noGrp="1"/>
          </p:cNvSpPr>
          <p:nvPr>
            <p:ph type="body" sz="quarter" idx="11"/>
          </p:nvPr>
        </p:nvSpPr>
        <p:spPr>
          <a:xfrm>
            <a:off x="2635256" y="119301"/>
            <a:ext cx="6061271" cy="338554"/>
          </a:xfrm>
        </p:spPr>
        <p:txBody>
          <a:bodyPr/>
          <a:lstStyle/>
          <a:p>
            <a:r>
              <a:rPr lang="en-US" dirty="0" smtClean="0"/>
              <a:t>compression</a:t>
            </a:r>
            <a:endParaRPr lang="en-US" dirty="0"/>
          </a:p>
        </p:txBody>
      </p:sp>
      <p:pic>
        <p:nvPicPr>
          <p:cNvPr id="8" name="Picture 7"/>
          <p:cNvPicPr/>
          <p:nvPr/>
        </p:nvPicPr>
        <p:blipFill>
          <a:blip r:embed="rId3"/>
          <a:stretch>
            <a:fillRect/>
          </a:stretch>
        </p:blipFill>
        <p:spPr>
          <a:xfrm>
            <a:off x="1709737" y="845993"/>
            <a:ext cx="4890568" cy="3601316"/>
          </a:xfrm>
          <a:prstGeom prst="rect">
            <a:avLst/>
          </a:prstGeom>
          <a:effectLst>
            <a:outerShdw blurRad="292100" dist="50800" dir="5400000" algn="ctr" rotWithShape="0">
              <a:srgbClr val="000000">
                <a:alpha val="43137"/>
              </a:srgbClr>
            </a:outerShdw>
          </a:effectLst>
        </p:spPr>
      </p:pic>
      <p:sp>
        <p:nvSpPr>
          <p:cNvPr id="2" name="Oval 1"/>
          <p:cNvSpPr/>
          <p:nvPr/>
        </p:nvSpPr>
        <p:spPr>
          <a:xfrm>
            <a:off x="2635256" y="2527069"/>
            <a:ext cx="1196911" cy="29925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2825065243"/>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6"/>
          <p:cNvSpPr>
            <a:spLocks noGrp="1"/>
          </p:cNvSpPr>
          <p:nvPr>
            <p:ph type="title"/>
          </p:nvPr>
        </p:nvSpPr>
        <p:spPr>
          <a:xfrm>
            <a:off x="119817" y="5248"/>
            <a:ext cx="2460421" cy="584775"/>
          </a:xfrm>
        </p:spPr>
        <p:txBody>
          <a:bodyPr/>
          <a:lstStyle/>
          <a:p>
            <a:r>
              <a:rPr lang="en-US" dirty="0"/>
              <a:t>VA </a:t>
            </a:r>
            <a:r>
              <a:rPr lang="en-US" dirty="0" smtClean="0"/>
              <a:t>7.1</a:t>
            </a:r>
            <a:br>
              <a:rPr lang="en-US" dirty="0" smtClean="0"/>
            </a:br>
            <a:r>
              <a:rPr lang="en-US" dirty="0" smtClean="0"/>
              <a:t>data builder</a:t>
            </a:r>
            <a:endParaRPr lang="en-US" dirty="0"/>
          </a:p>
        </p:txBody>
      </p:sp>
      <p:sp>
        <p:nvSpPr>
          <p:cNvPr id="6" name="Text Placeholder 17"/>
          <p:cNvSpPr>
            <a:spLocks noGrp="1"/>
          </p:cNvSpPr>
          <p:nvPr>
            <p:ph type="body" sz="quarter" idx="11"/>
          </p:nvPr>
        </p:nvSpPr>
        <p:spPr>
          <a:xfrm>
            <a:off x="2635256" y="119301"/>
            <a:ext cx="6061271" cy="338554"/>
          </a:xfrm>
        </p:spPr>
        <p:txBody>
          <a:bodyPr/>
          <a:lstStyle/>
          <a:p>
            <a:r>
              <a:rPr lang="en-US" dirty="0" smtClean="0"/>
              <a:t>compression</a:t>
            </a:r>
            <a:endParaRPr lang="en-US" dirty="0"/>
          </a:p>
        </p:txBody>
      </p:sp>
      <p:pic>
        <p:nvPicPr>
          <p:cNvPr id="7" name="Picture 6"/>
          <p:cNvPicPr/>
          <p:nvPr/>
        </p:nvPicPr>
        <p:blipFill>
          <a:blip r:embed="rId3"/>
          <a:stretch>
            <a:fillRect/>
          </a:stretch>
        </p:blipFill>
        <p:spPr>
          <a:xfrm>
            <a:off x="480002" y="877079"/>
            <a:ext cx="6278245" cy="3179532"/>
          </a:xfrm>
          <a:prstGeom prst="rect">
            <a:avLst/>
          </a:prstGeom>
          <a:effectLst>
            <a:outerShdw blurRad="292100" dist="50800" dir="5400000" algn="ctr" rotWithShape="0">
              <a:srgbClr val="000000">
                <a:alpha val="43137"/>
              </a:srgbClr>
            </a:outerShdw>
          </a:effectLst>
        </p:spPr>
      </p:pic>
      <p:sp>
        <p:nvSpPr>
          <p:cNvPr id="3" name="TextBox 2"/>
          <p:cNvSpPr txBox="1"/>
          <p:nvPr/>
        </p:nvSpPr>
        <p:spPr>
          <a:xfrm>
            <a:off x="7173884" y="1080655"/>
            <a:ext cx="1970116" cy="646331"/>
          </a:xfrm>
          <a:prstGeom prst="rect">
            <a:avLst/>
          </a:prstGeom>
          <a:noFill/>
        </p:spPr>
        <p:txBody>
          <a:bodyPr wrap="square" rtlCol="0">
            <a:spAutoFit/>
          </a:bodyPr>
          <a:lstStyle/>
          <a:p>
            <a:r>
              <a:rPr lang="en-US" dirty="0" smtClean="0"/>
              <a:t>Size with Compression</a:t>
            </a:r>
            <a:endParaRPr lang="en-US" dirty="0"/>
          </a:p>
        </p:txBody>
      </p:sp>
      <p:sp>
        <p:nvSpPr>
          <p:cNvPr id="9" name="TextBox 8"/>
          <p:cNvSpPr txBox="1"/>
          <p:nvPr/>
        </p:nvSpPr>
        <p:spPr>
          <a:xfrm>
            <a:off x="7173884" y="2679469"/>
            <a:ext cx="1970116" cy="646331"/>
          </a:xfrm>
          <a:prstGeom prst="rect">
            <a:avLst/>
          </a:prstGeom>
          <a:noFill/>
        </p:spPr>
        <p:txBody>
          <a:bodyPr wrap="square" rtlCol="0">
            <a:spAutoFit/>
          </a:bodyPr>
          <a:lstStyle/>
          <a:p>
            <a:r>
              <a:rPr lang="en-US" dirty="0" smtClean="0"/>
              <a:t>Size without Compression</a:t>
            </a:r>
            <a:endParaRPr lang="en-US" dirty="0"/>
          </a:p>
        </p:txBody>
      </p:sp>
      <p:cxnSp>
        <p:nvCxnSpPr>
          <p:cNvPr id="10" name="Straight Arrow Connector 9"/>
          <p:cNvCxnSpPr>
            <a:endCxn id="3" idx="1"/>
          </p:cNvCxnSpPr>
          <p:nvPr/>
        </p:nvCxnSpPr>
        <p:spPr>
          <a:xfrm flipV="1">
            <a:off x="5843847" y="1403821"/>
            <a:ext cx="1330037" cy="785196"/>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9" idx="1"/>
          </p:cNvCxnSpPr>
          <p:nvPr/>
        </p:nvCxnSpPr>
        <p:spPr>
          <a:xfrm>
            <a:off x="5860471" y="2435629"/>
            <a:ext cx="1313413" cy="567006"/>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173884" y="1871393"/>
            <a:ext cx="1970116" cy="646331"/>
          </a:xfrm>
          <a:prstGeom prst="rect">
            <a:avLst/>
          </a:prstGeom>
          <a:noFill/>
        </p:spPr>
        <p:txBody>
          <a:bodyPr wrap="square" rtlCol="0">
            <a:spAutoFit/>
          </a:bodyPr>
          <a:lstStyle/>
          <a:p>
            <a:r>
              <a:rPr lang="en-US" dirty="0" smtClean="0"/>
              <a:t>Compression Ratio</a:t>
            </a:r>
            <a:endParaRPr lang="en-US" dirty="0"/>
          </a:p>
        </p:txBody>
      </p:sp>
      <p:cxnSp>
        <p:nvCxnSpPr>
          <p:cNvPr id="18" name="Straight Arrow Connector 17"/>
          <p:cNvCxnSpPr>
            <a:endCxn id="17" idx="1"/>
          </p:cNvCxnSpPr>
          <p:nvPr/>
        </p:nvCxnSpPr>
        <p:spPr>
          <a:xfrm>
            <a:off x="6508865" y="2189017"/>
            <a:ext cx="665019" cy="5542"/>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5336771" y="2069869"/>
            <a:ext cx="465513" cy="24106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2" name="Oval 21"/>
          <p:cNvSpPr/>
          <p:nvPr/>
        </p:nvSpPr>
        <p:spPr>
          <a:xfrm>
            <a:off x="5336771" y="2310938"/>
            <a:ext cx="473824" cy="20678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32" name="Oval 31"/>
          <p:cNvSpPr/>
          <p:nvPr/>
        </p:nvSpPr>
        <p:spPr>
          <a:xfrm>
            <a:off x="6051665" y="2112464"/>
            <a:ext cx="378228" cy="17686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457264315"/>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19818" y="141045"/>
            <a:ext cx="2515438" cy="584775"/>
          </a:xfrm>
        </p:spPr>
        <p:txBody>
          <a:bodyPr/>
          <a:lstStyle/>
          <a:p>
            <a:r>
              <a:rPr lang="en-US" dirty="0"/>
              <a:t>VA 7.1</a:t>
            </a:r>
            <a:br>
              <a:rPr lang="en-US" dirty="0"/>
            </a:br>
            <a:r>
              <a:rPr lang="en-US" dirty="0"/>
              <a:t>data builder</a:t>
            </a:r>
          </a:p>
        </p:txBody>
      </p:sp>
      <p:sp>
        <p:nvSpPr>
          <p:cNvPr id="3" name="Text Placeholder 2"/>
          <p:cNvSpPr>
            <a:spLocks noGrp="1"/>
          </p:cNvSpPr>
          <p:nvPr>
            <p:ph type="body" sz="quarter" idx="12"/>
          </p:nvPr>
        </p:nvSpPr>
        <p:spPr/>
        <p:txBody>
          <a:bodyPr/>
          <a:lstStyle/>
          <a:p>
            <a:r>
              <a:rPr lang="en-US" dirty="0" smtClean="0"/>
              <a:t>When is compression suitable</a:t>
            </a:r>
            <a:endParaRPr lang="en-US" dirty="0"/>
          </a:p>
        </p:txBody>
      </p:sp>
      <p:sp>
        <p:nvSpPr>
          <p:cNvPr id="4" name="Content Placeholder 3"/>
          <p:cNvSpPr>
            <a:spLocks noGrp="1"/>
          </p:cNvSpPr>
          <p:nvPr>
            <p:ph sz="quarter" idx="11"/>
          </p:nvPr>
        </p:nvSpPr>
        <p:spPr>
          <a:xfrm>
            <a:off x="989216" y="1620178"/>
            <a:ext cx="6043352" cy="1754326"/>
          </a:xfrm>
        </p:spPr>
        <p:txBody>
          <a:bodyPr/>
          <a:lstStyle/>
          <a:p>
            <a:r>
              <a:rPr lang="en-US" dirty="0" smtClean="0"/>
              <a:t>If data needs can’t be accommodated in any other way</a:t>
            </a:r>
          </a:p>
          <a:p>
            <a:r>
              <a:rPr lang="en-US" dirty="0" smtClean="0"/>
              <a:t>When performance isn’t impacted in a major way</a:t>
            </a:r>
          </a:p>
          <a:p>
            <a:r>
              <a:rPr lang="en-US" dirty="0" smtClean="0"/>
              <a:t>If a large number of smaller data sources need to remain available</a:t>
            </a:r>
          </a:p>
          <a:p>
            <a:r>
              <a:rPr lang="en-US" dirty="0" smtClean="0"/>
              <a:t>As a tool for a VA Administrator to use as needed</a:t>
            </a:r>
          </a:p>
        </p:txBody>
      </p:sp>
    </p:spTree>
    <p:extLst>
      <p:ext uri="{BB962C8B-B14F-4D97-AF65-F5344CB8AC3E}">
        <p14:creationId xmlns:p14="http://schemas.microsoft.com/office/powerpoint/2010/main" val="3257786204"/>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p:cNvSpPr>
            <a:spLocks noGrp="1"/>
          </p:cNvSpPr>
          <p:nvPr>
            <p:ph type="title"/>
          </p:nvPr>
        </p:nvSpPr>
        <p:spPr>
          <a:xfrm>
            <a:off x="119817" y="5248"/>
            <a:ext cx="2460421" cy="584775"/>
          </a:xfrm>
        </p:spPr>
        <p:txBody>
          <a:bodyPr/>
          <a:lstStyle/>
          <a:p>
            <a:r>
              <a:rPr lang="en-US" dirty="0"/>
              <a:t>VA </a:t>
            </a:r>
            <a:r>
              <a:rPr lang="en-US" dirty="0" smtClean="0"/>
              <a:t>7.1 – </a:t>
            </a:r>
            <a:br>
              <a:rPr lang="en-US" dirty="0" smtClean="0"/>
            </a:br>
            <a:r>
              <a:rPr lang="en-US" dirty="0" smtClean="0"/>
              <a:t>Administration</a:t>
            </a:r>
            <a:endParaRPr lang="en-US" dirty="0"/>
          </a:p>
        </p:txBody>
      </p:sp>
      <p:sp>
        <p:nvSpPr>
          <p:cNvPr id="6" name="Text Placeholder 17"/>
          <p:cNvSpPr>
            <a:spLocks noGrp="1"/>
          </p:cNvSpPr>
          <p:nvPr>
            <p:ph type="body" sz="quarter" idx="11"/>
          </p:nvPr>
        </p:nvSpPr>
        <p:spPr>
          <a:xfrm>
            <a:off x="2635256" y="119301"/>
            <a:ext cx="6061271" cy="338554"/>
          </a:xfrm>
        </p:spPr>
        <p:txBody>
          <a:bodyPr/>
          <a:lstStyle/>
          <a:p>
            <a:r>
              <a:rPr lang="en-US" dirty="0" smtClean="0"/>
              <a:t>Usage Reports</a:t>
            </a:r>
            <a:endParaRPr lang="en-US" dirty="0"/>
          </a:p>
        </p:txBody>
      </p:sp>
      <p:pic>
        <p:nvPicPr>
          <p:cNvPr id="2" name="Picture 1"/>
          <p:cNvPicPr>
            <a:picLocks noChangeAspect="1"/>
          </p:cNvPicPr>
          <p:nvPr/>
        </p:nvPicPr>
        <p:blipFill>
          <a:blip r:embed="rId2"/>
          <a:stretch>
            <a:fillRect/>
          </a:stretch>
        </p:blipFill>
        <p:spPr>
          <a:xfrm>
            <a:off x="382781" y="783123"/>
            <a:ext cx="2438400" cy="1828800"/>
          </a:xfrm>
          <a:prstGeom prst="rect">
            <a:avLst/>
          </a:prstGeom>
          <a:ln>
            <a:solidFill>
              <a:schemeClr val="accent1"/>
            </a:solid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3"/>
          <a:stretch>
            <a:fillRect/>
          </a:stretch>
        </p:blipFill>
        <p:spPr>
          <a:xfrm>
            <a:off x="2052149" y="2167606"/>
            <a:ext cx="2438400" cy="1828800"/>
          </a:xfrm>
          <a:prstGeom prst="rect">
            <a:avLst/>
          </a:prstGeom>
          <a:ln>
            <a:solidFill>
              <a:schemeClr val="accent1"/>
            </a:solid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a:stretch>
            <a:fillRect/>
          </a:stretch>
        </p:blipFill>
        <p:spPr>
          <a:xfrm>
            <a:off x="312342" y="2914232"/>
            <a:ext cx="2438400" cy="1828800"/>
          </a:xfrm>
          <a:prstGeom prst="rect">
            <a:avLst/>
          </a:prstGeom>
          <a:ln>
            <a:solidFill>
              <a:schemeClr val="accent1"/>
            </a:solid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5"/>
          <a:stretch>
            <a:fillRect/>
          </a:stretch>
        </p:blipFill>
        <p:spPr>
          <a:xfrm>
            <a:off x="3663697" y="755113"/>
            <a:ext cx="2513095" cy="1884821"/>
          </a:xfrm>
          <a:prstGeom prst="rect">
            <a:avLst/>
          </a:prstGeom>
          <a:ln>
            <a:solidFill>
              <a:schemeClr val="accent1"/>
            </a:solid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6"/>
          <a:stretch>
            <a:fillRect/>
          </a:stretch>
        </p:blipFill>
        <p:spPr>
          <a:xfrm>
            <a:off x="6413410" y="397504"/>
            <a:ext cx="2438400" cy="1828800"/>
          </a:xfrm>
          <a:prstGeom prst="rect">
            <a:avLst/>
          </a:prstGeom>
          <a:ln>
            <a:solidFill>
              <a:schemeClr val="accent1"/>
            </a:solidFill>
          </a:ln>
          <a:effectLst>
            <a:outerShdw blurRad="292100" dist="139700" dir="2700000" algn="tl" rotWithShape="0">
              <a:srgbClr val="333333">
                <a:alpha val="65000"/>
              </a:srgbClr>
            </a:outerShdw>
          </a:effectLst>
        </p:spPr>
      </p:pic>
      <p:pic>
        <p:nvPicPr>
          <p:cNvPr id="13" name="Picture 12"/>
          <p:cNvPicPr>
            <a:picLocks noChangeAspect="1"/>
          </p:cNvPicPr>
          <p:nvPr/>
        </p:nvPicPr>
        <p:blipFill>
          <a:blip r:embed="rId7"/>
          <a:stretch>
            <a:fillRect/>
          </a:stretch>
        </p:blipFill>
        <p:spPr>
          <a:xfrm>
            <a:off x="6402850" y="2745580"/>
            <a:ext cx="2438400" cy="1828800"/>
          </a:xfrm>
          <a:prstGeom prst="rect">
            <a:avLst/>
          </a:prstGeom>
          <a:ln>
            <a:solidFill>
              <a:schemeClr val="accent1"/>
            </a:solid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8"/>
          <a:stretch>
            <a:fillRect/>
          </a:stretch>
        </p:blipFill>
        <p:spPr>
          <a:xfrm>
            <a:off x="4940717" y="1999832"/>
            <a:ext cx="2438400" cy="1828800"/>
          </a:xfrm>
          <a:prstGeom prst="rect">
            <a:avLst/>
          </a:prstGeom>
          <a:ln>
            <a:solidFill>
              <a:schemeClr val="accent1"/>
            </a:solidFill>
          </a:ln>
          <a:effectLst>
            <a:outerShdw blurRad="292100" dist="139700" dir="2700000" algn="tl" rotWithShape="0">
              <a:srgbClr val="333333">
                <a:alpha val="65000"/>
              </a:srgbClr>
            </a:outerShdw>
          </a:effectLst>
        </p:spPr>
      </p:pic>
      <p:sp>
        <p:nvSpPr>
          <p:cNvPr id="14" name="TextBox 13"/>
          <p:cNvSpPr txBox="1"/>
          <p:nvPr/>
        </p:nvSpPr>
        <p:spPr>
          <a:xfrm>
            <a:off x="2428227" y="4119642"/>
            <a:ext cx="4124643" cy="523220"/>
          </a:xfrm>
          <a:prstGeom prst="rect">
            <a:avLst/>
          </a:prstGeom>
          <a:solidFill>
            <a:schemeClr val="bg1"/>
          </a:solidFill>
          <a:ln>
            <a:solidFill>
              <a:schemeClr val="accent1"/>
            </a:solidFill>
          </a:ln>
        </p:spPr>
        <p:txBody>
          <a:bodyPr wrap="square" rtlCol="0">
            <a:spAutoFit/>
          </a:bodyPr>
          <a:lstStyle/>
          <a:p>
            <a:pPr marL="285750" indent="-285750">
              <a:buFont typeface="Wingdings" panose="05000000000000000000" pitchFamily="2" charset="2"/>
              <a:buChar char="Ø"/>
            </a:pPr>
            <a:r>
              <a:rPr lang="en-US" sz="1400" dirty="0" smtClean="0">
                <a:solidFill>
                  <a:srgbClr val="003B76">
                    <a:lumMod val="60000"/>
                    <a:lumOff val="40000"/>
                  </a:srgbClr>
                </a:solidFill>
              </a:rPr>
              <a:t>Examples of report sections from Administrative Overview Usage report</a:t>
            </a:r>
          </a:p>
        </p:txBody>
      </p:sp>
    </p:spTree>
    <p:extLst>
      <p:ext uri="{BB962C8B-B14F-4D97-AF65-F5344CB8AC3E}">
        <p14:creationId xmlns:p14="http://schemas.microsoft.com/office/powerpoint/2010/main" val="2953612487"/>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a:t>Designer</a:t>
            </a:r>
          </a:p>
        </p:txBody>
      </p:sp>
      <p:sp>
        <p:nvSpPr>
          <p:cNvPr id="3" name="Text Placeholder 2"/>
          <p:cNvSpPr>
            <a:spLocks noGrp="1"/>
          </p:cNvSpPr>
          <p:nvPr>
            <p:ph type="body" sz="quarter" idx="11"/>
          </p:nvPr>
        </p:nvSpPr>
        <p:spPr/>
        <p:txBody>
          <a:bodyPr/>
          <a:lstStyle/>
          <a:p>
            <a:r>
              <a:rPr lang="en-US" dirty="0" smtClean="0"/>
              <a:t>Post-Aggregation Filters</a:t>
            </a:r>
            <a:endParaRPr lang="en-US" dirty="0"/>
          </a:p>
        </p:txBody>
      </p:sp>
      <p:sp>
        <p:nvSpPr>
          <p:cNvPr id="4" name="TextBox 3"/>
          <p:cNvSpPr txBox="1"/>
          <p:nvPr/>
        </p:nvSpPr>
        <p:spPr>
          <a:xfrm>
            <a:off x="6300065" y="1023725"/>
            <a:ext cx="2557220" cy="3046988"/>
          </a:xfrm>
          <a:prstGeom prst="rect">
            <a:avLst/>
          </a:prstGeom>
          <a:noFill/>
        </p:spPr>
        <p:txBody>
          <a:bodyPr wrap="square" rtlCol="0">
            <a:spAutoFit/>
          </a:bodyPr>
          <a:lstStyle/>
          <a:p>
            <a:r>
              <a:rPr lang="en-US" sz="1200" dirty="0" smtClean="0">
                <a:solidFill>
                  <a:srgbClr val="000000"/>
                </a:solidFill>
              </a:rPr>
              <a:t>Post-aggregation filter can be controlled on a </a:t>
            </a:r>
            <a:r>
              <a:rPr lang="en-US" sz="1200" b="1" i="1" dirty="0" smtClean="0">
                <a:solidFill>
                  <a:srgbClr val="000000"/>
                </a:solidFill>
              </a:rPr>
              <a:t>per measure basis</a:t>
            </a:r>
            <a:r>
              <a:rPr lang="en-US" sz="1200" dirty="0" smtClean="0">
                <a:solidFill>
                  <a:srgbClr val="000000"/>
                </a:solidFill>
              </a:rPr>
              <a:t>.</a:t>
            </a:r>
          </a:p>
          <a:p>
            <a:endParaRPr lang="en-US" sz="1200" dirty="0">
              <a:solidFill>
                <a:srgbClr val="000000"/>
              </a:solidFill>
            </a:endParaRPr>
          </a:p>
          <a:p>
            <a:r>
              <a:rPr lang="en-US" sz="1200" dirty="0" smtClean="0">
                <a:solidFill>
                  <a:srgbClr val="000000"/>
                </a:solidFill>
              </a:rPr>
              <a:t>The lower and upper limits in the slider will automatically display the min and max values for pre or post-aggregation, depending on how the filter is setup.</a:t>
            </a:r>
          </a:p>
          <a:p>
            <a:endParaRPr lang="en-US" sz="1200" dirty="0" smtClean="0">
              <a:solidFill>
                <a:srgbClr val="000000"/>
              </a:solidFill>
            </a:endParaRPr>
          </a:p>
          <a:p>
            <a:endParaRPr lang="en-US" sz="1200" dirty="0">
              <a:solidFill>
                <a:srgbClr val="000000"/>
              </a:solidFill>
            </a:endParaRPr>
          </a:p>
          <a:p>
            <a:endParaRPr lang="en-US" sz="1200" dirty="0" smtClean="0">
              <a:solidFill>
                <a:srgbClr val="000000"/>
              </a:solidFill>
            </a:endParaRPr>
          </a:p>
          <a:p>
            <a:r>
              <a:rPr lang="en-US" sz="1200" dirty="0" smtClean="0">
                <a:solidFill>
                  <a:srgbClr val="000000"/>
                </a:solidFill>
              </a:rPr>
              <a:t>Note: Post-aggregation filter is not available for </a:t>
            </a:r>
            <a:r>
              <a:rPr lang="en-US" sz="1200" b="1" i="1" dirty="0" smtClean="0">
                <a:solidFill>
                  <a:srgbClr val="000000"/>
                </a:solidFill>
              </a:rPr>
              <a:t>Scatter Plot, Time Series Plot, and Crosstab </a:t>
            </a:r>
            <a:r>
              <a:rPr lang="en-US" sz="1200" dirty="0" smtClean="0">
                <a:solidFill>
                  <a:srgbClr val="000000"/>
                </a:solidFill>
              </a:rPr>
              <a:t>(see table at the end of this section).</a:t>
            </a:r>
          </a:p>
        </p:txBody>
      </p:sp>
      <p:pic>
        <p:nvPicPr>
          <p:cNvPr id="5" name="Picture 4"/>
          <p:cNvPicPr>
            <a:picLocks noChangeAspect="1"/>
          </p:cNvPicPr>
          <p:nvPr/>
        </p:nvPicPr>
        <p:blipFill>
          <a:blip r:embed="rId3"/>
          <a:stretch>
            <a:fillRect/>
          </a:stretch>
        </p:blipFill>
        <p:spPr>
          <a:xfrm>
            <a:off x="3520840" y="725818"/>
            <a:ext cx="2145051" cy="3812062"/>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448930" y="1023725"/>
            <a:ext cx="2557220" cy="2677656"/>
          </a:xfrm>
          <a:prstGeom prst="rect">
            <a:avLst/>
          </a:prstGeom>
          <a:noFill/>
        </p:spPr>
        <p:txBody>
          <a:bodyPr wrap="square" rtlCol="0">
            <a:spAutoFit/>
          </a:bodyPr>
          <a:lstStyle/>
          <a:p>
            <a:r>
              <a:rPr lang="en-US" sz="1200" dirty="0" smtClean="0">
                <a:solidFill>
                  <a:srgbClr val="000000"/>
                </a:solidFill>
              </a:rPr>
              <a:t>Controlled by option </a:t>
            </a:r>
            <a:r>
              <a:rPr lang="en-US" sz="1200" b="1" i="1" dirty="0" smtClean="0">
                <a:solidFill>
                  <a:srgbClr val="000000"/>
                </a:solidFill>
              </a:rPr>
              <a:t>Filter aggregated values</a:t>
            </a:r>
            <a:r>
              <a:rPr lang="en-US" sz="1200" dirty="0" smtClean="0">
                <a:solidFill>
                  <a:srgbClr val="000000"/>
                </a:solidFill>
              </a:rPr>
              <a:t>, post-aggregation filters are available in the </a:t>
            </a:r>
            <a:r>
              <a:rPr lang="en-US" sz="1200" b="1" i="1" dirty="0" smtClean="0">
                <a:solidFill>
                  <a:srgbClr val="000000"/>
                </a:solidFill>
              </a:rPr>
              <a:t>Filter</a:t>
            </a:r>
            <a:r>
              <a:rPr lang="en-US" sz="1200" dirty="0" smtClean="0">
                <a:solidFill>
                  <a:srgbClr val="000000"/>
                </a:solidFill>
              </a:rPr>
              <a:t> tab for simple filters (not Advanced) and </a:t>
            </a:r>
            <a:r>
              <a:rPr lang="en-US" sz="1200" b="1" i="1" dirty="0" smtClean="0">
                <a:solidFill>
                  <a:srgbClr val="000000"/>
                </a:solidFill>
              </a:rPr>
              <a:t>only for filters based on measures</a:t>
            </a:r>
            <a:r>
              <a:rPr lang="en-US" sz="1200" dirty="0" smtClean="0">
                <a:solidFill>
                  <a:srgbClr val="000000"/>
                </a:solidFill>
              </a:rPr>
              <a:t> (calculated or not).</a:t>
            </a:r>
          </a:p>
          <a:p>
            <a:endParaRPr lang="en-US" sz="1200" dirty="0">
              <a:solidFill>
                <a:srgbClr val="000000"/>
              </a:solidFill>
            </a:endParaRPr>
          </a:p>
          <a:p>
            <a:r>
              <a:rPr lang="en-US" sz="1200" dirty="0" smtClean="0">
                <a:solidFill>
                  <a:srgbClr val="000000"/>
                </a:solidFill>
              </a:rPr>
              <a:t>If the filter is applied on an aggregated measure, it implies post-aggregation, therefore the option is pre-selected and disabled.</a:t>
            </a:r>
          </a:p>
          <a:p>
            <a:endParaRPr lang="en-US" sz="1200" dirty="0">
              <a:solidFill>
                <a:srgbClr val="000000"/>
              </a:solidFill>
            </a:endParaRPr>
          </a:p>
        </p:txBody>
      </p:sp>
      <p:sp>
        <p:nvSpPr>
          <p:cNvPr id="7" name="Rectangle 6"/>
          <p:cNvSpPr/>
          <p:nvPr/>
        </p:nvSpPr>
        <p:spPr>
          <a:xfrm>
            <a:off x="3520840" y="1526388"/>
            <a:ext cx="1062590" cy="1760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
        <p:nvSpPr>
          <p:cNvPr id="8" name="Rectangle 7"/>
          <p:cNvSpPr/>
          <p:nvPr/>
        </p:nvSpPr>
        <p:spPr>
          <a:xfrm>
            <a:off x="3520840" y="2631849"/>
            <a:ext cx="1062590" cy="1760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
        <p:nvSpPr>
          <p:cNvPr id="9" name="Rectangle 8"/>
          <p:cNvSpPr/>
          <p:nvPr/>
        </p:nvSpPr>
        <p:spPr>
          <a:xfrm>
            <a:off x="3520840" y="3725880"/>
            <a:ext cx="1062590" cy="1760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cxnSp>
        <p:nvCxnSpPr>
          <p:cNvPr id="10" name="Straight Arrow Connector 9"/>
          <p:cNvCxnSpPr/>
          <p:nvPr/>
        </p:nvCxnSpPr>
        <p:spPr>
          <a:xfrm>
            <a:off x="2366010" y="3234690"/>
            <a:ext cx="1154830" cy="4911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978114"/>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6"/>
          <p:cNvSpPr>
            <a:spLocks noGrp="1"/>
          </p:cNvSpPr>
          <p:nvPr>
            <p:ph type="title"/>
          </p:nvPr>
        </p:nvSpPr>
        <p:spPr>
          <a:xfrm>
            <a:off x="119817" y="5248"/>
            <a:ext cx="2460421" cy="584775"/>
          </a:xfrm>
        </p:spPr>
        <p:txBody>
          <a:bodyPr/>
          <a:lstStyle/>
          <a:p>
            <a:r>
              <a:rPr lang="en-US" dirty="0"/>
              <a:t>VA </a:t>
            </a:r>
            <a:r>
              <a:rPr lang="en-US" dirty="0" smtClean="0"/>
              <a:t>7.1 – </a:t>
            </a:r>
            <a:br>
              <a:rPr lang="en-US" dirty="0" smtClean="0"/>
            </a:br>
            <a:r>
              <a:rPr lang="en-US" dirty="0" smtClean="0"/>
              <a:t>Administrator</a:t>
            </a:r>
            <a:endParaRPr lang="en-US" dirty="0"/>
          </a:p>
        </p:txBody>
      </p:sp>
      <p:pic>
        <p:nvPicPr>
          <p:cNvPr id="2" name="Picture 1"/>
          <p:cNvPicPr>
            <a:picLocks noChangeAspect="1"/>
          </p:cNvPicPr>
          <p:nvPr/>
        </p:nvPicPr>
        <p:blipFill>
          <a:blip r:embed="rId3"/>
          <a:stretch>
            <a:fillRect/>
          </a:stretch>
        </p:blipFill>
        <p:spPr>
          <a:xfrm>
            <a:off x="1623589" y="577751"/>
            <a:ext cx="5474328" cy="4105746"/>
          </a:xfrm>
          <a:prstGeom prst="rect">
            <a:avLst/>
          </a:prstGeom>
          <a:ln>
            <a:solidFill>
              <a:schemeClr val="accent1"/>
            </a:solidFill>
          </a:ln>
          <a:effectLst>
            <a:outerShdw blurRad="292100" dist="139700" dir="2700000" algn="tl" rotWithShape="0">
              <a:srgbClr val="333333">
                <a:alpha val="65000"/>
              </a:srgbClr>
            </a:outerShdw>
          </a:effectLst>
        </p:spPr>
      </p:pic>
      <p:sp>
        <p:nvSpPr>
          <p:cNvPr id="11" name="Text Placeholder 17"/>
          <p:cNvSpPr>
            <a:spLocks noGrp="1"/>
          </p:cNvSpPr>
          <p:nvPr>
            <p:ph type="body" sz="quarter" idx="11"/>
          </p:nvPr>
        </p:nvSpPr>
        <p:spPr>
          <a:xfrm>
            <a:off x="2635256" y="119301"/>
            <a:ext cx="6061271" cy="338554"/>
          </a:xfrm>
        </p:spPr>
        <p:txBody>
          <a:bodyPr/>
          <a:lstStyle/>
          <a:p>
            <a:r>
              <a:rPr lang="en-US" dirty="0" smtClean="0"/>
              <a:t>Multiple Server selection</a:t>
            </a:r>
            <a:endParaRPr lang="en-US" dirty="0"/>
          </a:p>
        </p:txBody>
      </p:sp>
      <p:sp>
        <p:nvSpPr>
          <p:cNvPr id="4" name="Rectangle 3"/>
          <p:cNvSpPr/>
          <p:nvPr/>
        </p:nvSpPr>
        <p:spPr>
          <a:xfrm>
            <a:off x="2706986" y="1059255"/>
            <a:ext cx="162963" cy="362424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
        <p:nvSpPr>
          <p:cNvPr id="9" name="TextBox 8"/>
          <p:cNvSpPr txBox="1"/>
          <p:nvPr/>
        </p:nvSpPr>
        <p:spPr>
          <a:xfrm>
            <a:off x="1897099" y="3644794"/>
            <a:ext cx="4576129" cy="307777"/>
          </a:xfrm>
          <a:prstGeom prst="rect">
            <a:avLst/>
          </a:prstGeom>
          <a:solidFill>
            <a:schemeClr val="bg1"/>
          </a:solidFill>
          <a:ln>
            <a:solidFill>
              <a:schemeClr val="accent1"/>
            </a:solidFill>
          </a:ln>
        </p:spPr>
        <p:txBody>
          <a:bodyPr wrap="square" rtlCol="0">
            <a:spAutoFit/>
          </a:bodyPr>
          <a:lstStyle/>
          <a:p>
            <a:pPr marL="285750" indent="-285750">
              <a:buFont typeface="Wingdings" panose="05000000000000000000" pitchFamily="2" charset="2"/>
              <a:buChar char="Ø"/>
            </a:pPr>
            <a:r>
              <a:rPr lang="en-US" sz="1400" dirty="0" smtClean="0">
                <a:solidFill>
                  <a:srgbClr val="003B76">
                    <a:lumMod val="60000"/>
                    <a:lumOff val="40000"/>
                  </a:srgbClr>
                </a:solidFill>
              </a:rPr>
              <a:t>Perform actions on multiple servers / tables</a:t>
            </a:r>
          </a:p>
        </p:txBody>
      </p:sp>
    </p:spTree>
    <p:extLst>
      <p:ext uri="{BB962C8B-B14F-4D97-AF65-F5344CB8AC3E}">
        <p14:creationId xmlns:p14="http://schemas.microsoft.com/office/powerpoint/2010/main" val="3485198301"/>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6"/>
          <p:cNvSpPr>
            <a:spLocks noGrp="1"/>
          </p:cNvSpPr>
          <p:nvPr>
            <p:ph type="title"/>
          </p:nvPr>
        </p:nvSpPr>
        <p:spPr>
          <a:xfrm>
            <a:off x="119817" y="5248"/>
            <a:ext cx="2460421" cy="584775"/>
          </a:xfrm>
        </p:spPr>
        <p:txBody>
          <a:bodyPr/>
          <a:lstStyle/>
          <a:p>
            <a:r>
              <a:rPr lang="en-US" dirty="0"/>
              <a:t>VA </a:t>
            </a:r>
            <a:r>
              <a:rPr lang="en-US" dirty="0" smtClean="0"/>
              <a:t>7.1 – </a:t>
            </a:r>
            <a:br>
              <a:rPr lang="en-US" dirty="0" smtClean="0"/>
            </a:br>
            <a:r>
              <a:rPr lang="en-US" dirty="0" smtClean="0"/>
              <a:t>Administrator</a:t>
            </a:r>
            <a:endParaRPr lang="en-US" dirty="0"/>
          </a:p>
        </p:txBody>
      </p:sp>
      <p:pic>
        <p:nvPicPr>
          <p:cNvPr id="2" name="Picture 1"/>
          <p:cNvPicPr>
            <a:picLocks noChangeAspect="1"/>
          </p:cNvPicPr>
          <p:nvPr/>
        </p:nvPicPr>
        <p:blipFill>
          <a:blip r:embed="rId3"/>
          <a:stretch>
            <a:fillRect/>
          </a:stretch>
        </p:blipFill>
        <p:spPr>
          <a:xfrm>
            <a:off x="1623589" y="577751"/>
            <a:ext cx="5474328" cy="4105746"/>
          </a:xfrm>
          <a:prstGeom prst="rect">
            <a:avLst/>
          </a:prstGeom>
          <a:ln>
            <a:solidFill>
              <a:schemeClr val="accent1"/>
            </a:solidFill>
          </a:ln>
          <a:effectLst>
            <a:outerShdw blurRad="292100" dist="139700" dir="2700000" algn="tl" rotWithShape="0">
              <a:srgbClr val="333333">
                <a:alpha val="65000"/>
              </a:srgbClr>
            </a:outerShdw>
          </a:effectLst>
        </p:spPr>
      </p:pic>
      <p:sp>
        <p:nvSpPr>
          <p:cNvPr id="11" name="Text Placeholder 17"/>
          <p:cNvSpPr>
            <a:spLocks noGrp="1"/>
          </p:cNvSpPr>
          <p:nvPr>
            <p:ph type="body" sz="quarter" idx="11"/>
          </p:nvPr>
        </p:nvSpPr>
        <p:spPr>
          <a:xfrm>
            <a:off x="2635256" y="119301"/>
            <a:ext cx="6061271" cy="338554"/>
          </a:xfrm>
        </p:spPr>
        <p:txBody>
          <a:bodyPr/>
          <a:lstStyle/>
          <a:p>
            <a:r>
              <a:rPr lang="en-US" dirty="0" smtClean="0"/>
              <a:t>Multiple Table selection</a:t>
            </a:r>
            <a:endParaRPr lang="en-US" dirty="0"/>
          </a:p>
        </p:txBody>
      </p:sp>
      <p:sp>
        <p:nvSpPr>
          <p:cNvPr id="7" name="Rectangle 6"/>
          <p:cNvSpPr/>
          <p:nvPr/>
        </p:nvSpPr>
        <p:spPr>
          <a:xfrm>
            <a:off x="3820562" y="1030358"/>
            <a:ext cx="162963" cy="362424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
        <p:nvSpPr>
          <p:cNvPr id="8" name="Rectangle 7"/>
          <p:cNvSpPr/>
          <p:nvPr/>
        </p:nvSpPr>
        <p:spPr>
          <a:xfrm>
            <a:off x="4760611" y="1028853"/>
            <a:ext cx="309330" cy="362424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
        <p:nvSpPr>
          <p:cNvPr id="6" name="TextBox 5"/>
          <p:cNvSpPr txBox="1"/>
          <p:nvPr/>
        </p:nvSpPr>
        <p:spPr>
          <a:xfrm>
            <a:off x="1897099" y="3644794"/>
            <a:ext cx="4838679" cy="523220"/>
          </a:xfrm>
          <a:prstGeom prst="rect">
            <a:avLst/>
          </a:prstGeom>
          <a:solidFill>
            <a:schemeClr val="bg1"/>
          </a:solidFill>
          <a:ln>
            <a:solidFill>
              <a:schemeClr val="accent1"/>
            </a:solidFill>
          </a:ln>
        </p:spPr>
        <p:txBody>
          <a:bodyPr wrap="square" rtlCol="0">
            <a:spAutoFit/>
          </a:bodyPr>
          <a:lstStyle/>
          <a:p>
            <a:pPr marL="285750" indent="-285750">
              <a:buFont typeface="Wingdings" panose="05000000000000000000" pitchFamily="2" charset="2"/>
              <a:buChar char="Ø"/>
            </a:pPr>
            <a:r>
              <a:rPr lang="en-US" sz="1400" dirty="0" smtClean="0">
                <a:solidFill>
                  <a:srgbClr val="003B76">
                    <a:lumMod val="60000"/>
                    <a:lumOff val="40000"/>
                  </a:srgbClr>
                </a:solidFill>
              </a:rPr>
              <a:t>Can set up table limits, gives over capacity warning</a:t>
            </a:r>
          </a:p>
          <a:p>
            <a:pPr marL="285750" indent="-285750">
              <a:buFont typeface="Wingdings" panose="05000000000000000000" pitchFamily="2" charset="2"/>
              <a:buChar char="Ø"/>
            </a:pPr>
            <a:r>
              <a:rPr lang="en-US" sz="1400" dirty="0" smtClean="0">
                <a:solidFill>
                  <a:srgbClr val="003B76">
                    <a:lumMod val="60000"/>
                    <a:lumOff val="40000"/>
                  </a:srgbClr>
                </a:solidFill>
              </a:rPr>
              <a:t>If overcapacity, then will not load the NEXT file</a:t>
            </a:r>
          </a:p>
        </p:txBody>
      </p:sp>
    </p:spTree>
    <p:extLst>
      <p:ext uri="{BB962C8B-B14F-4D97-AF65-F5344CB8AC3E}">
        <p14:creationId xmlns:p14="http://schemas.microsoft.com/office/powerpoint/2010/main" val="4094549703"/>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GB" dirty="0" smtClean="0"/>
              <a:t>SAS Home in HTML5</a:t>
            </a:r>
            <a:endParaRPr lang="en-GB" dirty="0"/>
          </a:p>
        </p:txBody>
      </p:sp>
      <p:pic>
        <p:nvPicPr>
          <p:cNvPr id="4" name="Picture 3"/>
          <p:cNvPicPr>
            <a:picLocks noChangeAspect="1"/>
          </p:cNvPicPr>
          <p:nvPr/>
        </p:nvPicPr>
        <p:blipFill rotWithShape="1">
          <a:blip r:embed="rId2"/>
          <a:srcRect t="9170"/>
          <a:stretch/>
        </p:blipFill>
        <p:spPr>
          <a:xfrm>
            <a:off x="819862" y="848929"/>
            <a:ext cx="7526280" cy="3845332"/>
          </a:xfrm>
          <a:prstGeom prst="rect">
            <a:avLst/>
          </a:prstGeom>
        </p:spPr>
      </p:pic>
      <p:sp>
        <p:nvSpPr>
          <p:cNvPr id="5" name="Title 16"/>
          <p:cNvSpPr>
            <a:spLocks noGrp="1"/>
          </p:cNvSpPr>
          <p:nvPr>
            <p:ph type="title"/>
          </p:nvPr>
        </p:nvSpPr>
        <p:spPr>
          <a:xfrm>
            <a:off x="119817" y="5248"/>
            <a:ext cx="2460421" cy="584775"/>
          </a:xfrm>
        </p:spPr>
        <p:txBody>
          <a:bodyPr/>
          <a:lstStyle/>
          <a:p>
            <a:r>
              <a:rPr lang="en-US" dirty="0"/>
              <a:t>VA </a:t>
            </a:r>
            <a:r>
              <a:rPr lang="en-US" dirty="0" smtClean="0"/>
              <a:t>7.1 – </a:t>
            </a:r>
            <a:br>
              <a:rPr lang="en-US" dirty="0" smtClean="0"/>
            </a:br>
            <a:r>
              <a:rPr lang="en-US" dirty="0" smtClean="0"/>
              <a:t>Administration</a:t>
            </a:r>
            <a:endParaRPr lang="en-US" dirty="0"/>
          </a:p>
        </p:txBody>
      </p:sp>
    </p:spTree>
    <p:extLst>
      <p:ext uri="{BB962C8B-B14F-4D97-AF65-F5344CB8AC3E}">
        <p14:creationId xmlns:p14="http://schemas.microsoft.com/office/powerpoint/2010/main" val="475678242"/>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820" y="143609"/>
            <a:ext cx="2515438" cy="579646"/>
          </a:xfrm>
        </p:spPr>
        <p:txBody>
          <a:bodyPr/>
          <a:lstStyle/>
          <a:p>
            <a:pPr>
              <a:lnSpc>
                <a:spcPts val="1880"/>
              </a:lnSpc>
              <a:defRPr/>
            </a:pPr>
            <a:r>
              <a:rPr lang="en-US" dirty="0" err="1"/>
              <a:t>SaS</a:t>
            </a:r>
            <a:r>
              <a:rPr lang="en-US" dirty="0"/>
              <a:t> visual </a:t>
            </a:r>
            <a:r>
              <a:rPr lang="en-US" dirty="0" smtClean="0"/>
              <a:t>analytics</a:t>
            </a:r>
            <a:endParaRPr lang="en-US" b="1" kern="700" spc="80" dirty="0">
              <a:solidFill>
                <a:schemeClr val="accent2"/>
              </a:solidFill>
              <a:latin typeface="Arial" pitchFamily="34" charset="0"/>
              <a:ea typeface="ＭＳ Ｐゴシック" pitchFamily="34" charset="-128"/>
            </a:endParaRPr>
          </a:p>
        </p:txBody>
      </p:sp>
      <p:sp>
        <p:nvSpPr>
          <p:cNvPr id="3" name="Text Placeholder 2"/>
          <p:cNvSpPr>
            <a:spLocks noGrp="1"/>
          </p:cNvSpPr>
          <p:nvPr>
            <p:ph type="body" sz="quarter" idx="12"/>
          </p:nvPr>
        </p:nvSpPr>
        <p:spPr>
          <a:xfrm>
            <a:off x="2635255" y="271236"/>
            <a:ext cx="6054720" cy="307777"/>
          </a:xfrm>
        </p:spPr>
        <p:txBody>
          <a:bodyPr/>
          <a:lstStyle/>
          <a:p>
            <a:pPr>
              <a:defRPr/>
            </a:pPr>
            <a:r>
              <a:rPr lang="en-US" sz="1400" kern="600" spc="40" dirty="0">
                <a:solidFill>
                  <a:schemeClr val="tx1"/>
                </a:solidFill>
                <a:latin typeface="Arial" pitchFamily="34" charset="0"/>
                <a:ea typeface="ＭＳ Ｐゴシック" pitchFamily="34" charset="-128"/>
              </a:rPr>
              <a:t>KEY developments in VA </a:t>
            </a:r>
            <a:r>
              <a:rPr lang="en-US" sz="1400" kern="600" spc="40" dirty="0" smtClean="0">
                <a:solidFill>
                  <a:schemeClr val="tx1"/>
                </a:solidFill>
                <a:latin typeface="Arial" pitchFamily="34" charset="0"/>
                <a:ea typeface="ＭＳ Ｐゴシック" pitchFamily="34" charset="-128"/>
              </a:rPr>
              <a:t>7.1</a:t>
            </a:r>
            <a:endParaRPr lang="en-US" sz="1400" kern="600" spc="40" dirty="0">
              <a:solidFill>
                <a:schemeClr val="tx1"/>
              </a:solidFill>
              <a:latin typeface="Arial" pitchFamily="34" charset="0"/>
              <a:ea typeface="ＭＳ Ｐゴシック" pitchFamily="34" charset="-128"/>
            </a:endParaRPr>
          </a:p>
        </p:txBody>
      </p:sp>
      <p:sp>
        <p:nvSpPr>
          <p:cNvPr id="6" name="TextBox 5"/>
          <p:cNvSpPr txBox="1"/>
          <p:nvPr/>
        </p:nvSpPr>
        <p:spPr>
          <a:xfrm>
            <a:off x="8534400" y="4476752"/>
            <a:ext cx="609600" cy="276999"/>
          </a:xfrm>
          <a:prstGeom prst="rect">
            <a:avLst/>
          </a:prstGeom>
          <a:noFill/>
        </p:spPr>
        <p:txBody>
          <a:bodyPr wrap="square" rtlCol="0">
            <a:spAutoFit/>
          </a:bodyPr>
          <a:lstStyle/>
          <a:p>
            <a:pPr algn="r"/>
            <a:fld id="{3C5AA613-7B47-48E2-A2A7-501B0BCC55A5}" type="slidenum">
              <a:rPr lang="en-US" sz="1200">
                <a:solidFill>
                  <a:prstClr val="white">
                    <a:lumMod val="65000"/>
                  </a:prstClr>
                </a:solidFill>
              </a:rPr>
              <a:pPr algn="r"/>
              <a:t>68</a:t>
            </a:fld>
            <a:endParaRPr lang="en-US" sz="1200" dirty="0">
              <a:solidFill>
                <a:prstClr val="white">
                  <a:lumMod val="65000"/>
                </a:prstClr>
              </a:solidFill>
            </a:endParaRPr>
          </a:p>
        </p:txBody>
      </p:sp>
      <p:sp>
        <p:nvSpPr>
          <p:cNvPr id="9" name="Rectangle 1"/>
          <p:cNvSpPr>
            <a:spLocks noChangeArrowheads="1"/>
          </p:cNvSpPr>
          <p:nvPr/>
        </p:nvSpPr>
        <p:spPr bwMode="auto">
          <a:xfrm>
            <a:off x="366878" y="850882"/>
            <a:ext cx="4244156" cy="345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8444" tIns="29222" rIns="58444" bIns="29222">
            <a:spAutoFit/>
          </a:bodyPr>
          <a:lstStyle/>
          <a:p>
            <a:pPr marL="260734" indent="-260734">
              <a:lnSpc>
                <a:spcPct val="90000"/>
              </a:lnSpc>
              <a:spcBef>
                <a:spcPct val="35000"/>
              </a:spcBef>
              <a:spcAft>
                <a:spcPct val="17000"/>
              </a:spcAft>
              <a:buClr>
                <a:srgbClr val="00539B"/>
              </a:buClr>
              <a:buFont typeface="Wingdings" pitchFamily="2" charset="2"/>
              <a:buChar char="§"/>
            </a:pPr>
            <a:r>
              <a:rPr lang="en-GB" sz="1050" b="1" kern="0" dirty="0">
                <a:solidFill>
                  <a:srgbClr val="000000"/>
                </a:solidFill>
                <a:ea typeface="ＭＳ Ｐゴシック" pitchFamily="-112" charset="-128"/>
              </a:rPr>
              <a:t>Exploration Enhancements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Support for multiple data sources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Advanced filter interactivity (</a:t>
            </a:r>
            <a:r>
              <a:rPr lang="en-GB" sz="1050" i="1" kern="0" dirty="0">
                <a:solidFill>
                  <a:srgbClr val="000000"/>
                </a:solidFill>
                <a:ea typeface="ＭＳ Ｐゴシック" pitchFamily="-112" charset="-128"/>
              </a:rPr>
              <a:t>support for Train of Thought Analysis)</a:t>
            </a:r>
            <a:endParaRPr lang="en-GB" sz="1050" kern="0" dirty="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Goal-Seeking</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Word Cloud with Sentiments Analysis</a:t>
            </a:r>
            <a:endParaRPr lang="en-GB" sz="1050" i="1" kern="0" dirty="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Path Analysis visualization</a:t>
            </a:r>
          </a:p>
          <a:p>
            <a:pPr marL="260734" indent="-260734">
              <a:lnSpc>
                <a:spcPct val="90000"/>
              </a:lnSpc>
              <a:spcBef>
                <a:spcPct val="35000"/>
              </a:spcBef>
              <a:spcAft>
                <a:spcPct val="17000"/>
              </a:spcAft>
              <a:buClr>
                <a:srgbClr val="00539B"/>
              </a:buClr>
              <a:buFont typeface="Wingdings" pitchFamily="2" charset="2"/>
              <a:buChar char="§"/>
            </a:pPr>
            <a:r>
              <a:rPr lang="en-GB" sz="1050" b="1" kern="0" dirty="0" smtClean="0">
                <a:solidFill>
                  <a:srgbClr val="000000"/>
                </a:solidFill>
                <a:ea typeface="ＭＳ Ｐゴシック" pitchFamily="-112" charset="-128"/>
              </a:rPr>
              <a:t>Data </a:t>
            </a:r>
            <a:r>
              <a:rPr lang="en-GB" sz="1050" b="1" kern="0" dirty="0">
                <a:solidFill>
                  <a:srgbClr val="000000"/>
                </a:solidFill>
                <a:ea typeface="ＭＳ Ｐゴシック" pitchFamily="-112" charset="-128"/>
              </a:rPr>
              <a:t>Management Enhancements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Support for </a:t>
            </a:r>
            <a:r>
              <a:rPr lang="en-GB" sz="1050" kern="0" dirty="0" err="1">
                <a:solidFill>
                  <a:srgbClr val="000000"/>
                </a:solidFill>
                <a:ea typeface="ＭＳ Ｐゴシック" pitchFamily="-112" charset="-128"/>
              </a:rPr>
              <a:t>xlsb</a:t>
            </a:r>
            <a:r>
              <a:rPr lang="en-GB" sz="1050" kern="0" dirty="0">
                <a:solidFill>
                  <a:srgbClr val="000000"/>
                </a:solidFill>
                <a:ea typeface="ＭＳ Ｐゴシック" pitchFamily="-112" charset="-128"/>
              </a:rPr>
              <a:t> and </a:t>
            </a:r>
            <a:r>
              <a:rPr lang="en-GB" sz="1050" kern="0" dirty="0" err="1">
                <a:solidFill>
                  <a:srgbClr val="000000"/>
                </a:solidFill>
                <a:ea typeface="ＭＳ Ｐゴシック" pitchFamily="-112" charset="-128"/>
              </a:rPr>
              <a:t>xlsm</a:t>
            </a:r>
            <a:r>
              <a:rPr lang="en-GB" sz="1050" kern="0" dirty="0">
                <a:solidFill>
                  <a:srgbClr val="000000"/>
                </a:solidFill>
                <a:ea typeface="ＭＳ Ｐゴシック" pitchFamily="-112" charset="-128"/>
              </a:rPr>
              <a:t> files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Support for Pivotal Hadoop / Impala </a:t>
            </a:r>
          </a:p>
          <a:p>
            <a:pPr marL="603617" lvl="1" indent="-260734">
              <a:lnSpc>
                <a:spcPct val="90000"/>
              </a:lnSpc>
              <a:spcBef>
                <a:spcPct val="35000"/>
              </a:spcBef>
              <a:spcAft>
                <a:spcPct val="17000"/>
              </a:spcAft>
              <a:buClr>
                <a:srgbClr val="00539B"/>
              </a:buClr>
              <a:buFont typeface="Wingdings" pitchFamily="2" charset="2"/>
              <a:buChar char="§"/>
            </a:pPr>
            <a:r>
              <a:rPr lang="en-US" sz="1050" kern="0" dirty="0">
                <a:solidFill>
                  <a:srgbClr val="000000"/>
                </a:solidFill>
                <a:ea typeface="ＭＳ Ｐゴシック" pitchFamily="-112" charset="-128"/>
              </a:rPr>
              <a:t>Parallel Load via SAS Embedded Process </a:t>
            </a:r>
          </a:p>
          <a:p>
            <a:pPr marL="1262043" lvl="2" indent="-347654">
              <a:lnSpc>
                <a:spcPct val="90000"/>
              </a:lnSpc>
              <a:spcBef>
                <a:spcPct val="35000"/>
              </a:spcBef>
              <a:spcAft>
                <a:spcPct val="17000"/>
              </a:spcAft>
              <a:buClr>
                <a:srgbClr val="00539B"/>
              </a:buClr>
              <a:buFont typeface="Wingdings" pitchFamily="2" charset="2"/>
              <a:buChar char="§"/>
            </a:pPr>
            <a:r>
              <a:rPr lang="en-US" sz="1000" kern="0" dirty="0">
                <a:solidFill>
                  <a:srgbClr val="000000"/>
                </a:solidFill>
                <a:ea typeface="ＭＳ Ｐゴシック" pitchFamily="-112" charset="-128"/>
              </a:rPr>
              <a:t>Supported : Teradata, Greenplum, Oracle, SAP HANA, Hadoop (</a:t>
            </a:r>
            <a:r>
              <a:rPr lang="en-US" sz="1000" kern="0" dirty="0" err="1">
                <a:solidFill>
                  <a:srgbClr val="000000"/>
                </a:solidFill>
                <a:ea typeface="ＭＳ Ｐゴシック" pitchFamily="-112" charset="-128"/>
              </a:rPr>
              <a:t>Hortonworks</a:t>
            </a:r>
            <a:r>
              <a:rPr lang="en-US" sz="1000" kern="0" dirty="0">
                <a:solidFill>
                  <a:srgbClr val="000000"/>
                </a:solidFill>
                <a:ea typeface="ＭＳ Ｐゴシック" pitchFamily="-112" charset="-128"/>
              </a:rPr>
              <a:t> and </a:t>
            </a:r>
            <a:r>
              <a:rPr lang="en-US" sz="1000" kern="0" dirty="0" err="1">
                <a:solidFill>
                  <a:srgbClr val="000000"/>
                </a:solidFill>
                <a:ea typeface="ＭＳ Ｐゴシック" pitchFamily="-112" charset="-128"/>
              </a:rPr>
              <a:t>Cloudera</a:t>
            </a:r>
            <a:r>
              <a:rPr lang="en-US" sz="1000" kern="0" dirty="0">
                <a:solidFill>
                  <a:srgbClr val="000000"/>
                </a:solidFill>
                <a:ea typeface="ＭＳ Ｐゴシック" pitchFamily="-112" charset="-128"/>
              </a:rPr>
              <a:t>)</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Compression</a:t>
            </a:r>
            <a:endParaRPr lang="en-GB" sz="1050" kern="0" dirty="0">
              <a:solidFill>
                <a:srgbClr val="000000"/>
              </a:solidFill>
              <a:ea typeface="ＭＳ Ｐゴシック" pitchFamily="-112" charset="-128"/>
            </a:endParaRPr>
          </a:p>
          <a:p>
            <a:pPr marL="260734" lvl="1" indent="-260734">
              <a:lnSpc>
                <a:spcPct val="90000"/>
              </a:lnSpc>
              <a:spcBef>
                <a:spcPct val="35000"/>
              </a:spcBef>
              <a:spcAft>
                <a:spcPct val="17000"/>
              </a:spcAft>
              <a:buClr>
                <a:srgbClr val="00539B"/>
              </a:buClr>
              <a:buFont typeface="Wingdings" pitchFamily="2" charset="2"/>
              <a:buChar char="§"/>
            </a:pPr>
            <a:r>
              <a:rPr lang="en-GB" sz="1050" b="1" kern="0" dirty="0">
                <a:solidFill>
                  <a:srgbClr val="000000"/>
                </a:solidFill>
                <a:ea typeface="ＭＳ Ｐゴシック" pitchFamily="-112" charset="-128"/>
              </a:rPr>
              <a:t>SAS Home in HTML5* </a:t>
            </a:r>
          </a:p>
          <a:p>
            <a:pPr marL="260734" lvl="1" indent="-260734">
              <a:lnSpc>
                <a:spcPct val="90000"/>
              </a:lnSpc>
              <a:spcBef>
                <a:spcPct val="35000"/>
              </a:spcBef>
              <a:spcAft>
                <a:spcPct val="17000"/>
              </a:spcAft>
              <a:buClr>
                <a:srgbClr val="00539B"/>
              </a:buClr>
              <a:buFont typeface="Wingdings" pitchFamily="2" charset="2"/>
              <a:buChar char="§"/>
            </a:pPr>
            <a:r>
              <a:rPr lang="en-GB" sz="1050" b="1" kern="0" dirty="0" smtClean="0">
                <a:solidFill>
                  <a:srgbClr val="000000"/>
                </a:solidFill>
                <a:ea typeface="ＭＳ Ｐゴシック" pitchFamily="-112" charset="-128"/>
              </a:rPr>
              <a:t>Updated </a:t>
            </a:r>
            <a:r>
              <a:rPr lang="en-GB" sz="1050" b="1" kern="0" dirty="0">
                <a:solidFill>
                  <a:srgbClr val="000000"/>
                </a:solidFill>
                <a:ea typeface="ＭＳ Ｐゴシック" pitchFamily="-112" charset="-128"/>
              </a:rPr>
              <a:t>SAS Mobile BI </a:t>
            </a:r>
            <a:r>
              <a:rPr lang="en-GB" sz="1050" b="1" kern="0" dirty="0" smtClean="0">
                <a:solidFill>
                  <a:srgbClr val="000000"/>
                </a:solidFill>
                <a:ea typeface="ＭＳ Ｐゴシック" pitchFamily="-112" charset="-128"/>
              </a:rPr>
              <a:t>Interface</a:t>
            </a:r>
            <a:endParaRPr lang="en-GB" sz="1050" b="1" kern="0" dirty="0">
              <a:solidFill>
                <a:srgbClr val="000000"/>
              </a:solidFill>
              <a:ea typeface="ＭＳ Ｐゴシック" pitchFamily="-112" charset="-128"/>
            </a:endParaRPr>
          </a:p>
        </p:txBody>
      </p:sp>
      <p:sp>
        <p:nvSpPr>
          <p:cNvPr id="8" name="Rectangle 1"/>
          <p:cNvSpPr>
            <a:spLocks noChangeArrowheads="1"/>
          </p:cNvSpPr>
          <p:nvPr/>
        </p:nvSpPr>
        <p:spPr bwMode="auto">
          <a:xfrm>
            <a:off x="4481258" y="850882"/>
            <a:ext cx="4470894" cy="333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8444" tIns="29222" rIns="58444" bIns="29222">
            <a:spAutoFit/>
          </a:bodyPr>
          <a:lstStyle/>
          <a:p>
            <a:pPr marL="260734" indent="-260734">
              <a:lnSpc>
                <a:spcPct val="90000"/>
              </a:lnSpc>
              <a:spcBef>
                <a:spcPct val="35000"/>
              </a:spcBef>
              <a:spcAft>
                <a:spcPct val="17000"/>
              </a:spcAft>
              <a:buClr>
                <a:srgbClr val="00539B"/>
              </a:buClr>
              <a:buFont typeface="Wingdings" pitchFamily="2" charset="2"/>
              <a:buChar char="§"/>
            </a:pPr>
            <a:r>
              <a:rPr lang="en-GB" sz="1050" b="1" kern="0" dirty="0">
                <a:solidFill>
                  <a:srgbClr val="000000"/>
                </a:solidFill>
                <a:ea typeface="ＭＳ Ｐゴシック" pitchFamily="-112" charset="-128"/>
              </a:rPr>
              <a:t>Reporting Enhancements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Printing</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Filters </a:t>
            </a:r>
            <a:r>
              <a:rPr lang="en-GB" sz="1050" kern="0" dirty="0">
                <a:solidFill>
                  <a:srgbClr val="000000"/>
                </a:solidFill>
                <a:ea typeface="ＭＳ Ｐゴシック" pitchFamily="-112" charset="-128"/>
              </a:rPr>
              <a:t>on Aggregates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Global prompts, Prompt container</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Custom sort</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Parameterised Calculations</a:t>
            </a:r>
            <a:endParaRPr lang="en-GB" sz="1050" kern="0" dirty="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Scheduling </a:t>
            </a:r>
            <a:r>
              <a:rPr lang="en-GB" sz="1050" kern="0" dirty="0">
                <a:solidFill>
                  <a:srgbClr val="000000"/>
                </a:solidFill>
                <a:ea typeface="ＭＳ Ｐゴシック" pitchFamily="-112" charset="-128"/>
              </a:rPr>
              <a:t>/ Distribution</a:t>
            </a:r>
          </a:p>
          <a:p>
            <a:pPr marL="603617" lvl="1" indent="-26073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Graphical Enhancements </a:t>
            </a:r>
            <a:r>
              <a:rPr lang="en-GB" sz="1050" i="1" kern="0" dirty="0">
                <a:solidFill>
                  <a:srgbClr val="000000"/>
                </a:solidFill>
                <a:ea typeface="ＭＳ Ｐゴシック" pitchFamily="-112" charset="-128"/>
              </a:rPr>
              <a:t>(Word Cloud, Graph Gallery, </a:t>
            </a:r>
            <a:r>
              <a:rPr lang="en-GB" sz="1050" i="1" kern="0" dirty="0" smtClean="0">
                <a:solidFill>
                  <a:srgbClr val="000000"/>
                </a:solidFill>
                <a:ea typeface="ＭＳ Ｐゴシック" pitchFamily="-112" charset="-128"/>
              </a:rPr>
              <a:t>Info Window, 100% Stacked Bar Chart)</a:t>
            </a:r>
            <a:endParaRPr lang="en-GB" sz="1050" i="1" kern="0" dirty="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Alerting </a:t>
            </a:r>
            <a:r>
              <a:rPr lang="en-GB" sz="1050" kern="0" dirty="0">
                <a:solidFill>
                  <a:srgbClr val="000000"/>
                </a:solidFill>
                <a:ea typeface="ＭＳ Ｐゴシック" pitchFamily="-112" charset="-128"/>
              </a:rPr>
              <a:t>Enhancements</a:t>
            </a: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More statistics (</a:t>
            </a:r>
            <a:r>
              <a:rPr lang="en-GB" sz="1050" i="1" kern="0" dirty="0" smtClean="0">
                <a:solidFill>
                  <a:srgbClr val="000000"/>
                </a:solidFill>
                <a:ea typeface="ＭＳ Ｐゴシック" pitchFamily="-112" charset="-128"/>
              </a:rPr>
              <a:t>aggregation options)</a:t>
            </a:r>
            <a:endParaRPr lang="en-GB" sz="1050" kern="0" dirty="0" smtClean="0">
              <a:solidFill>
                <a:srgbClr val="000000"/>
              </a:solidFill>
              <a:ea typeface="ＭＳ Ｐゴシック" pitchFamily="-112" charset="-128"/>
            </a:endParaRPr>
          </a:p>
          <a:p>
            <a:pPr marL="603617" lvl="1" indent="-26073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 </a:t>
            </a:r>
            <a:r>
              <a:rPr lang="en-GB" sz="1050" kern="0" dirty="0">
                <a:solidFill>
                  <a:srgbClr val="000000"/>
                </a:solidFill>
                <a:ea typeface="ＭＳ Ｐゴシック" pitchFamily="-112" charset="-128"/>
              </a:rPr>
              <a:t>based Ranks</a:t>
            </a:r>
          </a:p>
          <a:p>
            <a:pPr marL="260734" indent="-260734">
              <a:lnSpc>
                <a:spcPct val="90000"/>
              </a:lnSpc>
              <a:spcBef>
                <a:spcPct val="35000"/>
              </a:spcBef>
              <a:spcAft>
                <a:spcPct val="17000"/>
              </a:spcAft>
              <a:buClr>
                <a:srgbClr val="00539B"/>
              </a:buClr>
              <a:buFont typeface="Wingdings" pitchFamily="2" charset="2"/>
              <a:buChar char="§"/>
            </a:pPr>
            <a:r>
              <a:rPr lang="en-GB" sz="1050" b="1" kern="0" dirty="0" smtClean="0">
                <a:solidFill>
                  <a:srgbClr val="000000"/>
                </a:solidFill>
                <a:ea typeface="ＭＳ Ｐゴシック" pitchFamily="-112" charset="-128"/>
              </a:rPr>
              <a:t>Administration </a:t>
            </a:r>
            <a:r>
              <a:rPr lang="en-GB" sz="1050" b="1" kern="0" dirty="0">
                <a:solidFill>
                  <a:srgbClr val="000000"/>
                </a:solidFill>
                <a:ea typeface="ＭＳ Ｐゴシック" pitchFamily="-112" charset="-128"/>
              </a:rPr>
              <a:t>Enhancements</a:t>
            </a:r>
          </a:p>
          <a:p>
            <a:pPr marL="804843" lvl="1" indent="-347654">
              <a:lnSpc>
                <a:spcPct val="90000"/>
              </a:lnSpc>
              <a:spcBef>
                <a:spcPct val="35000"/>
              </a:spcBef>
              <a:spcAft>
                <a:spcPct val="17000"/>
              </a:spcAft>
              <a:buClr>
                <a:srgbClr val="00539B"/>
              </a:buClr>
              <a:buFont typeface="Wingdings" pitchFamily="2" charset="2"/>
              <a:buChar char="§"/>
            </a:pPr>
            <a:r>
              <a:rPr lang="en-GB" sz="1050" kern="0" dirty="0" smtClean="0">
                <a:solidFill>
                  <a:srgbClr val="000000"/>
                </a:solidFill>
                <a:ea typeface="ＭＳ Ｐゴシック" pitchFamily="-112" charset="-128"/>
              </a:rPr>
              <a:t>Audit </a:t>
            </a:r>
            <a:r>
              <a:rPr lang="en-GB" sz="1050" kern="0" dirty="0">
                <a:solidFill>
                  <a:srgbClr val="000000"/>
                </a:solidFill>
                <a:ea typeface="ＭＳ Ｐゴシック" pitchFamily="-112" charset="-128"/>
              </a:rPr>
              <a:t>&amp; usage reporting</a:t>
            </a:r>
          </a:p>
          <a:p>
            <a:pPr marL="804843" lvl="1" indent="-347654">
              <a:lnSpc>
                <a:spcPct val="90000"/>
              </a:lnSpc>
              <a:spcBef>
                <a:spcPct val="35000"/>
              </a:spcBef>
              <a:spcAft>
                <a:spcPct val="17000"/>
              </a:spcAft>
              <a:buClr>
                <a:srgbClr val="00539B"/>
              </a:buClr>
              <a:buFont typeface="Wingdings" pitchFamily="2" charset="2"/>
              <a:buChar char="§"/>
            </a:pPr>
            <a:r>
              <a:rPr lang="en-GB" sz="1050" kern="0" dirty="0">
                <a:solidFill>
                  <a:srgbClr val="000000"/>
                </a:solidFill>
                <a:ea typeface="ＭＳ Ｐゴシック" pitchFamily="-112" charset="-128"/>
              </a:rPr>
              <a:t>Multiple server/table </a:t>
            </a:r>
            <a:r>
              <a:rPr lang="en-GB" sz="1050" kern="0" dirty="0" smtClean="0">
                <a:solidFill>
                  <a:srgbClr val="000000"/>
                </a:solidFill>
                <a:ea typeface="ＭＳ Ｐゴシック" pitchFamily="-112" charset="-128"/>
              </a:rPr>
              <a:t>selection</a:t>
            </a:r>
            <a:endParaRPr lang="en-GB" sz="1050" kern="0" dirty="0">
              <a:solidFill>
                <a:srgbClr val="000000"/>
              </a:solidFill>
              <a:ea typeface="ＭＳ Ｐゴシック" pitchFamily="-112" charset="-128"/>
            </a:endParaRPr>
          </a:p>
        </p:txBody>
      </p:sp>
    </p:spTree>
    <p:extLst>
      <p:ext uri="{BB962C8B-B14F-4D97-AF65-F5344CB8AC3E}">
        <p14:creationId xmlns:p14="http://schemas.microsoft.com/office/powerpoint/2010/main" val="40122031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141044"/>
            <a:ext cx="2330456" cy="584775"/>
          </a:xfrm>
        </p:spPr>
        <p:txBody>
          <a:bodyPr/>
          <a:lstStyle/>
          <a:p>
            <a:r>
              <a:rPr lang="en-US" dirty="0"/>
              <a:t>SAS</a:t>
            </a:r>
            <a:r>
              <a:rPr lang="en-US" baseline="30000" dirty="0"/>
              <a:t>®</a:t>
            </a:r>
            <a:r>
              <a:rPr lang="en-US" dirty="0"/>
              <a:t> </a:t>
            </a:r>
            <a:r>
              <a:rPr lang="en-US" dirty="0" smtClean="0"/>
              <a:t>office Analytics 7.1</a:t>
            </a:r>
            <a:endParaRPr lang="en-US" dirty="0"/>
          </a:p>
        </p:txBody>
      </p:sp>
      <p:sp>
        <p:nvSpPr>
          <p:cNvPr id="6" name="Text Placeholder 5"/>
          <p:cNvSpPr>
            <a:spLocks noGrp="1"/>
          </p:cNvSpPr>
          <p:nvPr>
            <p:ph type="body" sz="quarter" idx="11"/>
          </p:nvPr>
        </p:nvSpPr>
        <p:spPr/>
        <p:txBody>
          <a:bodyPr/>
          <a:lstStyle/>
          <a:p>
            <a:r>
              <a:rPr lang="en-US" dirty="0" smtClean="0"/>
              <a:t>Add-in for Microsoft office 7.1</a:t>
            </a:r>
            <a:endParaRPr lang="en-US" dirty="0"/>
          </a:p>
        </p:txBody>
      </p:sp>
      <p:sp>
        <p:nvSpPr>
          <p:cNvPr id="3" name="Content Placeholder 2"/>
          <p:cNvSpPr>
            <a:spLocks noGrp="1"/>
          </p:cNvSpPr>
          <p:nvPr>
            <p:ph sz="quarter" idx="14"/>
          </p:nvPr>
        </p:nvSpPr>
        <p:spPr>
          <a:xfrm>
            <a:off x="2736850" y="1528388"/>
            <a:ext cx="5943600" cy="2086725"/>
          </a:xfrm>
        </p:spPr>
        <p:txBody>
          <a:bodyPr/>
          <a:lstStyle/>
          <a:p>
            <a:r>
              <a:rPr lang="en-US" dirty="0">
                <a:cs typeface="Arial"/>
              </a:rPr>
              <a:t>Load data to LASR from EG or AMO </a:t>
            </a:r>
          </a:p>
          <a:p>
            <a:r>
              <a:rPr lang="en-US" dirty="0">
                <a:cs typeface="Arial"/>
              </a:rPr>
              <a:t>Panel for interactive view / preview / select results from VA report</a:t>
            </a:r>
          </a:p>
          <a:p>
            <a:r>
              <a:rPr lang="en-US" dirty="0">
                <a:cs typeface="Arial"/>
              </a:rPr>
              <a:t>Native Excel charts for stored process charts in VA report</a:t>
            </a:r>
          </a:p>
          <a:p>
            <a:r>
              <a:rPr lang="en-US" dirty="0">
                <a:cs typeface="Arial"/>
              </a:rPr>
              <a:t>Extract data behind VA </a:t>
            </a:r>
            <a:r>
              <a:rPr lang="en-US" dirty="0" smtClean="0">
                <a:cs typeface="Arial"/>
              </a:rPr>
              <a:t>report</a:t>
            </a:r>
            <a:endParaRPr lang="en-US" dirty="0">
              <a:cs typeface="Arial"/>
            </a:endParaRPr>
          </a:p>
        </p:txBody>
      </p:sp>
      <p:sp>
        <p:nvSpPr>
          <p:cNvPr id="7" name="Text Placeholder 6"/>
          <p:cNvSpPr>
            <a:spLocks noGrp="1"/>
          </p:cNvSpPr>
          <p:nvPr>
            <p:ph type="body" sz="quarter" idx="13"/>
          </p:nvPr>
        </p:nvSpPr>
        <p:spPr>
          <a:xfrm>
            <a:off x="152400" y="2374645"/>
            <a:ext cx="2325116" cy="394210"/>
          </a:xfrm>
        </p:spPr>
        <p:txBody>
          <a:bodyPr/>
          <a:lstStyle/>
          <a:p>
            <a:r>
              <a:rPr lang="en-US" dirty="0" smtClean="0"/>
              <a:t>What’s New</a:t>
            </a:r>
            <a:endParaRPr lang="en-US" dirty="0"/>
          </a:p>
        </p:txBody>
      </p:sp>
    </p:spTree>
    <p:extLst>
      <p:ext uri="{BB962C8B-B14F-4D97-AF65-F5344CB8AC3E}">
        <p14:creationId xmlns:p14="http://schemas.microsoft.com/office/powerpoint/2010/main" val="260155291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a:grpSpLocks noChangeAspect="1"/>
          </p:cNvGrpSpPr>
          <p:nvPr/>
        </p:nvGrpSpPr>
        <p:grpSpPr>
          <a:xfrm>
            <a:off x="1637435" y="959088"/>
            <a:ext cx="2833497" cy="3420618"/>
            <a:chOff x="671378" y="959088"/>
            <a:chExt cx="4229100" cy="5105400"/>
          </a:xfrm>
        </p:grpSpPr>
        <p:pic>
          <p:nvPicPr>
            <p:cNvPr id="4" name="Picture 3"/>
            <p:cNvPicPr>
              <a:picLocks noChangeAspect="1"/>
            </p:cNvPicPr>
            <p:nvPr/>
          </p:nvPicPr>
          <p:blipFill>
            <a:blip r:embed="rId2"/>
            <a:stretch>
              <a:fillRect/>
            </a:stretch>
          </p:blipFill>
          <p:spPr>
            <a:xfrm>
              <a:off x="671378" y="959088"/>
              <a:ext cx="4229100" cy="5105400"/>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a:stretch>
              <a:fillRect/>
            </a:stretch>
          </p:blipFill>
          <p:spPr>
            <a:xfrm>
              <a:off x="731911" y="1856515"/>
              <a:ext cx="2114550" cy="1228725"/>
            </a:xfrm>
            <a:prstGeom prst="rect">
              <a:avLst/>
            </a:prstGeom>
          </p:spPr>
        </p:pic>
      </p:grpSp>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p:txBody>
          <a:bodyPr/>
          <a:lstStyle/>
          <a:p>
            <a:r>
              <a:rPr lang="en-US" dirty="0" smtClean="0"/>
              <a:t>Multiple data sources</a:t>
            </a:r>
            <a:endParaRPr lang="en-US" dirty="0"/>
          </a:p>
        </p:txBody>
      </p:sp>
      <p:sp>
        <p:nvSpPr>
          <p:cNvPr id="5" name="Rectangle 4"/>
          <p:cNvSpPr/>
          <p:nvPr/>
        </p:nvSpPr>
        <p:spPr>
          <a:xfrm>
            <a:off x="3131604" y="1691955"/>
            <a:ext cx="1262577" cy="9627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
        <p:nvSpPr>
          <p:cNvPr id="6" name="TextBox 5"/>
          <p:cNvSpPr txBox="1"/>
          <p:nvPr/>
        </p:nvSpPr>
        <p:spPr>
          <a:xfrm>
            <a:off x="5464772" y="1668017"/>
            <a:ext cx="3231755" cy="830997"/>
          </a:xfrm>
          <a:prstGeom prst="rect">
            <a:avLst/>
          </a:prstGeom>
          <a:noFill/>
        </p:spPr>
        <p:txBody>
          <a:bodyPr wrap="square" rtlCol="0">
            <a:spAutoFit/>
          </a:bodyPr>
          <a:lstStyle/>
          <a:p>
            <a:r>
              <a:rPr lang="en-US" sz="1200" dirty="0" smtClean="0">
                <a:solidFill>
                  <a:srgbClr val="000000"/>
                </a:solidFill>
              </a:rPr>
              <a:t>VAE now supports multiple data sources.</a:t>
            </a:r>
          </a:p>
          <a:p>
            <a:endParaRPr lang="en-US" sz="1200" dirty="0" smtClean="0">
              <a:solidFill>
                <a:srgbClr val="000000"/>
              </a:solidFill>
            </a:endParaRPr>
          </a:p>
          <a:p>
            <a:r>
              <a:rPr lang="en-US" sz="1200" dirty="0" smtClean="0">
                <a:solidFill>
                  <a:srgbClr val="000000"/>
                </a:solidFill>
              </a:rPr>
              <a:t>A series of new menu options to deal with multiple data sources were also added.</a:t>
            </a:r>
          </a:p>
        </p:txBody>
      </p:sp>
      <p:sp>
        <p:nvSpPr>
          <p:cNvPr id="9" name="Rectangle 8"/>
          <p:cNvSpPr/>
          <p:nvPr/>
        </p:nvSpPr>
        <p:spPr>
          <a:xfrm>
            <a:off x="1677992" y="1544383"/>
            <a:ext cx="1416749" cy="8392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
        <p:nvSpPr>
          <p:cNvPr id="10" name="Rectangle 9"/>
          <p:cNvSpPr/>
          <p:nvPr/>
        </p:nvSpPr>
        <p:spPr>
          <a:xfrm>
            <a:off x="3122739" y="1551486"/>
            <a:ext cx="125021" cy="1264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Tree>
    <p:extLst>
      <p:ext uri="{BB962C8B-B14F-4D97-AF65-F5344CB8AC3E}">
        <p14:creationId xmlns:p14="http://schemas.microsoft.com/office/powerpoint/2010/main" val="4245543324"/>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19818" y="141044"/>
            <a:ext cx="2515438" cy="584775"/>
          </a:xfrm>
        </p:spPr>
        <p:txBody>
          <a:bodyPr/>
          <a:lstStyle/>
          <a:p>
            <a:r>
              <a:rPr lang="en-US" dirty="0" smtClean="0"/>
              <a:t>Add-in for Microsoft office </a:t>
            </a:r>
            <a:endParaRPr lang="en-US" dirty="0"/>
          </a:p>
        </p:txBody>
      </p:sp>
      <p:sp>
        <p:nvSpPr>
          <p:cNvPr id="10" name="Text Placeholder 9"/>
          <p:cNvSpPr>
            <a:spLocks noGrp="1"/>
          </p:cNvSpPr>
          <p:nvPr>
            <p:ph type="body" sz="quarter" idx="11"/>
          </p:nvPr>
        </p:nvSpPr>
        <p:spPr/>
        <p:txBody>
          <a:bodyPr/>
          <a:lstStyle/>
          <a:p>
            <a:r>
              <a:rPr lang="en-US" dirty="0" smtClean="0"/>
              <a:t>Upload to </a:t>
            </a:r>
            <a:r>
              <a:rPr lang="en-US" dirty="0" err="1" smtClean="0"/>
              <a:t>lasr</a:t>
            </a:r>
            <a:r>
              <a:rPr lang="en-US" dirty="0" smtClean="0"/>
              <a:t> Task</a:t>
            </a:r>
            <a:endParaRPr lang="en-US" dirty="0"/>
          </a:p>
        </p:txBody>
      </p:sp>
      <p:pic>
        <p:nvPicPr>
          <p:cNvPr id="2" name="Picture 1"/>
          <p:cNvPicPr>
            <a:picLocks noChangeAspect="1"/>
          </p:cNvPicPr>
          <p:nvPr/>
        </p:nvPicPr>
        <p:blipFill>
          <a:blip r:embed="rId3"/>
          <a:stretch>
            <a:fillRect/>
          </a:stretch>
        </p:blipFill>
        <p:spPr>
          <a:xfrm>
            <a:off x="871537" y="848929"/>
            <a:ext cx="7435821" cy="3756025"/>
          </a:xfrm>
          <a:prstGeom prst="rect">
            <a:avLst/>
          </a:prstGeom>
        </p:spPr>
      </p:pic>
      <p:sp>
        <p:nvSpPr>
          <p:cNvPr id="3" name="Oval 2"/>
          <p:cNvSpPr/>
          <p:nvPr/>
        </p:nvSpPr>
        <p:spPr>
          <a:xfrm>
            <a:off x="6858000" y="4279900"/>
            <a:ext cx="1104900" cy="27425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679486393"/>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19818" y="141044"/>
            <a:ext cx="2515438" cy="584775"/>
          </a:xfrm>
        </p:spPr>
        <p:txBody>
          <a:bodyPr/>
          <a:lstStyle/>
          <a:p>
            <a:r>
              <a:rPr lang="en-US" dirty="0" smtClean="0"/>
              <a:t>Add-in for Microsoft office </a:t>
            </a:r>
            <a:endParaRPr lang="en-US" dirty="0"/>
          </a:p>
        </p:txBody>
      </p:sp>
      <p:sp>
        <p:nvSpPr>
          <p:cNvPr id="10" name="Text Placeholder 9"/>
          <p:cNvSpPr>
            <a:spLocks noGrp="1"/>
          </p:cNvSpPr>
          <p:nvPr>
            <p:ph type="body" sz="quarter" idx="11"/>
          </p:nvPr>
        </p:nvSpPr>
        <p:spPr/>
        <p:txBody>
          <a:bodyPr/>
          <a:lstStyle/>
          <a:p>
            <a:r>
              <a:rPr lang="en-US" dirty="0" smtClean="0"/>
              <a:t>Panel for interactive view</a:t>
            </a:r>
            <a:endParaRPr lang="en-US" dirty="0"/>
          </a:p>
        </p:txBody>
      </p:sp>
      <p:pic>
        <p:nvPicPr>
          <p:cNvPr id="2" name="Picture 1"/>
          <p:cNvPicPr>
            <a:picLocks noChangeAspect="1"/>
          </p:cNvPicPr>
          <p:nvPr/>
        </p:nvPicPr>
        <p:blipFill>
          <a:blip r:embed="rId3"/>
          <a:stretch>
            <a:fillRect/>
          </a:stretch>
        </p:blipFill>
        <p:spPr>
          <a:xfrm>
            <a:off x="1046163" y="725819"/>
            <a:ext cx="7190171" cy="3769981"/>
          </a:xfrm>
          <a:prstGeom prst="rect">
            <a:avLst/>
          </a:prstGeom>
        </p:spPr>
      </p:pic>
      <p:sp>
        <p:nvSpPr>
          <p:cNvPr id="3" name="Rectangle 2"/>
          <p:cNvSpPr/>
          <p:nvPr/>
        </p:nvSpPr>
        <p:spPr>
          <a:xfrm>
            <a:off x="3733800" y="1079500"/>
            <a:ext cx="4502534" cy="34163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2743604624"/>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19818" y="141044"/>
            <a:ext cx="2515438" cy="584775"/>
          </a:xfrm>
        </p:spPr>
        <p:txBody>
          <a:bodyPr/>
          <a:lstStyle/>
          <a:p>
            <a:r>
              <a:rPr lang="en-US" dirty="0" smtClean="0"/>
              <a:t>Add-in for Microsoft office </a:t>
            </a:r>
            <a:endParaRPr lang="en-US" dirty="0"/>
          </a:p>
        </p:txBody>
      </p:sp>
      <p:sp>
        <p:nvSpPr>
          <p:cNvPr id="10" name="Text Placeholder 9"/>
          <p:cNvSpPr>
            <a:spLocks noGrp="1"/>
          </p:cNvSpPr>
          <p:nvPr>
            <p:ph type="body" sz="quarter" idx="11"/>
          </p:nvPr>
        </p:nvSpPr>
        <p:spPr/>
        <p:txBody>
          <a:bodyPr/>
          <a:lstStyle/>
          <a:p>
            <a:r>
              <a:rPr lang="en-US" dirty="0">
                <a:cs typeface="Arial"/>
              </a:rPr>
              <a:t>Extract data behind VA report</a:t>
            </a:r>
          </a:p>
        </p:txBody>
      </p:sp>
      <p:pic>
        <p:nvPicPr>
          <p:cNvPr id="11" name="Picture 10"/>
          <p:cNvPicPr/>
          <p:nvPr/>
        </p:nvPicPr>
        <p:blipFill>
          <a:blip r:embed="rId2"/>
          <a:stretch>
            <a:fillRect/>
          </a:stretch>
        </p:blipFill>
        <p:spPr>
          <a:xfrm>
            <a:off x="1268094" y="892810"/>
            <a:ext cx="6555106" cy="3793490"/>
          </a:xfrm>
          <a:prstGeom prst="rect">
            <a:avLst/>
          </a:prstGeom>
        </p:spPr>
      </p:pic>
      <p:sp>
        <p:nvSpPr>
          <p:cNvPr id="3" name="Oval 2"/>
          <p:cNvSpPr/>
          <p:nvPr/>
        </p:nvSpPr>
        <p:spPr>
          <a:xfrm>
            <a:off x="3797300" y="2324100"/>
            <a:ext cx="9906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Tree>
    <p:extLst>
      <p:ext uri="{BB962C8B-B14F-4D97-AF65-F5344CB8AC3E}">
        <p14:creationId xmlns:p14="http://schemas.microsoft.com/office/powerpoint/2010/main" val="2870673892"/>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820" y="21781"/>
            <a:ext cx="2515438" cy="823302"/>
          </a:xfrm>
        </p:spPr>
        <p:txBody>
          <a:bodyPr/>
          <a:lstStyle/>
          <a:p>
            <a:pPr>
              <a:lnSpc>
                <a:spcPts val="1880"/>
              </a:lnSpc>
              <a:defRPr/>
            </a:pPr>
            <a:r>
              <a:rPr lang="en-US" dirty="0" err="1"/>
              <a:t>SaS</a:t>
            </a:r>
            <a:r>
              <a:rPr lang="en-US" dirty="0"/>
              <a:t> </a:t>
            </a:r>
            <a:r>
              <a:rPr lang="en-US" dirty="0" smtClean="0"/>
              <a:t>Data Visualisation user group</a:t>
            </a:r>
            <a:endParaRPr lang="en-US" b="1" kern="700" spc="80" dirty="0">
              <a:solidFill>
                <a:schemeClr val="accent2"/>
              </a:solidFill>
              <a:latin typeface="Arial" pitchFamily="34" charset="0"/>
              <a:ea typeface="ＭＳ Ｐゴシック" pitchFamily="34" charset="-128"/>
            </a:endParaRPr>
          </a:p>
        </p:txBody>
      </p:sp>
      <p:sp>
        <p:nvSpPr>
          <p:cNvPr id="3" name="Text Placeholder 2"/>
          <p:cNvSpPr>
            <a:spLocks noGrp="1"/>
          </p:cNvSpPr>
          <p:nvPr>
            <p:ph type="body" sz="quarter" idx="12"/>
          </p:nvPr>
        </p:nvSpPr>
        <p:spPr>
          <a:xfrm>
            <a:off x="2635255" y="271236"/>
            <a:ext cx="6054720" cy="307777"/>
          </a:xfrm>
        </p:spPr>
        <p:txBody>
          <a:bodyPr/>
          <a:lstStyle/>
          <a:p>
            <a:pPr>
              <a:defRPr/>
            </a:pPr>
            <a:r>
              <a:rPr lang="en-US" sz="1400" kern="600" spc="40" dirty="0" smtClean="0">
                <a:solidFill>
                  <a:schemeClr val="tx1"/>
                </a:solidFill>
                <a:latin typeface="Arial" pitchFamily="34" charset="0"/>
                <a:ea typeface="ＭＳ Ｐゴシック" pitchFamily="34" charset="-128"/>
              </a:rPr>
              <a:t>Agenda</a:t>
            </a:r>
            <a:endParaRPr lang="en-US" sz="1400" kern="600" spc="40" dirty="0">
              <a:solidFill>
                <a:schemeClr val="tx1"/>
              </a:solidFill>
              <a:latin typeface="Arial" pitchFamily="34" charset="0"/>
              <a:ea typeface="ＭＳ Ｐゴシック" pitchFamily="34" charset="-128"/>
            </a:endParaRPr>
          </a:p>
        </p:txBody>
      </p:sp>
      <p:sp>
        <p:nvSpPr>
          <p:cNvPr id="6" name="TextBox 5"/>
          <p:cNvSpPr txBox="1"/>
          <p:nvPr/>
        </p:nvSpPr>
        <p:spPr>
          <a:xfrm>
            <a:off x="8534400" y="4476752"/>
            <a:ext cx="609600" cy="276999"/>
          </a:xfrm>
          <a:prstGeom prst="rect">
            <a:avLst/>
          </a:prstGeom>
          <a:noFill/>
        </p:spPr>
        <p:txBody>
          <a:bodyPr wrap="square" rtlCol="0">
            <a:spAutoFit/>
          </a:bodyPr>
          <a:lstStyle/>
          <a:p>
            <a:pPr algn="r"/>
            <a:fld id="{3C5AA613-7B47-48E2-A2A7-501B0BCC55A5}" type="slidenum">
              <a:rPr lang="en-US" sz="1200">
                <a:solidFill>
                  <a:prstClr val="white">
                    <a:lumMod val="65000"/>
                  </a:prstClr>
                </a:solidFill>
              </a:rPr>
              <a:pPr algn="r"/>
              <a:t>73</a:t>
            </a:fld>
            <a:endParaRPr lang="en-US" sz="1200" dirty="0">
              <a:solidFill>
                <a:prstClr val="white">
                  <a:lumMod val="65000"/>
                </a:prstClr>
              </a:solidFill>
            </a:endParaRPr>
          </a:p>
        </p:txBody>
      </p:sp>
      <p:sp>
        <p:nvSpPr>
          <p:cNvPr id="9" name="Rectangle 1"/>
          <p:cNvSpPr>
            <a:spLocks noChangeArrowheads="1"/>
          </p:cNvSpPr>
          <p:nvPr/>
        </p:nvSpPr>
        <p:spPr bwMode="auto">
          <a:xfrm>
            <a:off x="366878" y="1444849"/>
            <a:ext cx="8167522" cy="2415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8444" tIns="29222" rIns="58444" bIns="29222">
            <a:spAutoFit/>
          </a:bodyPr>
          <a:lstStyle/>
          <a:p>
            <a:r>
              <a:rPr lang="en-GB" sz="1400" dirty="0"/>
              <a:t>09.30 – 10.00      Coffee &amp; biscuits</a:t>
            </a:r>
          </a:p>
          <a:p>
            <a:r>
              <a:rPr lang="en-GB" sz="1400" dirty="0"/>
              <a:t>10.00 – 10.15      Introductions</a:t>
            </a:r>
          </a:p>
          <a:p>
            <a:r>
              <a:rPr lang="en-GB" sz="1400" dirty="0"/>
              <a:t>10.15 - 10.45       What’s new in SAS Visual Analytics - </a:t>
            </a:r>
            <a:r>
              <a:rPr lang="en-GB" sz="1400" dirty="0" smtClean="0"/>
              <a:t>SAS</a:t>
            </a:r>
          </a:p>
          <a:p>
            <a:r>
              <a:rPr lang="en-GB" sz="1400" dirty="0" smtClean="0"/>
              <a:t>10.45 – 11.15      Presentation by Emma Robson (Asda)</a:t>
            </a:r>
          </a:p>
          <a:p>
            <a:r>
              <a:rPr lang="en-GB" sz="1400" dirty="0" smtClean="0"/>
              <a:t>11.15 </a:t>
            </a:r>
            <a:r>
              <a:rPr lang="en-GB" sz="1400" dirty="0"/>
              <a:t>– 11.30      Break</a:t>
            </a:r>
          </a:p>
          <a:p>
            <a:r>
              <a:rPr lang="en-GB" sz="1400" dirty="0"/>
              <a:t>11.30  – 12.00     </a:t>
            </a:r>
            <a:r>
              <a:rPr lang="en-GB" sz="1400" dirty="0" smtClean="0"/>
              <a:t>Introduction </a:t>
            </a:r>
            <a:r>
              <a:rPr lang="en-GB" sz="1400" dirty="0"/>
              <a:t>to Visual Statistics – SAS</a:t>
            </a:r>
          </a:p>
          <a:p>
            <a:r>
              <a:rPr lang="en-GB" sz="1400" dirty="0"/>
              <a:t>12:00 – 12:30      Networking and Lunch</a:t>
            </a:r>
          </a:p>
          <a:p>
            <a:r>
              <a:rPr lang="en-GB" sz="1400" dirty="0"/>
              <a:t>12:30 – 13:00      Ask the </a:t>
            </a:r>
            <a:r>
              <a:rPr lang="en-GB" sz="1400" dirty="0" smtClean="0"/>
              <a:t>Experts</a:t>
            </a:r>
            <a:endParaRPr lang="en-GB" sz="1400" dirty="0"/>
          </a:p>
          <a:p>
            <a:r>
              <a:rPr lang="en-GB" sz="1400" dirty="0"/>
              <a:t>13:00 – 13.15      Feedback and discussion about future topics - ALL</a:t>
            </a:r>
          </a:p>
          <a:p>
            <a:r>
              <a:rPr lang="en-GB" sz="1400" dirty="0"/>
              <a:t>Close</a:t>
            </a:r>
          </a:p>
          <a:p>
            <a:pPr marL="260734" indent="-260734">
              <a:lnSpc>
                <a:spcPct val="90000"/>
              </a:lnSpc>
              <a:spcBef>
                <a:spcPct val="35000"/>
              </a:spcBef>
              <a:spcAft>
                <a:spcPct val="17000"/>
              </a:spcAft>
              <a:buClr>
                <a:srgbClr val="00539B"/>
              </a:buClr>
              <a:buFont typeface="Wingdings" pitchFamily="2" charset="2"/>
              <a:buChar char="§"/>
            </a:pPr>
            <a:endParaRPr lang="en-GB" sz="1050" b="1" kern="0" dirty="0">
              <a:solidFill>
                <a:srgbClr val="000000"/>
              </a:solidFill>
              <a:ea typeface="ＭＳ Ｐゴシック" pitchFamily="-112" charset="-128"/>
            </a:endParaRPr>
          </a:p>
        </p:txBody>
      </p:sp>
    </p:spTree>
    <p:extLst>
      <p:ext uri="{BB962C8B-B14F-4D97-AF65-F5344CB8AC3E}">
        <p14:creationId xmlns:p14="http://schemas.microsoft.com/office/powerpoint/2010/main" val="4958673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7.1</a:t>
            </a:r>
            <a:br>
              <a:rPr lang="en-US" dirty="0"/>
            </a:br>
            <a:r>
              <a:rPr lang="en-US" dirty="0" smtClean="0"/>
              <a:t>explorer</a:t>
            </a:r>
            <a:endParaRPr lang="en-US" dirty="0"/>
          </a:p>
        </p:txBody>
      </p:sp>
      <p:sp>
        <p:nvSpPr>
          <p:cNvPr id="3" name="Text Placeholder 2"/>
          <p:cNvSpPr>
            <a:spLocks noGrp="1"/>
          </p:cNvSpPr>
          <p:nvPr>
            <p:ph type="body" sz="quarter" idx="11"/>
          </p:nvPr>
        </p:nvSpPr>
        <p:spPr/>
        <p:txBody>
          <a:bodyPr/>
          <a:lstStyle/>
          <a:p>
            <a:r>
              <a:rPr lang="en-US" dirty="0" smtClean="0"/>
              <a:t>Copy Filter to other visualizations </a:t>
            </a:r>
            <a:endParaRPr lang="en-US" dirty="0"/>
          </a:p>
        </p:txBody>
      </p:sp>
      <p:grpSp>
        <p:nvGrpSpPr>
          <p:cNvPr id="6" name="Group 5"/>
          <p:cNvGrpSpPr/>
          <p:nvPr/>
        </p:nvGrpSpPr>
        <p:grpSpPr>
          <a:xfrm>
            <a:off x="1617655" y="1049376"/>
            <a:ext cx="3477064" cy="3328987"/>
            <a:chOff x="3488989" y="725818"/>
            <a:chExt cx="3477064" cy="3328987"/>
          </a:xfrm>
        </p:grpSpPr>
        <p:pic>
          <p:nvPicPr>
            <p:cNvPr id="4" name="Picture 3"/>
            <p:cNvPicPr>
              <a:picLocks noChangeAspect="1"/>
            </p:cNvPicPr>
            <p:nvPr/>
          </p:nvPicPr>
          <p:blipFill>
            <a:blip r:embed="rId3"/>
            <a:stretch>
              <a:fillRect/>
            </a:stretch>
          </p:blipFill>
          <p:spPr>
            <a:xfrm>
              <a:off x="4365728" y="725818"/>
              <a:ext cx="2600325" cy="290512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stretch>
              <a:fillRect/>
            </a:stretch>
          </p:blipFill>
          <p:spPr>
            <a:xfrm>
              <a:off x="3488989" y="3207080"/>
              <a:ext cx="1809750" cy="847725"/>
            </a:xfrm>
            <a:prstGeom prst="rect">
              <a:avLst/>
            </a:prstGeom>
            <a:ln>
              <a:noFill/>
            </a:ln>
            <a:effectLst>
              <a:outerShdw blurRad="292100" dist="139700" dir="2700000" algn="tl" rotWithShape="0">
                <a:srgbClr val="333333">
                  <a:alpha val="65000"/>
                </a:srgbClr>
              </a:outerShdw>
            </a:effectLst>
          </p:spPr>
        </p:pic>
      </p:grpSp>
      <p:sp>
        <p:nvSpPr>
          <p:cNvPr id="7" name="TextBox 6"/>
          <p:cNvSpPr txBox="1"/>
          <p:nvPr/>
        </p:nvSpPr>
        <p:spPr>
          <a:xfrm>
            <a:off x="5544671" y="1047561"/>
            <a:ext cx="3231755" cy="830997"/>
          </a:xfrm>
          <a:prstGeom prst="rect">
            <a:avLst/>
          </a:prstGeom>
          <a:noFill/>
        </p:spPr>
        <p:txBody>
          <a:bodyPr wrap="square" rtlCol="0">
            <a:spAutoFit/>
          </a:bodyPr>
          <a:lstStyle/>
          <a:p>
            <a:r>
              <a:rPr lang="en-US" sz="1200" dirty="0" smtClean="0">
                <a:solidFill>
                  <a:srgbClr val="000000"/>
                </a:solidFill>
              </a:rPr>
              <a:t>From the </a:t>
            </a:r>
            <a:r>
              <a:rPr lang="en-US" sz="1200" b="1" i="1" dirty="0" smtClean="0">
                <a:solidFill>
                  <a:srgbClr val="000000"/>
                </a:solidFill>
              </a:rPr>
              <a:t>Filters</a:t>
            </a:r>
            <a:r>
              <a:rPr lang="en-US" sz="1200" dirty="0" smtClean="0">
                <a:solidFill>
                  <a:srgbClr val="000000"/>
                </a:solidFill>
              </a:rPr>
              <a:t> tab, local filters (renamed to </a:t>
            </a:r>
            <a:r>
              <a:rPr lang="en-US" sz="1200" b="1" i="1" dirty="0" smtClean="0">
                <a:solidFill>
                  <a:srgbClr val="000000"/>
                </a:solidFill>
              </a:rPr>
              <a:t>Visualization</a:t>
            </a:r>
            <a:r>
              <a:rPr lang="en-US" sz="1200" dirty="0" smtClean="0">
                <a:solidFill>
                  <a:srgbClr val="000000"/>
                </a:solidFill>
              </a:rPr>
              <a:t> filters) can be copied to any other visualization that uses </a:t>
            </a:r>
            <a:r>
              <a:rPr lang="en-US" sz="1200" u="sng" dirty="0" smtClean="0">
                <a:solidFill>
                  <a:srgbClr val="000000"/>
                </a:solidFill>
              </a:rPr>
              <a:t>the same data source</a:t>
            </a:r>
            <a:r>
              <a:rPr lang="en-US" sz="1200" dirty="0" smtClean="0">
                <a:solidFill>
                  <a:srgbClr val="000000"/>
                </a:solidFill>
              </a:rPr>
              <a:t>, to help with the data exploration. </a:t>
            </a:r>
          </a:p>
        </p:txBody>
      </p:sp>
      <p:sp>
        <p:nvSpPr>
          <p:cNvPr id="8" name="TextBox 7"/>
          <p:cNvSpPr txBox="1"/>
          <p:nvPr/>
        </p:nvSpPr>
        <p:spPr>
          <a:xfrm>
            <a:off x="95755" y="1343398"/>
            <a:ext cx="1948687" cy="1569660"/>
          </a:xfrm>
          <a:prstGeom prst="rect">
            <a:avLst/>
          </a:prstGeom>
          <a:noFill/>
        </p:spPr>
        <p:txBody>
          <a:bodyPr wrap="square" rtlCol="0">
            <a:spAutoFit/>
          </a:bodyPr>
          <a:lstStyle/>
          <a:p>
            <a:r>
              <a:rPr lang="en-US" sz="1200" dirty="0" smtClean="0">
                <a:solidFill>
                  <a:srgbClr val="000000"/>
                </a:solidFill>
              </a:rPr>
              <a:t>Note</a:t>
            </a:r>
            <a:r>
              <a:rPr lang="en-US" sz="1200" dirty="0">
                <a:solidFill>
                  <a:srgbClr val="000000"/>
                </a:solidFill>
              </a:rPr>
              <a:t>: On the </a:t>
            </a:r>
            <a:r>
              <a:rPr lang="en-US" sz="1200" b="1" i="1" dirty="0">
                <a:solidFill>
                  <a:srgbClr val="000000"/>
                </a:solidFill>
              </a:rPr>
              <a:t>Filters</a:t>
            </a:r>
            <a:r>
              <a:rPr lang="en-US" sz="1200" dirty="0">
                <a:solidFill>
                  <a:srgbClr val="000000"/>
                </a:solidFill>
              </a:rPr>
              <a:t> </a:t>
            </a:r>
            <a:r>
              <a:rPr lang="en-US" sz="1200" dirty="0" smtClean="0">
                <a:solidFill>
                  <a:srgbClr val="000000"/>
                </a:solidFill>
              </a:rPr>
              <a:t>tab,</a:t>
            </a:r>
          </a:p>
          <a:p>
            <a:r>
              <a:rPr lang="en-US" sz="1200" dirty="0" smtClean="0">
                <a:solidFill>
                  <a:srgbClr val="000000"/>
                </a:solidFill>
              </a:rPr>
              <a:t>Global </a:t>
            </a:r>
            <a:r>
              <a:rPr lang="en-US" sz="1200" dirty="0">
                <a:solidFill>
                  <a:srgbClr val="000000"/>
                </a:solidFill>
              </a:rPr>
              <a:t>filters are now labeled using the name of the data source for the current </a:t>
            </a:r>
            <a:r>
              <a:rPr lang="en-US" sz="1200" dirty="0" smtClean="0">
                <a:solidFill>
                  <a:srgbClr val="000000"/>
                </a:solidFill>
              </a:rPr>
              <a:t>visualization. Local </a:t>
            </a:r>
            <a:r>
              <a:rPr lang="en-US" sz="1200" dirty="0">
                <a:solidFill>
                  <a:srgbClr val="000000"/>
                </a:solidFill>
              </a:rPr>
              <a:t>filters are </a:t>
            </a:r>
            <a:r>
              <a:rPr lang="en-US" sz="1200" dirty="0" smtClean="0">
                <a:solidFill>
                  <a:srgbClr val="000000"/>
                </a:solidFill>
              </a:rPr>
              <a:t>now identified as </a:t>
            </a:r>
            <a:r>
              <a:rPr lang="en-US" sz="1200" b="1" i="1" dirty="0" smtClean="0">
                <a:solidFill>
                  <a:srgbClr val="000000"/>
                </a:solidFill>
              </a:rPr>
              <a:t>Visualization</a:t>
            </a:r>
            <a:r>
              <a:rPr lang="en-US" sz="1200" dirty="0" smtClean="0">
                <a:solidFill>
                  <a:srgbClr val="000000"/>
                </a:solidFill>
              </a:rPr>
              <a:t> </a:t>
            </a:r>
            <a:r>
              <a:rPr lang="en-US" sz="1200" dirty="0">
                <a:solidFill>
                  <a:srgbClr val="000000"/>
                </a:solidFill>
              </a:rPr>
              <a:t>filters</a:t>
            </a:r>
            <a:r>
              <a:rPr lang="en-US" sz="1200" dirty="0" smtClean="0">
                <a:solidFill>
                  <a:srgbClr val="000000"/>
                </a:solidFill>
              </a:rPr>
              <a:t>.</a:t>
            </a:r>
          </a:p>
        </p:txBody>
      </p:sp>
      <p:cxnSp>
        <p:nvCxnSpPr>
          <p:cNvPr id="9" name="Straight Arrow Connector 8"/>
          <p:cNvCxnSpPr>
            <a:stCxn id="8" idx="3"/>
          </p:cNvCxnSpPr>
          <p:nvPr/>
        </p:nvCxnSpPr>
        <p:spPr>
          <a:xfrm flipV="1">
            <a:off x="2044442" y="1528066"/>
            <a:ext cx="449952" cy="600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8" idx="3"/>
            <a:endCxn id="4" idx="1"/>
          </p:cNvCxnSpPr>
          <p:nvPr/>
        </p:nvCxnSpPr>
        <p:spPr>
          <a:xfrm>
            <a:off x="2044442" y="2128228"/>
            <a:ext cx="449952" cy="373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3447080" y="3529748"/>
            <a:ext cx="1647640" cy="207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
        <p:nvSpPr>
          <p:cNvPr id="21" name="Rectangle 20"/>
          <p:cNvSpPr/>
          <p:nvPr/>
        </p:nvSpPr>
        <p:spPr>
          <a:xfrm>
            <a:off x="4738607" y="2696428"/>
            <a:ext cx="286155" cy="207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007DC3"/>
              </a:solidFill>
            </a:endParaRPr>
          </a:p>
        </p:txBody>
      </p:sp>
    </p:spTree>
    <p:extLst>
      <p:ext uri="{BB962C8B-B14F-4D97-AF65-F5344CB8AC3E}">
        <p14:creationId xmlns:p14="http://schemas.microsoft.com/office/powerpoint/2010/main" val="275908807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VA </a:t>
            </a:r>
            <a:r>
              <a:rPr lang="en-US" dirty="0" smtClean="0"/>
              <a:t>7.1</a:t>
            </a:r>
            <a:r>
              <a:rPr lang="en-US" dirty="0"/>
              <a:t/>
            </a:r>
            <a:br>
              <a:rPr lang="en-US" dirty="0"/>
            </a:br>
            <a:r>
              <a:rPr lang="en-US" dirty="0" smtClean="0"/>
              <a:t>explorer</a:t>
            </a:r>
            <a:endParaRPr lang="en-US" dirty="0"/>
          </a:p>
        </p:txBody>
      </p:sp>
      <p:sp>
        <p:nvSpPr>
          <p:cNvPr id="18" name="Text Placeholder 17"/>
          <p:cNvSpPr>
            <a:spLocks noGrp="1"/>
          </p:cNvSpPr>
          <p:nvPr>
            <p:ph type="body" sz="quarter" idx="11"/>
          </p:nvPr>
        </p:nvSpPr>
        <p:spPr>
          <a:xfrm>
            <a:off x="2635256" y="264154"/>
            <a:ext cx="6061271" cy="338554"/>
          </a:xfrm>
        </p:spPr>
        <p:txBody>
          <a:bodyPr/>
          <a:lstStyle/>
          <a:p>
            <a:r>
              <a:rPr lang="en-US" dirty="0" smtClean="0"/>
              <a:t>Pathing</a:t>
            </a:r>
            <a:endParaRPr lang="en-US" dirty="0"/>
          </a:p>
        </p:txBody>
      </p:sp>
      <p:pic>
        <p:nvPicPr>
          <p:cNvPr id="3" name="Picture 2"/>
          <p:cNvPicPr>
            <a:picLocks noChangeAspect="1"/>
          </p:cNvPicPr>
          <p:nvPr/>
        </p:nvPicPr>
        <p:blipFill>
          <a:blip r:embed="rId3"/>
          <a:stretch>
            <a:fillRect/>
          </a:stretch>
        </p:blipFill>
        <p:spPr>
          <a:xfrm>
            <a:off x="39569" y="725818"/>
            <a:ext cx="7017883" cy="3615273"/>
          </a:xfrm>
          <a:prstGeom prst="rect">
            <a:avLst/>
          </a:prstGeom>
          <a:ln>
            <a:noFill/>
          </a:ln>
          <a:effectLst>
            <a:outerShdw blurRad="190500" algn="tl" rotWithShape="0">
              <a:srgbClr val="000000">
                <a:alpha val="70000"/>
              </a:srgbClr>
            </a:outerShdw>
          </a:effectLst>
        </p:spPr>
      </p:pic>
      <p:sp>
        <p:nvSpPr>
          <p:cNvPr id="2" name="TextBox 1"/>
          <p:cNvSpPr txBox="1"/>
          <p:nvPr/>
        </p:nvSpPr>
        <p:spPr>
          <a:xfrm>
            <a:off x="7345836" y="2706343"/>
            <a:ext cx="1798164" cy="1200329"/>
          </a:xfrm>
          <a:prstGeom prst="rect">
            <a:avLst/>
          </a:prstGeom>
          <a:noFill/>
          <a:ln>
            <a:solidFill>
              <a:schemeClr val="tx1"/>
            </a:solidFill>
          </a:ln>
        </p:spPr>
        <p:txBody>
          <a:bodyPr wrap="square" rtlCol="0">
            <a:spAutoFit/>
          </a:bodyPr>
          <a:lstStyle/>
          <a:p>
            <a:r>
              <a:rPr lang="en-US" sz="1200" dirty="0" smtClean="0">
                <a:solidFill>
                  <a:srgbClr val="000000"/>
                </a:solidFill>
              </a:rPr>
              <a:t>To make Sankey diagrams easier to explore, you can use path ranking to show only the top X number of paths. </a:t>
            </a:r>
            <a:endParaRPr lang="en-US" sz="1200" dirty="0">
              <a:solidFill>
                <a:srgbClr val="000000"/>
              </a:solidFill>
            </a:endParaRPr>
          </a:p>
        </p:txBody>
      </p:sp>
    </p:spTree>
    <p:extLst>
      <p:ext uri="{BB962C8B-B14F-4D97-AF65-F5344CB8AC3E}">
        <p14:creationId xmlns:p14="http://schemas.microsoft.com/office/powerpoint/2010/main" val="3069155765"/>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AMO_REPORTCONTROLSVISIBLE" val="Empty"/>
  <p:tag name="_AMO_UNIQUEIDENTIFIER" val="85c34705-5c5d-48e1-8465-02702c56b3c8"/>
</p:tagLst>
</file>

<file path=ppt/theme/theme1.xml><?xml version="1.0" encoding="utf-8"?>
<a:theme xmlns:a="http://schemas.openxmlformats.org/drawingml/2006/main" name="Company_Confidential_16x9_2014">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0.xml><?xml version="1.0" encoding="utf-8"?>
<a:theme xmlns:a="http://schemas.openxmlformats.org/drawingml/2006/main" name="5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1.xml><?xml version="1.0" encoding="utf-8"?>
<a:theme xmlns:a="http://schemas.openxmlformats.org/drawingml/2006/main" name="6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2.xml><?xml version="1.0" encoding="utf-8"?>
<a:theme xmlns:a="http://schemas.openxmlformats.org/drawingml/2006/main" name="7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3.xml><?xml version="1.0" encoding="utf-8"?>
<a:theme xmlns:a="http://schemas.openxmlformats.org/drawingml/2006/main" name="8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4.xml><?xml version="1.0" encoding="utf-8"?>
<a:theme xmlns:a="http://schemas.openxmlformats.org/drawingml/2006/main" name="9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5.xml><?xml version="1.0" encoding="utf-8"?>
<a:theme xmlns:a="http://schemas.openxmlformats.org/drawingml/2006/main" name="10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6.xml><?xml version="1.0" encoding="utf-8"?>
<a:theme xmlns:a="http://schemas.openxmlformats.org/drawingml/2006/main" name="11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7.xml><?xml version="1.0" encoding="utf-8"?>
<a:theme xmlns:a="http://schemas.openxmlformats.org/drawingml/2006/main" name="12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8.xml><?xml version="1.0" encoding="utf-8"?>
<a:theme xmlns:a="http://schemas.openxmlformats.org/drawingml/2006/main" name="13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9.xml><?xml version="1.0" encoding="utf-8"?>
<a:theme xmlns:a="http://schemas.openxmlformats.org/drawingml/2006/main" name="14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4_External Audiences Template 16x9">
  <a:themeElements>
    <a:clrScheme name="SAS_Presentation_Template_External_Audiences 2">
      <a:dk1>
        <a:srgbClr val="000000"/>
      </a:dk1>
      <a:lt1>
        <a:srgbClr val="FFFFFF"/>
      </a:lt1>
      <a:dk2>
        <a:srgbClr val="282828"/>
      </a:dk2>
      <a:lt2>
        <a:srgbClr val="808080"/>
      </a:lt2>
      <a:accent1>
        <a:srgbClr val="007DC3"/>
      </a:accent1>
      <a:accent2>
        <a:srgbClr val="00539B"/>
      </a:accent2>
      <a:accent3>
        <a:srgbClr val="003B76"/>
      </a:accent3>
      <a:accent4>
        <a:srgbClr val="97C0E6"/>
      </a:accent4>
      <a:accent5>
        <a:srgbClr val="B0B7BB"/>
      </a:accent5>
      <a:accent6>
        <a:srgbClr val="FF8817"/>
      </a:accent6>
      <a:hlink>
        <a:srgbClr val="007DC3"/>
      </a:hlink>
      <a:folHlink>
        <a:srgbClr val="BCBCBC"/>
      </a:folHlink>
    </a:clrScheme>
    <a:fontScheme name="SAS_Presentation_Template_External_Audiences">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vert="horz" wrap="none" lIns="91440" tIns="45720" rIns="91440" bIns="45720" numCol="1" rtlCol="0" anchor="ctr" anchorCtr="0" compatLnSpc="1">
        <a:prstTxWarp prst="textNoShape">
          <a:avLst/>
        </a:prstTxWarp>
        <a:noAutofit/>
      </a:bodyPr>
      <a:lstStyle>
        <a:defPPr marL="0" marR="0" indent="0" algn="ctr" defTabSz="914400" rtl="0" eaLnBrk="1" fontAlgn="base" latinLnBrk="0" hangingPunct="1">
          <a:lnSpc>
            <a:spcPct val="100000"/>
          </a:lnSpc>
          <a:spcBef>
            <a:spcPct val="50000"/>
          </a:spcBef>
          <a:spcAft>
            <a:spcPct val="17000"/>
          </a:spcAft>
          <a:buClr>
            <a:schemeClr val="tx1"/>
          </a:buClr>
          <a:buSzTx/>
          <a:buFont typeface="Wingdings" pitchFamily="2" charset="2"/>
          <a:buNone/>
          <a:tabLst/>
          <a:defRPr kumimoji="0" sz="1400" b="0" i="0" u="none" strike="noStrike" cap="none" normalizeH="0" baseline="0" smtClean="0">
            <a:ln>
              <a:noFill/>
            </a:ln>
            <a:solidFill>
              <a:srgbClr val="292929"/>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17000"/>
          </a:spcAft>
          <a:buClr>
            <a:schemeClr val="tx1"/>
          </a:buClr>
          <a:buSzTx/>
          <a:buFont typeface="Wingdings" pitchFamily="2" charset="2"/>
          <a:buNone/>
          <a:tabLst/>
          <a:defRPr kumimoji="0" lang="en-US" sz="1400" b="0" i="0" u="none" strike="noStrike" cap="none" normalizeH="0" baseline="0" smtClean="0">
            <a:ln>
              <a:noFill/>
            </a:ln>
            <a:solidFill>
              <a:srgbClr val="292929"/>
            </a:solidFill>
            <a:effectLst/>
            <a:latin typeface="Arial" charset="0"/>
          </a:defRPr>
        </a:defPPr>
      </a:lstStyle>
    </a:lnDef>
  </a:objectDefaults>
  <a:extraClrSchemeLst>
    <a:extraClrScheme>
      <a:clrScheme name="External Audiences Template 16x9 1">
        <a:dk1>
          <a:srgbClr val="000000"/>
        </a:dk1>
        <a:lt1>
          <a:srgbClr val="FFFFFF"/>
        </a:lt1>
        <a:dk2>
          <a:srgbClr val="282828"/>
        </a:dk2>
        <a:lt2>
          <a:srgbClr val="808080"/>
        </a:lt2>
        <a:accent1>
          <a:srgbClr val="007DC3"/>
        </a:accent1>
        <a:accent2>
          <a:srgbClr val="00539B"/>
        </a:accent2>
        <a:accent3>
          <a:srgbClr val="FFFFFF"/>
        </a:accent3>
        <a:accent4>
          <a:srgbClr val="000000"/>
        </a:accent4>
        <a:accent5>
          <a:srgbClr val="AABFDE"/>
        </a:accent5>
        <a:accent6>
          <a:srgbClr val="004A8C"/>
        </a:accent6>
        <a:hlink>
          <a:srgbClr val="007DC3"/>
        </a:hlink>
        <a:folHlink>
          <a:srgbClr val="BCBCBC"/>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5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1.xml><?xml version="1.0" encoding="utf-8"?>
<a:theme xmlns:a="http://schemas.openxmlformats.org/drawingml/2006/main" name="16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2.xml><?xml version="1.0" encoding="utf-8"?>
<a:theme xmlns:a="http://schemas.openxmlformats.org/drawingml/2006/main" name="17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3.xml><?xml version="1.0" encoding="utf-8"?>
<a:theme xmlns:a="http://schemas.openxmlformats.org/drawingml/2006/main" name="Office Theme">
  <a:themeElements>
    <a:clrScheme name="2012 SAS Theme 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4.xml><?xml version="1.0" encoding="utf-8"?>
<a:theme xmlns:a="http://schemas.openxmlformats.org/drawingml/2006/main" name="Office Theme">
  <a:themeElements>
    <a:clrScheme name="2012 SAS Theme 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8_External_Presentation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1_Company_Confidential_16x9_2014">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6.xml><?xml version="1.0" encoding="utf-8"?>
<a:theme xmlns:a="http://schemas.openxmlformats.org/drawingml/2006/main" name="1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7.xml><?xml version="1.0" encoding="utf-8"?>
<a:theme xmlns:a="http://schemas.openxmlformats.org/drawingml/2006/main" name="2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8.xml><?xml version="1.0" encoding="utf-8"?>
<a:theme xmlns:a="http://schemas.openxmlformats.org/drawingml/2006/main" name="3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9.xml><?xml version="1.0" encoding="utf-8"?>
<a:theme xmlns:a="http://schemas.openxmlformats.org/drawingml/2006/main" name="4_Company_Confidential_16x9_2012">
  <a:themeElements>
    <a:clrScheme name="SAS_2012_Theme_Colors">
      <a:dk1>
        <a:srgbClr val="000000"/>
      </a:dk1>
      <a:lt1>
        <a:sysClr val="window" lastClr="FFFFFF"/>
      </a:lt1>
      <a:dk2>
        <a:srgbClr val="596267"/>
      </a:dk2>
      <a:lt2>
        <a:srgbClr val="B0B7BB"/>
      </a:lt2>
      <a:accent1>
        <a:srgbClr val="007DC3"/>
      </a:accent1>
      <a:accent2>
        <a:srgbClr val="00539B"/>
      </a:accent2>
      <a:accent3>
        <a:srgbClr val="003B76"/>
      </a:accent3>
      <a:accent4>
        <a:srgbClr val="5BCAF1"/>
      </a:accent4>
      <a:accent5>
        <a:srgbClr val="42C826"/>
      </a:accent5>
      <a:accent6>
        <a:srgbClr val="FF7E27"/>
      </a:accent6>
      <a:hlink>
        <a:srgbClr val="007DC3"/>
      </a:hlink>
      <a:folHlink>
        <a:srgbClr val="B8F7FF"/>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ct:contentTypeSchema xmlns:ct="http://schemas.microsoft.com/office/2006/metadata/contentType" xmlns:ma="http://schemas.microsoft.com/office/2006/metadata/properties/metaAttributes" ct:_="" ma:_="" ma:contentTypeName="Document" ma:contentTypeID="0x0101008D31E728E524474493C0C918231DF9FF" ma:contentTypeVersion="6" ma:contentTypeDescription="Create a new document." ma:contentTypeScope="" ma:versionID="d809358c87d5901d7a5785991927dd9c">
  <xsd:schema xmlns:xsd="http://www.w3.org/2001/XMLSchema" xmlns:xs="http://www.w3.org/2001/XMLSchema" xmlns:p="http://schemas.microsoft.com/office/2006/metadata/properties" targetNamespace="http://schemas.microsoft.com/office/2006/metadata/properties" ma:root="true" ma:fieldsID="06e0e3112098b4d1518554ee266199a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60C5487-0C7F-4884-9D21-B69321B9BDEC}">
  <ds:schemaRefs>
    <ds:schemaRef ds:uri="http://schemas.microsoft.com/office/2006/metadata/customXsn"/>
  </ds:schemaRefs>
</ds:datastoreItem>
</file>

<file path=customXml/itemProps2.xml><?xml version="1.0" encoding="utf-8"?>
<ds:datastoreItem xmlns:ds="http://schemas.openxmlformats.org/officeDocument/2006/customXml" ds:itemID="{E455CA1B-502F-49D7-81BA-7DD83CA5D1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18BF8ECE-32F7-4958-9BC3-57FF5AD72CAE}">
  <ds:schemaRefs>
    <ds:schemaRef ds:uri="http://schemas.microsoft.com/sharepoint/v3/contenttype/forms"/>
  </ds:schemaRefs>
</ds:datastoreItem>
</file>

<file path=customXml/itemProps4.xml><?xml version="1.0" encoding="utf-8"?>
<ds:datastoreItem xmlns:ds="http://schemas.openxmlformats.org/officeDocument/2006/customXml" ds:itemID="{F9D45FC2-F815-4422-B5FD-8ABC2E2EB9A6}">
  <ds:schemaRefs>
    <ds:schemaRef ds:uri="http://schemas.openxmlformats.org/package/2006/metadata/core-properties"/>
    <ds:schemaRef ds:uri="http://www.w3.org/XML/1998/namespace"/>
    <ds:schemaRef ds:uri="http://schemas.microsoft.com/office/2006/documentManagement/types"/>
    <ds:schemaRef ds:uri="http://schemas.microsoft.com/office/infopath/2007/PartnerControls"/>
    <ds:schemaRef ds:uri="http://purl.org/dc/terms/"/>
    <ds:schemaRef ds:uri="http://purl.org/dc/elements/1.1/"/>
    <ds:schemaRef ds:uri="http://purl.org/dc/dcmityp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Company_Confidential_16x9_20141</Template>
  <TotalTime>0</TotalTime>
  <Words>5601</Words>
  <Application>Microsoft Office PowerPoint</Application>
  <PresentationFormat>On-screen Show (16:9)</PresentationFormat>
  <Paragraphs>676</Paragraphs>
  <Slides>73</Slides>
  <Notes>49</Notes>
  <HiddenSlides>16</HiddenSlides>
  <MMClips>0</MMClips>
  <ScaleCrop>false</ScaleCrop>
  <HeadingPairs>
    <vt:vector size="6" baseType="variant">
      <vt:variant>
        <vt:lpstr>Fonts Used</vt:lpstr>
      </vt:variant>
      <vt:variant>
        <vt:i4>5</vt:i4>
      </vt:variant>
      <vt:variant>
        <vt:lpstr>Theme</vt:lpstr>
      </vt:variant>
      <vt:variant>
        <vt:i4>22</vt:i4>
      </vt:variant>
      <vt:variant>
        <vt:lpstr>Slide Titles</vt:lpstr>
      </vt:variant>
      <vt:variant>
        <vt:i4>73</vt:i4>
      </vt:variant>
    </vt:vector>
  </HeadingPairs>
  <TitlesOfParts>
    <vt:vector size="100" baseType="lpstr">
      <vt:lpstr>ＭＳ Ｐゴシック</vt:lpstr>
      <vt:lpstr>Arial</vt:lpstr>
      <vt:lpstr>Arial Black</vt:lpstr>
      <vt:lpstr>Arial Narrow</vt:lpstr>
      <vt:lpstr>Wingdings</vt:lpstr>
      <vt:lpstr>Company_Confidential_16x9_2014</vt:lpstr>
      <vt:lpstr>4_External Audiences Template 16x9</vt:lpstr>
      <vt:lpstr>8_External_Presentation_16x9_2012</vt:lpstr>
      <vt:lpstr>Company_Confidential_16x9_2012</vt:lpstr>
      <vt:lpstr>1_Company_Confidential_16x9_2014</vt:lpstr>
      <vt:lpstr>1_Company_Confidential_16x9_2012</vt:lpstr>
      <vt:lpstr>2_Company_Confidential_16x9_2012</vt:lpstr>
      <vt:lpstr>3_Company_Confidential_16x9_2012</vt:lpstr>
      <vt:lpstr>4_Company_Confidential_16x9_2012</vt:lpstr>
      <vt:lpstr>5_Company_Confidential_16x9_2012</vt:lpstr>
      <vt:lpstr>6_Company_Confidential_16x9_2012</vt:lpstr>
      <vt:lpstr>7_Company_Confidential_16x9_2012</vt:lpstr>
      <vt:lpstr>8_Company_Confidential_16x9_2012</vt:lpstr>
      <vt:lpstr>9_Company_Confidential_16x9_2012</vt:lpstr>
      <vt:lpstr>10_Company_Confidential_16x9_2012</vt:lpstr>
      <vt:lpstr>11_Company_Confidential_16x9_2012</vt:lpstr>
      <vt:lpstr>12_Company_Confidential_16x9_2012</vt:lpstr>
      <vt:lpstr>13_Company_Confidential_16x9_2012</vt:lpstr>
      <vt:lpstr>14_Company_Confidential_16x9_2012</vt:lpstr>
      <vt:lpstr>15_Company_Confidential_16x9_2012</vt:lpstr>
      <vt:lpstr>16_Company_Confidential_16x9_2012</vt:lpstr>
      <vt:lpstr>17_Company_Confidential_16x9_2012</vt:lpstr>
      <vt:lpstr>SAS Data Visualisation user group</vt:lpstr>
      <vt:lpstr>SaS Data Visualisation user group</vt:lpstr>
      <vt:lpstr>What’s new in SAS® Visual Analytics 7.1</vt:lpstr>
      <vt:lpstr>SaS visual analytics</vt:lpstr>
      <vt:lpstr>Explorer</vt:lpstr>
      <vt:lpstr>SAS® Visual Analytics 7.1</vt:lpstr>
      <vt:lpstr>VA 7.1 explorer</vt:lpstr>
      <vt:lpstr>VA 7.1 explorer</vt:lpstr>
      <vt:lpstr>VA 7.1 explorer</vt:lpstr>
      <vt:lpstr>VA 7.1 explorer</vt:lpstr>
      <vt:lpstr>VA 7.1 explorer</vt:lpstr>
      <vt:lpstr>VA 7.1 explorer</vt:lpstr>
      <vt:lpstr>VA 7.1 explorer</vt:lpstr>
      <vt:lpstr>VA 7.1 explorer</vt:lpstr>
      <vt:lpstr>VA 7.1 explorer</vt:lpstr>
      <vt:lpstr>VA 7.1 explorer</vt:lpstr>
      <vt:lpstr>VA 7.1 explorer</vt:lpstr>
      <vt:lpstr>SAS® Visual Analytics 7.1</vt:lpstr>
      <vt:lpstr>VA 7.1 explorer</vt:lpstr>
      <vt:lpstr>VA 7.1 explorer</vt:lpstr>
      <vt:lpstr>VA 7.1 explorer</vt:lpstr>
      <vt:lpstr>VA 7.1 explorer</vt:lpstr>
      <vt:lpstr>VA 7.1 explorer</vt:lpstr>
      <vt:lpstr>VA 7.1 explorer</vt:lpstr>
      <vt:lpstr>VA 7.1 explorer</vt:lpstr>
      <vt:lpstr>VA 7.1 explorer</vt:lpstr>
      <vt:lpstr>VA 7.1 explorer</vt:lpstr>
      <vt:lpstr>VA 7.1 explorer</vt:lpstr>
      <vt:lpstr>VA 7.1 explorer</vt:lpstr>
      <vt:lpstr>SAS® Visual Analytics 7.1</vt:lpstr>
      <vt:lpstr>VA 7.1 Designer</vt:lpstr>
      <vt:lpstr>VA 7.1 Designer</vt:lpstr>
      <vt:lpstr>VA 7.1 Designer</vt:lpstr>
      <vt:lpstr>VA 7.1 Designer</vt:lpstr>
      <vt:lpstr>VA 7.1 Designer</vt:lpstr>
      <vt:lpstr>VA 7.1 Designer</vt:lpstr>
      <vt:lpstr>VA 7.1 Designer</vt:lpstr>
      <vt:lpstr>VA 7.1 Designer</vt:lpstr>
      <vt:lpstr>VA 7.1 Designer</vt:lpstr>
      <vt:lpstr>SAS® Visual Analytics 7.1</vt:lpstr>
      <vt:lpstr>VA 7.1 Designer</vt:lpstr>
      <vt:lpstr>VA 7.1 Designer</vt:lpstr>
      <vt:lpstr>VA 7.1 Designer</vt:lpstr>
      <vt:lpstr>SAS® Visual Analytics 7.1</vt:lpstr>
      <vt:lpstr>VA 7.1 Designer</vt:lpstr>
      <vt:lpstr>VA 7.1 Designer</vt:lpstr>
      <vt:lpstr>VA 7.1 Designer</vt:lpstr>
      <vt:lpstr>VA 7.1 Designer</vt:lpstr>
      <vt:lpstr>VA 7.1 Designer</vt:lpstr>
      <vt:lpstr>VA 7.1 Designer</vt:lpstr>
      <vt:lpstr>SAS® Visual Analytics 7.1</vt:lpstr>
      <vt:lpstr>VA 7.1 Designer</vt:lpstr>
      <vt:lpstr>VA 7.1 Designer</vt:lpstr>
      <vt:lpstr>VA 7.1 Designer</vt:lpstr>
      <vt:lpstr>VA 7.1 Designer</vt:lpstr>
      <vt:lpstr>VA 7.1 Designer</vt:lpstr>
      <vt:lpstr>SAS® Visual Analytics 7.1</vt:lpstr>
      <vt:lpstr>Visual data builder</vt:lpstr>
      <vt:lpstr>SAS® Visual Analytics 7.1</vt:lpstr>
      <vt:lpstr>VA 7.1 data builder</vt:lpstr>
      <vt:lpstr>VA 7.1 data builder</vt:lpstr>
      <vt:lpstr>VA 7.1 data builder</vt:lpstr>
      <vt:lpstr>VA 7.1 –  Administration</vt:lpstr>
      <vt:lpstr>VA 7.1 Designer</vt:lpstr>
      <vt:lpstr>VA 7.1 –  Administrator</vt:lpstr>
      <vt:lpstr>VA 7.1 –  Administrator</vt:lpstr>
      <vt:lpstr>VA 7.1 –  Administration</vt:lpstr>
      <vt:lpstr>SaS visual analytics</vt:lpstr>
      <vt:lpstr>SAS® office Analytics 7.1</vt:lpstr>
      <vt:lpstr>Add-in for Microsoft office </vt:lpstr>
      <vt:lpstr>Add-in for Microsoft office </vt:lpstr>
      <vt:lpstr>Add-in for Microsoft office </vt:lpstr>
      <vt:lpstr>SaS Data Visualisation user group</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What’s New in SAS® Visual Analytics 7.1</dc:title>
  <dc:creator/>
  <cp:lastModifiedBy/>
  <cp:revision>7</cp:revision>
  <dcterms:created xsi:type="dcterms:W3CDTF">2014-05-13T04:01:47Z</dcterms:created>
  <dcterms:modified xsi:type="dcterms:W3CDTF">2015-02-09T22:05:52Z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0x0101008D31E728E524474493C0C918231DF9FF</vt:lpwstr>
  </property>
</Properties>
</file>