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6" r:id="rId4"/>
    <p:sldMasterId id="2147483879" r:id="rId5"/>
  </p:sldMasterIdLst>
  <p:notesMasterIdLst>
    <p:notesMasterId r:id="rId35"/>
  </p:notesMasterIdLst>
  <p:handoutMasterIdLst>
    <p:handoutMasterId r:id="rId36"/>
  </p:handoutMasterIdLst>
  <p:sldIdLst>
    <p:sldId id="256" r:id="rId6"/>
    <p:sldId id="325" r:id="rId7"/>
    <p:sldId id="326" r:id="rId8"/>
    <p:sldId id="327" r:id="rId9"/>
    <p:sldId id="359" r:id="rId10"/>
    <p:sldId id="358" r:id="rId11"/>
    <p:sldId id="338" r:id="rId12"/>
    <p:sldId id="349" r:id="rId13"/>
    <p:sldId id="339" r:id="rId14"/>
    <p:sldId id="346" r:id="rId15"/>
    <p:sldId id="342" r:id="rId16"/>
    <p:sldId id="343" r:id="rId17"/>
    <p:sldId id="344" r:id="rId18"/>
    <p:sldId id="345" r:id="rId19"/>
    <p:sldId id="348" r:id="rId20"/>
    <p:sldId id="350" r:id="rId21"/>
    <p:sldId id="355" r:id="rId22"/>
    <p:sldId id="356" r:id="rId23"/>
    <p:sldId id="351" r:id="rId24"/>
    <p:sldId id="357" r:id="rId25"/>
    <p:sldId id="354" r:id="rId26"/>
    <p:sldId id="340" r:id="rId27"/>
    <p:sldId id="347" r:id="rId28"/>
    <p:sldId id="337" r:id="rId29"/>
    <p:sldId id="331" r:id="rId30"/>
    <p:sldId id="332" r:id="rId31"/>
    <p:sldId id="333" r:id="rId32"/>
    <p:sldId id="334" r:id="rId33"/>
    <p:sldId id="335" r:id="rId34"/>
  </p:sldIdLst>
  <p:sldSz cx="9144000" cy="5143500" type="screen16x9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700" autoAdjust="0"/>
  </p:normalViewPr>
  <p:slideViewPr>
    <p:cSldViewPr snapToGrid="0" snapToObjects="1" showGuides="1">
      <p:cViewPr varScale="1">
        <p:scale>
          <a:sx n="97" d="100"/>
          <a:sy n="97" d="100"/>
        </p:scale>
        <p:origin x="132" y="9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5194"/>
    </p:cViewPr>
  </p:sorterViewPr>
  <p:notesViewPr>
    <p:cSldViewPr snapToGrid="0" snapToObjects="1" showGuides="1">
      <p:cViewPr>
        <p:scale>
          <a:sx n="184" d="100"/>
          <a:sy n="184" d="100"/>
        </p:scale>
        <p:origin x="600" y="-6586"/>
      </p:cViewPr>
      <p:guideLst>
        <p:guide orient="horz" pos="288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57400" y="360363"/>
            <a:ext cx="311308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cap="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7800" y="360363"/>
            <a:ext cx="112871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9DCB2-666D-443B-B634-60AAAE2CBEAB}" type="datetimeFigureOut">
              <a:rPr lang="en-US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3/15/2016</a:t>
            </a:fld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3"/>
          <p:cNvSpPr/>
          <p:nvPr/>
        </p:nvSpPr>
        <p:spPr>
          <a:xfrm>
            <a:off x="402986" y="8578913"/>
            <a:ext cx="3026014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" b="1" kern="100" spc="5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Copyright © 2015, SAS Institute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575050" y="8303198"/>
            <a:ext cx="281146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27DA2-341D-4995-A858-42616FD3ECF2}" type="slidenum">
              <a:rPr lang="en-US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4" y="438187"/>
            <a:ext cx="1018358" cy="2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59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57400" y="360803"/>
            <a:ext cx="31130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cap="all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7800" y="360803"/>
            <a:ext cx="112871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707393A-A5CC-43F0-840F-48DA71FAE2C9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914400"/>
            <a:ext cx="5905499" cy="3321844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81013" y="4333672"/>
            <a:ext cx="5905499" cy="39704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5"/>
          <p:cNvSpPr/>
          <p:nvPr/>
        </p:nvSpPr>
        <p:spPr>
          <a:xfrm>
            <a:off x="408356" y="8578913"/>
            <a:ext cx="3020643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" b="1" kern="100" spc="5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Copyright © 2015, SAS Institute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575050" y="8304078"/>
            <a:ext cx="281146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AE402D1-88AD-43C2-B8BB-8C7904BBCA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9" y="438627"/>
            <a:ext cx="1018358" cy="2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" rtl="0" eaLnBrk="1" latinLnBrk="0" hangingPunct="1">
      <a:lnSpc>
        <a:spcPct val="100000"/>
      </a:lnSpc>
      <a:defRPr sz="1200" kern="1200" baseline="0">
        <a:solidFill>
          <a:schemeClr val="tx2"/>
        </a:solidFill>
        <a:effectLst/>
        <a:latin typeface="Arial" pitchFamily="34" charset="0"/>
        <a:ea typeface="+mn-ea"/>
        <a:cs typeface="Arial" pitchFamily="34" charset="0"/>
      </a:defRPr>
    </a:lvl1pPr>
    <a:lvl2pPr marL="457200" algn="l" defTabSz="182880" rtl="0" eaLnBrk="1" latinLnBrk="0" hangingPunct="1">
      <a:lnSpc>
        <a:spcPct val="100000"/>
      </a:lnSpc>
      <a:defRPr sz="1200" kern="1200" baseline="0">
        <a:solidFill>
          <a:schemeClr val="tx2"/>
        </a:solidFill>
        <a:latin typeface="Arial" pitchFamily="34" charset="0"/>
        <a:ea typeface="+mn-ea"/>
        <a:cs typeface="Arial" pitchFamily="34" charset="0"/>
      </a:defRPr>
    </a:lvl2pPr>
    <a:lvl3pPr marL="914400" algn="l" defTabSz="182880" rtl="0" eaLnBrk="1" latinLnBrk="0" hangingPunct="1">
      <a:lnSpc>
        <a:spcPct val="100000"/>
      </a:lnSpc>
      <a:defRPr sz="1200" kern="1200" baseline="0">
        <a:solidFill>
          <a:schemeClr val="tx2"/>
        </a:solidFill>
        <a:latin typeface="Arial" pitchFamily="34" charset="0"/>
        <a:ea typeface="+mn-ea"/>
        <a:cs typeface="Arial" pitchFamily="34" charset="0"/>
      </a:defRPr>
    </a:lvl3pPr>
    <a:lvl4pPr marL="1371600" algn="l" defTabSz="182880" rtl="0" eaLnBrk="1" latinLnBrk="0" hangingPunct="1">
      <a:lnSpc>
        <a:spcPct val="100000"/>
      </a:lnSpc>
      <a:defRPr sz="1200" kern="1200" baseline="0">
        <a:solidFill>
          <a:schemeClr val="tx2"/>
        </a:solidFill>
        <a:latin typeface="Arial" pitchFamily="34" charset="0"/>
        <a:ea typeface="+mn-ea"/>
        <a:cs typeface="Arial" pitchFamily="34" charset="0"/>
      </a:defRPr>
    </a:lvl4pPr>
    <a:lvl5pPr marL="1828800" algn="l" defTabSz="182880" rtl="0" eaLnBrk="1" latinLnBrk="0" hangingPunct="1">
      <a:lnSpc>
        <a:spcPct val="100000"/>
      </a:lnSpc>
      <a:defRPr sz="1200" kern="1200" baseline="0">
        <a:solidFill>
          <a:schemeClr val="tx2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example SASMAIN &gt; SASAPP on migration from SAS 9.1 to</a:t>
            </a:r>
            <a:r>
              <a:rPr lang="en-GB" baseline="0" dirty="0" smtClean="0"/>
              <a:t> later versions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3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Search on "SAS dummy"</a:t>
            </a:r>
            <a:r>
              <a:rPr lang="en-GB" baseline="0" dirty="0" smtClean="0"/>
              <a:t> to find Chris's blogs.</a:t>
            </a:r>
          </a:p>
          <a:p>
            <a:r>
              <a:rPr lang="en-GB" baseline="0" smtClean="0"/>
              <a:t>Hemedinger </a:t>
            </a:r>
            <a:r>
              <a:rPr lang="en-GB" baseline="0" dirty="0" smtClean="0"/>
              <a:t>will </a:t>
            </a:r>
            <a:r>
              <a:rPr lang="en-GB" baseline="0" smtClean="0"/>
              <a:t>probably work too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8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2215007"/>
            <a:ext cx="7116763" cy="430887"/>
          </a:xfrm>
        </p:spPr>
        <p:txBody>
          <a:bodyPr anchor="b"/>
          <a:lstStyle>
            <a:lvl1pPr>
              <a:defRPr sz="2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339725" y="2580844"/>
            <a:ext cx="7116763" cy="276999"/>
          </a:xfrm>
        </p:spPr>
        <p:txBody>
          <a:bodyPr wrap="square"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2016, </a:t>
            </a:r>
            <a:r>
              <a:rPr lang="en-US" sz="400" b="0" kern="300" spc="50" dirty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cxnSp>
        <p:nvCxnSpPr>
          <p:cNvPr id="7" name="Straight Connector 4"/>
          <p:cNvCxnSpPr/>
          <p:nvPr/>
        </p:nvCxnSpPr>
        <p:spPr bwMode="auto">
          <a:xfrm>
            <a:off x="7670800" y="0"/>
            <a:ext cx="0" cy="51435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38" y="2378682"/>
            <a:ext cx="725467" cy="3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7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649" y="309306"/>
            <a:ext cx="8315487" cy="338554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defTabSz="274320" eaLnBrk="0" hangingPunct="0">
              <a:defRPr/>
            </a:pP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2016,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1" y="4670708"/>
            <a:ext cx="1018358" cy="2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15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0443" y="2392948"/>
            <a:ext cx="5494270" cy="338554"/>
          </a:xfrm>
        </p:spPr>
        <p:txBody>
          <a:bodyPr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closing comments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2016, </a:t>
            </a:r>
            <a:r>
              <a:rPr lang="en-US" sz="400" b="0" kern="300" spc="50" dirty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pic>
        <p:nvPicPr>
          <p:cNvPr id="4" name="Picture 6" descr="SAS_LOGO_horz288_L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777" y="2333634"/>
            <a:ext cx="2024623" cy="46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49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2917284" y="1945650"/>
            <a:ext cx="330943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aseline="0" dirty="0" smtClean="0">
                <a:solidFill>
                  <a:schemeClr val="tx2"/>
                </a:solidFill>
              </a:rPr>
              <a:t>This slide is for video use only.</a:t>
            </a:r>
            <a:endParaRPr lang="en-US" baseline="0" dirty="0">
              <a:solidFill>
                <a:schemeClr val="tx2"/>
              </a:solidFill>
            </a:endParaRPr>
          </a:p>
        </p:txBody>
      </p:sp>
      <p:sp>
        <p:nvSpPr>
          <p:cNvPr id="8" name="Media Placeholder 2"/>
          <p:cNvSpPr>
            <a:spLocks noGrp="1" noChangeAspect="1"/>
          </p:cNvSpPr>
          <p:nvPr>
            <p:ph type="media" sz="quarter" idx="10"/>
          </p:nvPr>
        </p:nvSpPr>
        <p:spPr>
          <a:xfrm>
            <a:off x="1371600" y="771525"/>
            <a:ext cx="6400800" cy="360045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defTabSz="274320" eaLnBrk="0" hangingPunct="0">
              <a:defRPr/>
            </a:pPr>
            <a:r>
              <a:rPr lang="en-US" sz="400" b="0" kern="300" spc="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2016, </a:t>
            </a:r>
            <a:r>
              <a:rPr lang="en-US" sz="400" b="0" kern="300" spc="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02537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0798"/>
            <a:ext cx="845820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Rectangle 45"/>
          <p:cNvSpPr>
            <a:spLocks noGrp="1" noChangeArrowheads="1"/>
          </p:cNvSpPr>
          <p:nvPr>
            <p:ph idx="1"/>
          </p:nvPr>
        </p:nvSpPr>
        <p:spPr bwMode="auto">
          <a:xfrm>
            <a:off x="685800" y="1716946"/>
            <a:ext cx="7848600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5435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0798"/>
            <a:ext cx="845820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Rectangle 45"/>
          <p:cNvSpPr>
            <a:spLocks noGrp="1" noChangeArrowheads="1"/>
          </p:cNvSpPr>
          <p:nvPr>
            <p:ph idx="1"/>
          </p:nvPr>
        </p:nvSpPr>
        <p:spPr bwMode="auto">
          <a:xfrm>
            <a:off x="685800" y="1716946"/>
            <a:ext cx="7848600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1247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0798"/>
            <a:ext cx="845820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Rectangle 45"/>
          <p:cNvSpPr>
            <a:spLocks noGrp="1" noChangeArrowheads="1"/>
          </p:cNvSpPr>
          <p:nvPr>
            <p:ph idx="1"/>
          </p:nvPr>
        </p:nvSpPr>
        <p:spPr bwMode="auto">
          <a:xfrm>
            <a:off x="685800" y="1716946"/>
            <a:ext cx="7848600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06032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2635255" y="264154"/>
            <a:ext cx="6054720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7200" y="1879253"/>
            <a:ext cx="8232776" cy="1384995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08261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2635256" y="264154"/>
            <a:ext cx="6061271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cxnSp>
        <p:nvCxnSpPr>
          <p:cNvPr id="8" name="Straight Connector 3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18324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727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9916" cy="4791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41044"/>
            <a:ext cx="2330456" cy="5847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736851" y="264154"/>
            <a:ext cx="5953124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736850" y="1879253"/>
            <a:ext cx="5943600" cy="1384995"/>
          </a:xfrm>
        </p:spPr>
        <p:txBody>
          <a:bodyPr anchor="ctr"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2193185"/>
            <a:ext cx="2325116" cy="757130"/>
          </a:xfrm>
        </p:spPr>
        <p:txBody>
          <a:bodyPr wrap="square" anchor="ctr">
            <a:spAutoFit/>
          </a:bodyPr>
          <a:lstStyle>
            <a:lvl1pPr marL="0" indent="0" algn="r">
              <a:buFont typeface="Arial" pitchFamily="34" charset="0"/>
              <a:buNone/>
              <a:defRPr sz="1800" b="1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53"/>
            <a:ext cx="9144000" cy="357447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2016,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2819401" y="4841796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74320"/>
            <a:r>
              <a:rPr lang="en-US" sz="1000" b="0" spc="0" baseline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  <a:endParaRPr lang="en-US" sz="1000" b="0" spc="0" baseline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56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2635255" y="264154"/>
            <a:ext cx="6054720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7200" y="1879253"/>
            <a:ext cx="8232776" cy="1384995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08261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0"/>
            <a:ext cx="2628900" cy="4791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6" y="279543"/>
            <a:ext cx="3879844" cy="307777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4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66405" y="1879253"/>
            <a:ext cx="5578454" cy="1384995"/>
          </a:xfrm>
        </p:spPr>
        <p:txBody>
          <a:bodyPr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6602412" y="279543"/>
            <a:ext cx="2448465" cy="307777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2193185"/>
            <a:ext cx="2448000" cy="757130"/>
          </a:xfrm>
        </p:spPr>
        <p:txBody>
          <a:bodyPr wrap="square" anchor="ctr">
            <a:spAutoFit/>
          </a:bodyPr>
          <a:lstStyle>
            <a:lvl1pPr marL="0" indent="0">
              <a:buFont typeface="Arial" pitchFamily="34" charset="0"/>
              <a:buNone/>
              <a:defRPr sz="1800" b="1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cxnSp>
        <p:nvCxnSpPr>
          <p:cNvPr id="17" name="Straight Connector 6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53"/>
            <a:ext cx="9144000" cy="357447"/>
          </a:xfrm>
          <a:prstGeom prst="rect">
            <a:avLst/>
          </a:prstGeom>
        </p:spPr>
      </p:pic>
      <p:sp>
        <p:nvSpPr>
          <p:cNvPr id="16" name="TextBox 8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2016,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19" name="TextBox 9"/>
          <p:cNvSpPr txBox="1"/>
          <p:nvPr/>
        </p:nvSpPr>
        <p:spPr>
          <a:xfrm>
            <a:off x="2819401" y="4841796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74320"/>
            <a:r>
              <a:rPr lang="en-US" sz="1000" b="0" spc="0" baseline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  <a:endParaRPr lang="en-US" sz="1000" b="0" spc="0" baseline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59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RussianBear\Desktop\OnCloud_Jon\CloudComputing_NIST_IMAGES\Panoramic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2425"/>
            <a:ext cx="9144000" cy="292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0" y="264154"/>
            <a:ext cx="6051550" cy="33855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1" i="0"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68313" y="1879253"/>
            <a:ext cx="4010025" cy="1384995"/>
          </a:xfrm>
        </p:spPr>
        <p:txBody>
          <a:bodyPr wrap="square" anchor="ctr">
            <a:sp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64075" y="1879253"/>
            <a:ext cx="4022725" cy="1384995"/>
          </a:xfrm>
        </p:spPr>
        <p:txBody>
          <a:bodyPr anchor="ctr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53"/>
            <a:ext cx="9144000" cy="357447"/>
          </a:xfrm>
          <a:prstGeom prst="rect">
            <a:avLst/>
          </a:prstGeom>
        </p:spPr>
      </p:pic>
      <p:sp>
        <p:nvSpPr>
          <p:cNvPr id="11" name="TextBox 7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2015,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2819401" y="4841796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74320"/>
            <a:r>
              <a:rPr lang="en-US" sz="1000" b="0" spc="0" baseline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  <a:endParaRPr lang="en-US" sz="1000" b="0" spc="0" baseline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53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2635256" y="264154"/>
            <a:ext cx="6047152" cy="338554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457201" y="1879253"/>
            <a:ext cx="3883025" cy="1384995"/>
          </a:xfrm>
        </p:spPr>
        <p:txBody>
          <a:bodyPr wrap="square" anchor="ctr">
            <a:spAutoFit/>
          </a:bodyPr>
          <a:lstStyle>
            <a:lvl1pPr>
              <a:defRPr sz="1800" baseline="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802187" y="1879253"/>
            <a:ext cx="3880221" cy="1384995"/>
          </a:xfrm>
        </p:spPr>
        <p:txBody>
          <a:bodyPr wrap="square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6" name="Straight Connector 5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53"/>
            <a:ext cx="9144000" cy="357447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2016,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2819401" y="4841796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74320"/>
            <a:r>
              <a:rPr lang="en-US" sz="1000" b="0" spc="0" baseline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  <a:endParaRPr lang="en-US" sz="1000" b="0" spc="0" baseline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31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53"/>
            <a:ext cx="9144000" cy="357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649" y="309306"/>
            <a:ext cx="8315487" cy="338554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2016,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2819401" y="4841796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74320"/>
            <a:r>
              <a:rPr lang="en-US" sz="1000" b="0" spc="0" baseline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  <a:endParaRPr lang="en-US" sz="1000" b="0" spc="0" baseline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15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695"/>
            <a:ext cx="9144000" cy="1138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521" y="1644242"/>
            <a:ext cx="6971533" cy="397586"/>
          </a:xfrm>
        </p:spPr>
        <p:txBody>
          <a:bodyPr anchor="b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2041730"/>
            <a:ext cx="6972300" cy="276999"/>
          </a:xfrm>
        </p:spPr>
        <p:txBody>
          <a:bodyPr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12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defTabSz="274320" eaLnBrk="0" hangingPunct="0">
              <a:defRPr/>
            </a:pP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2016,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70800" y="1425734"/>
            <a:ext cx="0" cy="1143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38" y="1804735"/>
            <a:ext cx="725467" cy="3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97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2635256" y="264154"/>
            <a:ext cx="6061271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cxnSp>
        <p:nvCxnSpPr>
          <p:cNvPr id="8" name="Straight Connector 3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18324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727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991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41044"/>
            <a:ext cx="2330456" cy="5847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736851" y="264154"/>
            <a:ext cx="5953124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736850" y="1879253"/>
            <a:ext cx="5943600" cy="1384995"/>
          </a:xfrm>
        </p:spPr>
        <p:txBody>
          <a:bodyPr anchor="ctr"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2193185"/>
            <a:ext cx="2325116" cy="757130"/>
          </a:xfrm>
        </p:spPr>
        <p:txBody>
          <a:bodyPr wrap="square" anchor="ctr">
            <a:spAutoFit/>
          </a:bodyPr>
          <a:lstStyle>
            <a:lvl1pPr marL="0" indent="0" algn="r">
              <a:buFont typeface="Arial" pitchFamily="34" charset="0"/>
              <a:buNone/>
              <a:defRPr sz="1800" b="1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1" name="TextBox 5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2016, </a:t>
            </a:r>
            <a:r>
              <a:rPr lang="en-US" sz="400" b="0" kern="300" spc="50" dirty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1" y="4670708"/>
            <a:ext cx="1018358" cy="2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56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0"/>
            <a:ext cx="26289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6" y="279543"/>
            <a:ext cx="3879844" cy="307777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4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66405" y="1879253"/>
            <a:ext cx="5578454" cy="1384995"/>
          </a:xfrm>
        </p:spPr>
        <p:txBody>
          <a:bodyPr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6602412" y="279543"/>
            <a:ext cx="2448465" cy="307777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2193185"/>
            <a:ext cx="2448000" cy="757130"/>
          </a:xfrm>
        </p:spPr>
        <p:txBody>
          <a:bodyPr wrap="square" anchor="ctr">
            <a:spAutoFit/>
          </a:bodyPr>
          <a:lstStyle>
            <a:lvl1pPr marL="0" indent="0">
              <a:buFont typeface="Arial" pitchFamily="34" charset="0"/>
              <a:buNone/>
              <a:defRPr sz="1800" b="1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4" name="TextBox 6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defTabSz="274320" eaLnBrk="0" hangingPunct="0">
              <a:defRPr/>
            </a:pP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2016,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99" y="4671264"/>
            <a:ext cx="1018358" cy="235811"/>
          </a:xfrm>
          <a:prstGeom prst="rect">
            <a:avLst/>
          </a:prstGeom>
        </p:spPr>
      </p:pic>
      <p:cxnSp>
        <p:nvCxnSpPr>
          <p:cNvPr id="17" name="Straight Connector 8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01059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RussianBear\Desktop\OnCloud_Jon\CloudComputing_NIST_IMAGES\Panoramic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2425"/>
            <a:ext cx="9144000" cy="292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0" y="264154"/>
            <a:ext cx="6051550" cy="33855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1" i="0"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68313" y="1879253"/>
            <a:ext cx="4010025" cy="1384995"/>
          </a:xfrm>
        </p:spPr>
        <p:txBody>
          <a:bodyPr wrap="square" anchor="ctr">
            <a:sp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64075" y="1879253"/>
            <a:ext cx="4022725" cy="1384995"/>
          </a:xfrm>
        </p:spPr>
        <p:txBody>
          <a:bodyPr anchor="ctr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Box 5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defTabSz="274320" eaLnBrk="0" hangingPunct="0">
              <a:defRPr/>
            </a:pP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2016,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1" y="4670708"/>
            <a:ext cx="1018358" cy="236924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62753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2635256" y="264154"/>
            <a:ext cx="6047152" cy="338554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457201" y="1879253"/>
            <a:ext cx="3883025" cy="1384995"/>
          </a:xfrm>
        </p:spPr>
        <p:txBody>
          <a:bodyPr wrap="square" anchor="ctr">
            <a:spAutoFit/>
          </a:bodyPr>
          <a:lstStyle>
            <a:lvl1pPr>
              <a:defRPr sz="1800" baseline="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802187" y="1879253"/>
            <a:ext cx="3880221" cy="1384995"/>
          </a:xfrm>
        </p:spPr>
        <p:txBody>
          <a:bodyPr wrap="square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5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2016, </a:t>
            </a:r>
            <a:r>
              <a:rPr lang="en-US" sz="400" b="0" kern="300" spc="5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1" y="4670708"/>
            <a:ext cx="1018358" cy="236924"/>
          </a:xfrm>
          <a:prstGeom prst="rect">
            <a:avLst/>
          </a:prstGeom>
        </p:spPr>
      </p:pic>
      <p:cxnSp>
        <p:nvCxnSpPr>
          <p:cNvPr id="16" name="Straight Connector 7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94131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ooter_16x9_06.png"/>
          <p:cNvPicPr>
            <a:picLocks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4787913"/>
            <a:ext cx="9144000" cy="3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818" y="4807"/>
            <a:ext cx="2515438" cy="8572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9253"/>
            <a:ext cx="8229600" cy="138499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 dirty="0" smtClean="0"/>
              <a:t>Click to edit Master text styles	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2016, </a:t>
            </a:r>
            <a:r>
              <a:rPr lang="en-US" sz="400" b="0" kern="300" spc="5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451327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451327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90" r:id="rId13"/>
    <p:sldLayoutId id="2147483892" r:id="rId14"/>
    <p:sldLayoutId id="2147483893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182880" rtl="0" eaLnBrk="1" latinLnBrk="0" hangingPunct="1">
        <a:spcBef>
          <a:spcPct val="0"/>
        </a:spcBef>
        <a:buNone/>
        <a:defRPr sz="16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800" b="0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tabLst/>
        <a:defRPr sz="16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4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902970" indent="-17145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0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53"/>
            <a:ext cx="9144000" cy="357447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818" y="4807"/>
            <a:ext cx="2515438" cy="8572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9253"/>
            <a:ext cx="8229600" cy="138499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 dirty="0" smtClean="0"/>
              <a:t>Click to edit Master text styles	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2016,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2819401" y="4841796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74320"/>
            <a:r>
              <a:rPr lang="en-US" sz="1000" b="0" spc="0" baseline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  <a:endParaRPr lang="en-US" sz="1000" b="0" spc="0" baseline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451141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451141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182880" rtl="0" eaLnBrk="1" latinLnBrk="0" hangingPunct="1">
        <a:spcBef>
          <a:spcPct val="0"/>
        </a:spcBef>
        <a:buNone/>
        <a:defRPr sz="16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800" b="0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tabLst/>
        <a:defRPr sz="16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4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902970" indent="-17145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0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sas.com/content/sasdummy/2013/11/25/11-custom-task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sas.com/uk/usergroups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upportprod.unx.sas.com/kb/34/960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2215007"/>
            <a:ext cx="7116763" cy="430887"/>
          </a:xfrm>
        </p:spPr>
        <p:txBody>
          <a:bodyPr/>
          <a:lstStyle/>
          <a:p>
            <a:r>
              <a:rPr lang="en-US" dirty="0" smtClean="0"/>
              <a:t>Hidden gems in SAS Enterprise Guide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44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64154"/>
            <a:ext cx="2515438" cy="338554"/>
          </a:xfrm>
        </p:spPr>
        <p:txBody>
          <a:bodyPr/>
          <a:lstStyle/>
          <a:p>
            <a:r>
              <a:rPr lang="en-GB" dirty="0" smtClean="0"/>
              <a:t>Gem 4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 smtClean="0"/>
              <a:t>gO</a:t>
            </a:r>
            <a:r>
              <a:rPr lang="en-GB" dirty="0" smtClean="0"/>
              <a:t> TO.. IN THE DATA TABLE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199" y="968602"/>
            <a:ext cx="4703197" cy="3416320"/>
          </a:xfrm>
        </p:spPr>
        <p:txBody>
          <a:bodyPr/>
          <a:lstStyle/>
          <a:p>
            <a:r>
              <a:rPr lang="en-GB" dirty="0" smtClean="0"/>
              <a:t>If the data table has focus then </a:t>
            </a:r>
            <a:r>
              <a:rPr lang="en-GB" dirty="0" err="1" smtClean="0"/>
              <a:t>Ctrl+G</a:t>
            </a:r>
            <a:r>
              <a:rPr lang="en-GB" dirty="0" smtClean="0"/>
              <a:t> brings up the go to</a:t>
            </a:r>
            <a:r>
              <a:rPr lang="en-GB" dirty="0"/>
              <a:t>.. </a:t>
            </a:r>
            <a:r>
              <a:rPr lang="en-GB" dirty="0" smtClean="0"/>
              <a:t>dialog</a:t>
            </a:r>
          </a:p>
          <a:p>
            <a:r>
              <a:rPr lang="en-GB" dirty="0" smtClean="0"/>
              <a:t>Specify a row </a:t>
            </a:r>
            <a:r>
              <a:rPr lang="en-GB" dirty="0"/>
              <a:t>number to go straight </a:t>
            </a:r>
            <a:r>
              <a:rPr lang="en-GB" dirty="0" smtClean="0"/>
              <a:t>there. </a:t>
            </a:r>
          </a:p>
          <a:p>
            <a:r>
              <a:rPr lang="en-GB" dirty="0" smtClean="0"/>
              <a:t>The selected column's value will be highlighted</a:t>
            </a:r>
          </a:p>
          <a:p>
            <a:endParaRPr lang="en-GB" dirty="0" smtClean="0"/>
          </a:p>
          <a:p>
            <a:r>
              <a:rPr lang="en-GB" dirty="0" smtClean="0"/>
              <a:t>Also:</a:t>
            </a:r>
            <a:endParaRPr lang="en-GB" dirty="0"/>
          </a:p>
          <a:p>
            <a:r>
              <a:rPr lang="en-GB" dirty="0" err="1" smtClean="0"/>
              <a:t>Ctrl+Home</a:t>
            </a:r>
            <a:r>
              <a:rPr lang="en-GB" dirty="0" smtClean="0"/>
              <a:t> - go to first record</a:t>
            </a:r>
          </a:p>
          <a:p>
            <a:r>
              <a:rPr lang="en-GB" dirty="0" err="1" smtClean="0"/>
              <a:t>Ctrl+End</a:t>
            </a:r>
            <a:r>
              <a:rPr lang="en-GB" dirty="0" smtClean="0"/>
              <a:t> - go to last record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845" y="1205823"/>
            <a:ext cx="23622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93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64154"/>
            <a:ext cx="2515438" cy="338554"/>
          </a:xfrm>
        </p:spPr>
        <p:txBody>
          <a:bodyPr/>
          <a:lstStyle/>
          <a:p>
            <a:r>
              <a:rPr lang="en-GB" dirty="0" smtClean="0"/>
              <a:t>Gem 5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mtClean="0"/>
              <a:t>Drag a table from the project tree onto a program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082988"/>
            <a:ext cx="6790373" cy="1885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" y="2317685"/>
            <a:ext cx="6537230" cy="19938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2659" y="3819727"/>
            <a:ext cx="468109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/>
              <a:t>Adds the full name of the table inside a comment.</a:t>
            </a:r>
          </a:p>
          <a:p>
            <a:r>
              <a:rPr lang="en-GB" sz="1600" dirty="0" smtClean="0"/>
              <a:t>Drag the name into your code as needed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06344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64154"/>
            <a:ext cx="2515438" cy="338554"/>
          </a:xfrm>
        </p:spPr>
        <p:txBody>
          <a:bodyPr/>
          <a:lstStyle/>
          <a:p>
            <a:r>
              <a:rPr lang="en-GB" dirty="0" smtClean="0"/>
              <a:t>Gem 6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Favourite items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25818"/>
            <a:ext cx="3573780" cy="3995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642" y="1377315"/>
            <a:ext cx="2276475" cy="1657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8237" y="3270663"/>
            <a:ext cx="428017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Creating favourite data items makes it quicker to add them to a new project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049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64154"/>
            <a:ext cx="2515438" cy="338554"/>
          </a:xfrm>
        </p:spPr>
        <p:txBody>
          <a:bodyPr/>
          <a:lstStyle/>
          <a:p>
            <a:r>
              <a:rPr lang="en-GB" dirty="0" smtClean="0"/>
              <a:t>Gem 7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Bulk Migration wizard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466944" y="964538"/>
            <a:ext cx="3223031" cy="3083921"/>
          </a:xfrm>
        </p:spPr>
        <p:txBody>
          <a:bodyPr/>
          <a:lstStyle/>
          <a:p>
            <a:r>
              <a:rPr lang="en-GB" dirty="0" smtClean="0"/>
              <a:t>The migration wizard is installed by default in the same folder as Enterprise Guide</a:t>
            </a:r>
          </a:p>
          <a:p>
            <a:r>
              <a:rPr lang="en-GB" dirty="0" smtClean="0"/>
              <a:t>It allows bulk changes to server names / paths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Use it to update multiple projects during migration and system updates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2" y="1131570"/>
            <a:ext cx="4287626" cy="24193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81062" y="2723745"/>
            <a:ext cx="2355006" cy="654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26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64154"/>
            <a:ext cx="2515438" cy="338554"/>
          </a:xfrm>
        </p:spPr>
        <p:txBody>
          <a:bodyPr/>
          <a:lstStyle/>
          <a:p>
            <a:r>
              <a:rPr lang="en-GB" dirty="0" smtClean="0"/>
              <a:t>Gem 8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Auto - update (7.11)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639189"/>
            <a:ext cx="8232776" cy="1865126"/>
          </a:xfrm>
        </p:spPr>
        <p:txBody>
          <a:bodyPr/>
          <a:lstStyle/>
          <a:p>
            <a:r>
              <a:rPr lang="en-GB" dirty="0" smtClean="0"/>
              <a:t>SAS Enterprise Guide 7.11 checks for newer versions and offers to apply them automatically</a:t>
            </a:r>
          </a:p>
          <a:p>
            <a:r>
              <a:rPr lang="en-GB" dirty="0" smtClean="0"/>
              <a:t>Options to: </a:t>
            </a:r>
          </a:p>
          <a:p>
            <a:pPr lvl="2"/>
            <a:r>
              <a:rPr lang="en-GB" dirty="0"/>
              <a:t>I</a:t>
            </a:r>
            <a:r>
              <a:rPr lang="en-GB" dirty="0" smtClean="0"/>
              <a:t>nstall now</a:t>
            </a:r>
          </a:p>
          <a:p>
            <a:pPr lvl="2"/>
            <a:r>
              <a:rPr lang="en-GB" dirty="0" smtClean="0"/>
              <a:t>Remind me later</a:t>
            </a:r>
          </a:p>
          <a:p>
            <a:pPr lvl="2"/>
            <a:r>
              <a:rPr lang="en-GB" dirty="0" smtClean="0"/>
              <a:t>Skip the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63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64155"/>
            <a:ext cx="2515438" cy="338554"/>
          </a:xfrm>
        </p:spPr>
        <p:txBody>
          <a:bodyPr/>
          <a:lstStyle/>
          <a:p>
            <a:r>
              <a:rPr lang="en-GB" dirty="0"/>
              <a:t>Gem </a:t>
            </a:r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Multiple views in the </a:t>
            </a:r>
            <a:r>
              <a:rPr lang="en-GB" dirty="0"/>
              <a:t>code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678382" y="913941"/>
            <a:ext cx="5167459" cy="72660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"Split" gadget allows a program window to show two sections of the same code.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35" y="905006"/>
            <a:ext cx="2305484" cy="11589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128" y="1799505"/>
            <a:ext cx="4696691" cy="26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19962"/>
      </p:ext>
    </p:extLst>
  </p:cSld>
  <p:clrMapOvr>
    <a:masterClrMapping/>
  </p:clrMapOvr>
  <p:transition spd="slow" advTm="15000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64154"/>
            <a:ext cx="2515438" cy="338554"/>
          </a:xfrm>
        </p:spPr>
        <p:txBody>
          <a:bodyPr/>
          <a:lstStyle/>
          <a:p>
            <a:r>
              <a:rPr lang="en-GB" dirty="0" smtClean="0"/>
              <a:t>Gem 10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Multiple views in the sidebar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2122" y="1450247"/>
            <a:ext cx="5372345" cy="757130"/>
          </a:xfrm>
        </p:spPr>
        <p:txBody>
          <a:bodyPr/>
          <a:lstStyle/>
          <a:p>
            <a:r>
              <a:rPr lang="en-GB" dirty="0" smtClean="0"/>
              <a:t>By default only one item is displayed</a:t>
            </a:r>
          </a:p>
          <a:p>
            <a:r>
              <a:rPr lang="en-GB" dirty="0" smtClean="0"/>
              <a:t>Clicking on new item closes the existing item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8" y="638166"/>
            <a:ext cx="2449194" cy="387229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1763" y="638166"/>
            <a:ext cx="1085774" cy="466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72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39" y="886372"/>
            <a:ext cx="3724275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64154"/>
            <a:ext cx="2515438" cy="338554"/>
          </a:xfrm>
        </p:spPr>
        <p:txBody>
          <a:bodyPr/>
          <a:lstStyle/>
          <a:p>
            <a:r>
              <a:rPr lang="en-GB" dirty="0" smtClean="0"/>
              <a:t>Gem 10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Multiple views in the sidebar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243754" y="1654620"/>
            <a:ext cx="4223482" cy="757130"/>
          </a:xfrm>
        </p:spPr>
        <p:txBody>
          <a:bodyPr/>
          <a:lstStyle/>
          <a:p>
            <a:r>
              <a:rPr lang="en-GB" dirty="0" smtClean="0"/>
              <a:t>Selecting</a:t>
            </a:r>
            <a:r>
              <a:rPr lang="en-GB" b="1" dirty="0" smtClean="0"/>
              <a:t> show multiple</a:t>
            </a:r>
            <a:r>
              <a:rPr lang="en-GB" dirty="0" smtClean="0"/>
              <a:t> allows many items to be open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2478966" y="1805355"/>
            <a:ext cx="1657448" cy="635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77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94" y="614720"/>
            <a:ext cx="2325566" cy="828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64154"/>
            <a:ext cx="2515438" cy="338554"/>
          </a:xfrm>
        </p:spPr>
        <p:txBody>
          <a:bodyPr/>
          <a:lstStyle/>
          <a:p>
            <a:r>
              <a:rPr lang="en-GB" dirty="0" smtClean="0"/>
              <a:t>Gem 10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Multiple views in the sidebar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29908" y="795934"/>
            <a:ext cx="3860067" cy="1661758"/>
          </a:xfrm>
        </p:spPr>
        <p:txBody>
          <a:bodyPr/>
          <a:lstStyle/>
          <a:p>
            <a:r>
              <a:rPr lang="en-GB" dirty="0" smtClean="0"/>
              <a:t>Here three items are selected </a:t>
            </a:r>
          </a:p>
          <a:p>
            <a:r>
              <a:rPr lang="en-GB" dirty="0" smtClean="0"/>
              <a:t>All are displayed in the resource pane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119818" y="795934"/>
            <a:ext cx="1685536" cy="466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947" y="958777"/>
            <a:ext cx="2318350" cy="360632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82630" y="1072750"/>
            <a:ext cx="714209" cy="2754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64154"/>
            <a:ext cx="2515438" cy="338554"/>
          </a:xfrm>
        </p:spPr>
        <p:txBody>
          <a:bodyPr/>
          <a:lstStyle/>
          <a:p>
            <a:r>
              <a:rPr lang="en-GB" dirty="0" smtClean="0"/>
              <a:t>Gem 11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Multiple views in the project window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954121" y="882069"/>
            <a:ext cx="3139292" cy="1089529"/>
          </a:xfrm>
        </p:spPr>
        <p:txBody>
          <a:bodyPr/>
          <a:lstStyle/>
          <a:p>
            <a:r>
              <a:rPr lang="en-GB" dirty="0" smtClean="0"/>
              <a:t>Choose the preferred arrangement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60" y="844062"/>
            <a:ext cx="38195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7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75312" y="2574805"/>
            <a:ext cx="3682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Vanessa Porter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6687"/>
            <a:ext cx="4702501" cy="1482816"/>
          </a:xfrm>
          <a:prstGeom prst="rect">
            <a:avLst/>
          </a:prstGeom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275312" y="795313"/>
            <a:ext cx="3978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endParaRPr lang="en-GB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184">
            <a:off x="5830274" y="1377793"/>
            <a:ext cx="2165136" cy="26098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07001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64154"/>
            <a:ext cx="2515438" cy="338554"/>
          </a:xfrm>
        </p:spPr>
        <p:txBody>
          <a:bodyPr/>
          <a:lstStyle/>
          <a:p>
            <a:r>
              <a:rPr lang="en-GB" dirty="0" smtClean="0"/>
              <a:t>Gem 11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Multiple views in the project window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31778" y="3806970"/>
            <a:ext cx="5342818" cy="394210"/>
          </a:xfrm>
        </p:spPr>
        <p:txBody>
          <a:bodyPr/>
          <a:lstStyle/>
          <a:p>
            <a:r>
              <a:rPr lang="en-GB" dirty="0" smtClean="0"/>
              <a:t>Each window can display any project item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17" y="764628"/>
            <a:ext cx="8524875" cy="25717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180" y="670355"/>
            <a:ext cx="1685536" cy="466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77079" y="714136"/>
            <a:ext cx="1685536" cy="466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84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Gem 12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mtClean="0"/>
              <a:t>Parallel execution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33479" y="997901"/>
            <a:ext cx="3492230" cy="3046988"/>
          </a:xfrm>
        </p:spPr>
        <p:txBody>
          <a:bodyPr/>
          <a:lstStyle/>
          <a:p>
            <a:r>
              <a:rPr lang="en-GB" sz="1600" dirty="0" smtClean="0"/>
              <a:t>Set under File &gt; Project Properties</a:t>
            </a:r>
          </a:p>
          <a:p>
            <a:r>
              <a:rPr lang="en-GB" sz="1600" dirty="0" smtClean="0"/>
              <a:t>Allows independent flows in a project to run in multiple SAS server sessions </a:t>
            </a:r>
          </a:p>
          <a:p>
            <a:r>
              <a:rPr lang="en-GB" sz="1600" dirty="0" smtClean="0"/>
              <a:t>To prevent surprises, </a:t>
            </a:r>
            <a:r>
              <a:rPr lang="en-GB" sz="1600" i="1" dirty="0" smtClean="0"/>
              <a:t>ensure there are no dependencies between the flows</a:t>
            </a:r>
            <a:r>
              <a:rPr lang="en-GB" sz="1600" dirty="0" smtClean="0"/>
              <a:t>. For example, </a:t>
            </a:r>
            <a:r>
              <a:rPr lang="en-GB" sz="1600" dirty="0"/>
              <a:t>e</a:t>
            </a:r>
            <a:r>
              <a:rPr lang="en-GB" sz="1600" dirty="0" smtClean="0"/>
              <a:t>ach session will have a different WORK library so temporary tables cannot be shared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624" y="685631"/>
            <a:ext cx="4317483" cy="337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7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64154"/>
            <a:ext cx="2515438" cy="338554"/>
          </a:xfrm>
        </p:spPr>
        <p:txBody>
          <a:bodyPr/>
          <a:lstStyle/>
          <a:p>
            <a:r>
              <a:rPr lang="en-GB" dirty="0" smtClean="0"/>
              <a:t>Gem 13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Enterprise Guide add-ins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586594"/>
            <a:ext cx="8232776" cy="3970318"/>
          </a:xfrm>
        </p:spPr>
        <p:txBody>
          <a:bodyPr/>
          <a:lstStyle/>
          <a:p>
            <a:pPr lvl="1"/>
            <a:r>
              <a:rPr lang="en-GB" dirty="0" smtClean="0"/>
              <a:t>SAS catalog explorer</a:t>
            </a:r>
          </a:p>
          <a:p>
            <a:pPr lvl="1"/>
            <a:r>
              <a:rPr lang="en-GB" dirty="0" smtClean="0"/>
              <a:t>SAS system options viewer</a:t>
            </a:r>
          </a:p>
          <a:p>
            <a:pPr lvl="1"/>
            <a:r>
              <a:rPr lang="en-GB" dirty="0" smtClean="0"/>
              <a:t>Macro variable viewer</a:t>
            </a:r>
          </a:p>
          <a:p>
            <a:pPr lvl="1"/>
            <a:r>
              <a:rPr lang="en-GB" dirty="0" smtClean="0"/>
              <a:t>Project reviewer</a:t>
            </a:r>
          </a:p>
          <a:p>
            <a:pPr lvl="1"/>
            <a:r>
              <a:rPr lang="en-GB" dirty="0" smtClean="0"/>
              <a:t>Task property viewer</a:t>
            </a:r>
          </a:p>
          <a:p>
            <a:pPr lvl="1"/>
            <a:r>
              <a:rPr lang="en-GB" dirty="0" smtClean="0"/>
              <a:t>Message prompt</a:t>
            </a:r>
          </a:p>
          <a:p>
            <a:pPr lvl="1"/>
            <a:r>
              <a:rPr lang="en-GB" dirty="0" smtClean="0"/>
              <a:t>Calculate data cardinalities</a:t>
            </a:r>
          </a:p>
          <a:p>
            <a:pPr lvl="1"/>
            <a:r>
              <a:rPr lang="en-GB" dirty="0" smtClean="0"/>
              <a:t>Copy files to / from server</a:t>
            </a:r>
          </a:p>
          <a:p>
            <a:pPr lvl="1"/>
            <a:r>
              <a:rPr lang="en-GB" dirty="0" smtClean="0"/>
              <a:t>Squeeze SAS data set</a:t>
            </a:r>
          </a:p>
          <a:p>
            <a:pPr lvl="1"/>
            <a:r>
              <a:rPr lang="en-GB" dirty="0" smtClean="0"/>
              <a:t>SAS Copy column names (to clipboard)</a:t>
            </a:r>
          </a:p>
          <a:p>
            <a:pPr lvl="1"/>
            <a:r>
              <a:rPr lang="en-GB" dirty="0" smtClean="0"/>
              <a:t>Create a data step from a data set</a:t>
            </a:r>
          </a:p>
          <a:p>
            <a:pPr lvl="1"/>
            <a:r>
              <a:rPr lang="en-GB" dirty="0" smtClean="0"/>
              <a:t>Sudoku solver</a:t>
            </a:r>
          </a:p>
          <a:p>
            <a:r>
              <a:rPr lang="en-GB" dirty="0"/>
              <a:t>See </a:t>
            </a:r>
            <a:r>
              <a:rPr lang="en-GB" dirty="0">
                <a:hlinkClick r:id="rId2"/>
              </a:rPr>
              <a:t>http://blogs.sas.com/content/sasdummy/2013/11/25/11-custom-tasks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116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64154"/>
            <a:ext cx="2515438" cy="338554"/>
          </a:xfrm>
        </p:spPr>
        <p:txBody>
          <a:bodyPr/>
          <a:lstStyle/>
          <a:p>
            <a:r>
              <a:rPr lang="en-GB" dirty="0" smtClean="0"/>
              <a:t>Gem 14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The SAS dummy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63414" y="626812"/>
            <a:ext cx="8232776" cy="1015663"/>
          </a:xfrm>
        </p:spPr>
        <p:txBody>
          <a:bodyPr/>
          <a:lstStyle/>
          <a:p>
            <a:r>
              <a:rPr lang="en-GB" dirty="0" smtClean="0"/>
              <a:t>Chris Hemedinger's blog on SAS, with a lot of Enterprise Guide content</a:t>
            </a:r>
          </a:p>
          <a:p>
            <a:pPr lvl="1"/>
            <a:r>
              <a:rPr lang="en-GB" dirty="0" smtClean="0"/>
              <a:t>Chris is a developer of Enterprise Guide</a:t>
            </a:r>
          </a:p>
          <a:p>
            <a:pPr lvl="1"/>
            <a:r>
              <a:rPr lang="en-GB" dirty="0" smtClean="0"/>
              <a:t>Chris has authored many Enterprise Guide add-in tasks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42" y="1666579"/>
            <a:ext cx="4981418" cy="2619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510" y="2050621"/>
            <a:ext cx="4970584" cy="2430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807" y="2854020"/>
            <a:ext cx="5319955" cy="18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58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Thankyou for attending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698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1044"/>
            <a:ext cx="2330456" cy="584775"/>
          </a:xfrm>
        </p:spPr>
        <p:txBody>
          <a:bodyPr/>
          <a:lstStyle/>
          <a:p>
            <a:r>
              <a:rPr lang="en-GB" dirty="0" smtClean="0"/>
              <a:t>SAS platform administration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36851" y="264154"/>
            <a:ext cx="5953124" cy="338554"/>
          </a:xfrm>
        </p:spPr>
        <p:txBody>
          <a:bodyPr/>
          <a:lstStyle/>
          <a:p>
            <a:r>
              <a:rPr lang="en-GB" dirty="0"/>
              <a:t>Free SAS </a:t>
            </a:r>
            <a:r>
              <a:rPr lang="en-GB" dirty="0" smtClean="0"/>
              <a:t>Tutorials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2400" y="2042247"/>
            <a:ext cx="2325116" cy="1059008"/>
          </a:xfrm>
        </p:spPr>
        <p:txBody>
          <a:bodyPr/>
          <a:lstStyle/>
          <a:p>
            <a:r>
              <a:rPr lang="en-GB" dirty="0" smtClean="0"/>
              <a:t>More information and sources of help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298" y="844965"/>
            <a:ext cx="5718523" cy="362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42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1044"/>
            <a:ext cx="2330456" cy="584775"/>
          </a:xfrm>
        </p:spPr>
        <p:txBody>
          <a:bodyPr/>
          <a:lstStyle/>
          <a:p>
            <a:r>
              <a:rPr lang="en-GB" dirty="0" err="1" smtClean="0"/>
              <a:t>Sas</a:t>
            </a:r>
            <a:r>
              <a:rPr lang="en-GB" dirty="0" smtClean="0"/>
              <a:t> communities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850" y="755444"/>
            <a:ext cx="6291261" cy="36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63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4154"/>
            <a:ext cx="2330456" cy="338554"/>
          </a:xfrm>
        </p:spPr>
        <p:txBody>
          <a:bodyPr/>
          <a:lstStyle/>
          <a:p>
            <a:r>
              <a:rPr lang="en-GB" dirty="0" smtClean="0"/>
              <a:t>Raising a track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SUPPORT.sas.com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2400" y="2208446"/>
            <a:ext cx="2325116" cy="726609"/>
          </a:xfrm>
        </p:spPr>
        <p:txBody>
          <a:bodyPr/>
          <a:lstStyle/>
          <a:p>
            <a:r>
              <a:rPr lang="en-GB" dirty="0" smtClean="0"/>
              <a:t>SAS Technical Support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461" y="908776"/>
            <a:ext cx="5674377" cy="332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24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Where to go for help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166" y="939827"/>
            <a:ext cx="5449869" cy="349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97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1044"/>
            <a:ext cx="2330456" cy="584775"/>
          </a:xfrm>
        </p:spPr>
        <p:txBody>
          <a:bodyPr/>
          <a:lstStyle/>
          <a:p>
            <a:r>
              <a:rPr lang="en-GB" dirty="0" smtClean="0"/>
              <a:t>SAS User Groups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736850" y="1694589"/>
            <a:ext cx="5943600" cy="1754326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www.sas.com/uk/usergroups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Platform Administration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23rd February 2016 – London</a:t>
            </a:r>
            <a:br>
              <a:rPr lang="en-GB" dirty="0"/>
            </a:br>
            <a:r>
              <a:rPr lang="en-GB" dirty="0"/>
              <a:t>2nd March 2016 – Manchester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715"/>
            <a:ext cx="9144000" cy="514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00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3421">
            <a:off x="4906071" y="1656972"/>
            <a:ext cx="2981795" cy="223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9103" y="2554454"/>
            <a:ext cx="3094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Peter Hobart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687"/>
            <a:ext cx="4702501" cy="1482816"/>
          </a:xfrm>
          <a:prstGeom prst="rect">
            <a:avLst/>
          </a:prstGeom>
        </p:spPr>
      </p:pic>
      <p:sp>
        <p:nvSpPr>
          <p:cNvPr id="8" name="Title 8"/>
          <p:cNvSpPr txBox="1">
            <a:spLocks/>
          </p:cNvSpPr>
          <p:nvPr/>
        </p:nvSpPr>
        <p:spPr>
          <a:xfrm>
            <a:off x="275312" y="795313"/>
            <a:ext cx="3978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endParaRPr lang="en-GB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73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GB" dirty="0" smtClean="0"/>
              <a:t>Managing the webinar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7200" y="1139467"/>
            <a:ext cx="3472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400" dirty="0" smtClean="0"/>
              <a:t>In Listen Mode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400" dirty="0" smtClean="0"/>
              <a:t>Control </a:t>
            </a:r>
            <a:r>
              <a:rPr lang="en-GB" sz="2400" dirty="0"/>
              <a:t>bar opened with the white arrow in the orange box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543" y="1283297"/>
            <a:ext cx="531795" cy="254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79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GB" dirty="0" smtClean="0"/>
              <a:t>Key Features</a:t>
            </a:r>
            <a:br>
              <a:rPr lang="en-GB" dirty="0" smtClean="0"/>
            </a:br>
            <a:r>
              <a:rPr lang="en-GB" dirty="0" smtClean="0"/>
              <a:t>Matrix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SAS / Enterprise Guide versions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484633" y="591144"/>
          <a:ext cx="8268461" cy="424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2311"/>
                <a:gridCol w="539496"/>
                <a:gridCol w="557784"/>
                <a:gridCol w="548640"/>
                <a:gridCol w="613410"/>
                <a:gridCol w="613410"/>
                <a:gridCol w="613410"/>
              </a:tblGrid>
              <a:tr h="29376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4.1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4.2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4.3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5.1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6.1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7.1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Split code window / project view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910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Stored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process creation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910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SAS Report layout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builder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910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Post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- it style project notes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910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Conditional execution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910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Code Autocomplete / syntax hints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SAS Code analyser        (*enhanced)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Y*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Y*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Data Explorer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Support for parallel execution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Export data as an XLSX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file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Code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re-layout on </a:t>
                      </a:r>
                      <a:r>
                        <a:rPr lang="en-GB" sz="1400" baseline="0" dirty="0" err="1" smtClean="0">
                          <a:solidFill>
                            <a:schemeClr val="tx1"/>
                          </a:solidFill>
                        </a:rPr>
                        <a:t>Ctrl+i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Log summary window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Code Versioning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Bitness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32/64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32/64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32/64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721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GB" dirty="0" smtClean="0"/>
              <a:t>Compatibility</a:t>
            </a:r>
            <a:br>
              <a:rPr lang="en-GB" dirty="0" smtClean="0"/>
            </a:br>
            <a:r>
              <a:rPr lang="en-GB" dirty="0" smtClean="0"/>
              <a:t>Matrix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SAS / Enterprise Guide versions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457201" y="872541"/>
          <a:ext cx="7997059" cy="275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437"/>
                <a:gridCol w="1142437"/>
                <a:gridCol w="1142437"/>
                <a:gridCol w="1142437"/>
                <a:gridCol w="1142437"/>
                <a:gridCol w="1142437"/>
                <a:gridCol w="1142437"/>
              </a:tblGrid>
              <a:tr h="55149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4.1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4.2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4.3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5.1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6.1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7.1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5149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9.1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149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9.2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Y*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149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9.3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Y*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149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9.4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Y*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27964" y="4472026"/>
            <a:ext cx="3430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hlinkClick r:id="rId2"/>
              </a:rPr>
              <a:t> http://supportprod.unx.sas.com/kb/34/960.html</a:t>
            </a:r>
            <a:r>
              <a:rPr lang="en-GB" sz="12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742846"/>
            <a:ext cx="467307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L : Limited support (Enterprise Guide and SAS on same host, no metadata)</a:t>
            </a:r>
          </a:p>
          <a:p>
            <a:r>
              <a:rPr lang="en-GB" sz="1050" dirty="0"/>
              <a:t>* With appropriate hotfixes applied</a:t>
            </a:r>
          </a:p>
          <a:p>
            <a:r>
              <a:rPr lang="en-GB" sz="1050" dirty="0"/>
              <a:t>Note SAS 9.4 is not supported on Windows XP</a:t>
            </a:r>
          </a:p>
        </p:txBody>
      </p:sp>
    </p:spTree>
    <p:extLst>
      <p:ext uri="{BB962C8B-B14F-4D97-AF65-F5344CB8AC3E}">
        <p14:creationId xmlns:p14="http://schemas.microsoft.com/office/powerpoint/2010/main" val="2504688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64154"/>
            <a:ext cx="2515438" cy="338554"/>
          </a:xfrm>
        </p:spPr>
        <p:txBody>
          <a:bodyPr/>
          <a:lstStyle/>
          <a:p>
            <a:r>
              <a:rPr lang="en-GB" dirty="0" smtClean="0"/>
              <a:t>Gem 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Characterise Data task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232924"/>
            <a:ext cx="8232776" cy="2677656"/>
          </a:xfrm>
        </p:spPr>
        <p:txBody>
          <a:bodyPr/>
          <a:lstStyle/>
          <a:p>
            <a:r>
              <a:rPr lang="en-GB" dirty="0" smtClean="0"/>
              <a:t>Generates basic information about a table</a:t>
            </a:r>
          </a:p>
          <a:p>
            <a:pPr lvl="1"/>
            <a:r>
              <a:rPr lang="en-GB" dirty="0" smtClean="0"/>
              <a:t>Frequency counts</a:t>
            </a:r>
          </a:p>
          <a:p>
            <a:pPr lvl="1"/>
            <a:r>
              <a:rPr lang="en-GB" dirty="0" smtClean="0"/>
              <a:t>Summary of variables by type</a:t>
            </a:r>
          </a:p>
          <a:p>
            <a:pPr lvl="2"/>
            <a:r>
              <a:rPr lang="en-GB" dirty="0" smtClean="0"/>
              <a:t>Numeric</a:t>
            </a:r>
          </a:p>
          <a:p>
            <a:pPr lvl="2"/>
            <a:r>
              <a:rPr lang="en-GB" dirty="0" smtClean="0"/>
              <a:t>Currency</a:t>
            </a:r>
          </a:p>
          <a:p>
            <a:pPr lvl="2"/>
            <a:r>
              <a:rPr lang="en-GB" dirty="0" smtClean="0"/>
              <a:t>Date</a:t>
            </a:r>
            <a:endParaRPr lang="en-GB" dirty="0"/>
          </a:p>
          <a:p>
            <a:pPr lvl="1"/>
            <a:r>
              <a:rPr lang="en-GB" dirty="0" smtClean="0"/>
              <a:t> Including statistics n, </a:t>
            </a:r>
            <a:r>
              <a:rPr lang="en-GB" dirty="0" err="1" smtClean="0"/>
              <a:t>nmiss</a:t>
            </a:r>
            <a:r>
              <a:rPr lang="en-GB" dirty="0" smtClean="0"/>
              <a:t>, min, mean, median, max…</a:t>
            </a:r>
          </a:p>
          <a:p>
            <a:pPr lvl="1"/>
            <a:r>
              <a:rPr lang="en-GB" dirty="0" smtClean="0"/>
              <a:t>Histograms of value distribution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103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64154"/>
            <a:ext cx="2515438" cy="338554"/>
          </a:xfrm>
        </p:spPr>
        <p:txBody>
          <a:bodyPr/>
          <a:lstStyle/>
          <a:p>
            <a:r>
              <a:rPr lang="en-GB" dirty="0" smtClean="0"/>
              <a:t>Gem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Enterprise Guide Explorer (5.1)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662615" y="1482414"/>
            <a:ext cx="3376246" cy="1384995"/>
          </a:xfrm>
        </p:spPr>
        <p:txBody>
          <a:bodyPr/>
          <a:lstStyle/>
          <a:p>
            <a:r>
              <a:rPr lang="en-GB" dirty="0" smtClean="0"/>
              <a:t>Filter the data view by value</a:t>
            </a:r>
          </a:p>
          <a:p>
            <a:r>
              <a:rPr lang="en-GB" dirty="0" smtClean="0"/>
              <a:t>Generates "Quick statistics" for selected variables </a:t>
            </a:r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8" y="1073040"/>
            <a:ext cx="2515437" cy="2367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207" y="2174911"/>
            <a:ext cx="3243708" cy="248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50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64154"/>
            <a:ext cx="2515438" cy="338554"/>
          </a:xfrm>
        </p:spPr>
        <p:txBody>
          <a:bodyPr/>
          <a:lstStyle/>
          <a:p>
            <a:r>
              <a:rPr lang="en-GB" dirty="0" smtClean="0"/>
              <a:t>Gem 3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Search current project (7.1)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863593"/>
            <a:ext cx="8232776" cy="3416320"/>
          </a:xfrm>
        </p:spPr>
        <p:txBody>
          <a:bodyPr/>
          <a:lstStyle/>
          <a:p>
            <a:r>
              <a:rPr lang="en-GB" dirty="0" smtClean="0"/>
              <a:t>Search for a value anywhere in the current project</a:t>
            </a:r>
          </a:p>
          <a:p>
            <a:pPr lvl="1"/>
            <a:r>
              <a:rPr lang="en-GB" dirty="0" smtClean="0"/>
              <a:t>Programs</a:t>
            </a:r>
          </a:p>
          <a:p>
            <a:pPr lvl="1"/>
            <a:r>
              <a:rPr lang="en-GB" dirty="0" smtClean="0"/>
              <a:t>Tasks</a:t>
            </a:r>
          </a:p>
          <a:p>
            <a:pPr lvl="1"/>
            <a:r>
              <a:rPr lang="en-GB" dirty="0" smtClean="0"/>
              <a:t>Reports</a:t>
            </a:r>
          </a:p>
          <a:p>
            <a:pPr lvl="1"/>
            <a:r>
              <a:rPr lang="en-GB" dirty="0" smtClean="0"/>
              <a:t>Data</a:t>
            </a:r>
          </a:p>
          <a:p>
            <a:pPr lvl="1"/>
            <a:r>
              <a:rPr lang="en-GB" dirty="0" smtClean="0"/>
              <a:t>Queries</a:t>
            </a:r>
          </a:p>
          <a:p>
            <a:pPr lvl="1"/>
            <a:r>
              <a:rPr lang="en-GB" dirty="0" smtClean="0"/>
              <a:t>Stored Processes</a:t>
            </a:r>
          </a:p>
          <a:p>
            <a:pPr lvl="1"/>
            <a:r>
              <a:rPr lang="en-GB" dirty="0" smtClean="0"/>
              <a:t>Cubes</a:t>
            </a:r>
          </a:p>
          <a:p>
            <a:pPr lvl="1"/>
            <a:r>
              <a:rPr lang="en-GB" dirty="0" smtClean="0"/>
              <a:t>Logs</a:t>
            </a:r>
          </a:p>
          <a:p>
            <a:pPr lvl="1"/>
            <a:r>
              <a:rPr lang="en-GB" dirty="0" smtClean="0"/>
              <a:t>Notes</a:t>
            </a:r>
          </a:p>
          <a:p>
            <a:r>
              <a:rPr lang="en-GB" dirty="0" smtClean="0"/>
              <a:t>Items searched can be specified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800" y="1505051"/>
            <a:ext cx="27336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4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1428156e-165f-43bd-8455-e3f051f31fb6"/>
</p:tagLst>
</file>

<file path=ppt/theme/theme1.xml><?xml version="1.0" encoding="utf-8"?>
<a:theme xmlns:a="http://schemas.openxmlformats.org/drawingml/2006/main" name="External_Presentation_16x9_2014">
  <a:themeElements>
    <a:clrScheme name="SAS_2012_Theme_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xternal_Presentation_16x9_2016.potx [Read-Only]" id="{BBF09453-2EBC-4705-ADC2-8881C9BE9AC5}" vid="{B8EB5922-20EE-4AEF-A2DC-23BC277592CD}"/>
    </a:ext>
  </a:extLst>
</a:theme>
</file>

<file path=ppt/theme/theme2.xml><?xml version="1.0" encoding="utf-8"?>
<a:theme xmlns:a="http://schemas.openxmlformats.org/drawingml/2006/main" name="External_Confidential_16x9_2014">
  <a:themeElements>
    <a:clrScheme name="SAS_2012_Theme_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xternal_Presentation_16x9_2016.potx [Read-Only]" id="{BBF09453-2EBC-4705-ADC2-8881C9BE9AC5}" vid="{0E729669-B993-4C7F-824D-ECF08710C7B3}"/>
    </a:ext>
  </a:extLst>
</a:theme>
</file>

<file path=ppt/theme/theme3.xml><?xml version="1.0" encoding="utf-8"?>
<a:theme xmlns:a="http://schemas.openxmlformats.org/drawingml/2006/main" name="Office Theme">
  <a:themeElements>
    <a:clrScheme name="2012 SAS Theme 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2012 SAS Theme 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se xmlns="27859d8f-6750-407e-aa47-fba89d8acaed">Template</Use>
    <_x0032_013 xmlns="27859d8f-6750-407e-aa47-fba89d8acaed" xsi:nil="true"/>
    <Status xmlns="27859d8f-6750-407e-aa47-fba89d8acaed">Final</Status>
    <Copyright xmlns="27859d8f-6750-407e-aa47-fba89d8acaed">2016</Copyright>
    <Ratio xmlns="27859d8f-6750-407e-aa47-fba89d8acaed">16x9</Ratio>
    <Updated xmlns="27859d8f-6750-407e-aa47-fba89d8acaed" xsi:nil="true"/>
    <Order0 xmlns="27859d8f-6750-407e-aa47-fba89d8acaed" xsi:nil="true"/>
    <Extension xmlns="27859d8f-6750-407e-aa47-fba89d8acaed">POTX</Extension>
    <Description0 xmlns="27859d8f-6750-407e-aa47-fba89d8acaed" xsi:nil="true"/>
    <Year xmlns="27859d8f-6750-407e-aa47-fba89d8acaed">2016</Year>
    <Office_x0020_Version xmlns="27859d8f-6750-407e-aa47-fba89d8acaed" xsi:nil="true"/>
    <Owner xmlns="27859d8f-6750-407e-aa47-fba89d8acaed" xsi:nil="true"/>
    <Template_x0020_Type xmlns="27859d8f-6750-407e-aa47-fba89d8acaed">2016 Standard</Template_x0020_Type>
    <Audience xmlns="27859d8f-6750-407e-aa47-fba89d8acaed">Customer Ready / External</Audience>
    <Target_x0020_Audience xmlns="27859d8f-6750-407e-aa47-fba89d8aca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7754B365008844B6F0D46EBB76DF44" ma:contentTypeVersion="16" ma:contentTypeDescription="Create a new document." ma:contentTypeScope="" ma:versionID="073f066bf9d703fab6b2bfa73ec6b30f">
  <xsd:schema xmlns:xsd="http://www.w3.org/2001/XMLSchema" xmlns:xs="http://www.w3.org/2001/XMLSchema" xmlns:p="http://schemas.microsoft.com/office/2006/metadata/properties" xmlns:ns2="27859d8f-6750-407e-aa47-fba89d8acaed" targetNamespace="http://schemas.microsoft.com/office/2006/metadata/properties" ma:root="true" ma:fieldsID="5e24f836352ecebf7dfdc60354bd2e93" ns2:_="">
    <xsd:import namespace="27859d8f-6750-407e-aa47-fba89d8acaed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Description0" minOccurs="0"/>
                <xsd:element ref="ns2:Status" minOccurs="0"/>
                <xsd:element ref="ns2:Template_x0020_Type" minOccurs="0"/>
                <xsd:element ref="ns2:Office_x0020_Version" minOccurs="0"/>
                <xsd:element ref="ns2:Extension" minOccurs="0"/>
                <xsd:element ref="ns2:Ratio" minOccurs="0"/>
                <xsd:element ref="ns2:Use" minOccurs="0"/>
                <xsd:element ref="ns2:Updated" minOccurs="0"/>
                <xsd:element ref="ns2:Order0" minOccurs="0"/>
                <xsd:element ref="ns2:Audience" minOccurs="0"/>
                <xsd:element ref="ns2:_x0032_013" minOccurs="0"/>
                <xsd:element ref="ns2:Copyright" minOccurs="0"/>
                <xsd:element ref="ns2:Year" minOccurs="0"/>
                <xsd:element ref="ns2:Target_x0020_Audien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59d8f-6750-407e-aa47-fba89d8acaed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internalName="Owner">
      <xsd:simpleType>
        <xsd:restriction base="dms:Text">
          <xsd:maxLength value="255"/>
        </xsd:restriction>
      </xsd:simpleType>
    </xsd:element>
    <xsd:element name="Description0" ma:index="9" nillable="true" ma:displayName="Description" ma:internalName="Description0">
      <xsd:simpleType>
        <xsd:restriction base="dms:Note">
          <xsd:maxLength value="255"/>
        </xsd:restriction>
      </xsd:simpleType>
    </xsd:element>
    <xsd:element name="Status" ma:index="10" nillable="true" ma:displayName="Status" ma:format="Dropdown" ma:internalName="Status">
      <xsd:simpleType>
        <xsd:restriction base="dms:Choice">
          <xsd:enumeration value="Rough"/>
          <xsd:enumeration value="Draft"/>
          <xsd:enumeration value="In Review"/>
          <xsd:enumeration value="Final"/>
        </xsd:restriction>
      </xsd:simpleType>
    </xsd:element>
    <xsd:element name="Template_x0020_Type" ma:index="11" nillable="true" ma:displayName="Template Type" ma:format="Dropdown" ma:internalName="Template_x0020_Type">
      <xsd:simpleType>
        <xsd:restriction base="dms:Choice">
          <xsd:enumeration value="2016 Standard"/>
          <xsd:enumeration value="2015 Standard"/>
          <xsd:enumeration value="2014 Standard"/>
          <xsd:enumeration value="2013 Standard"/>
          <xsd:enumeration value="2012 Standard"/>
          <xsd:enumeration value="Standard"/>
          <xsd:enumeration value="Optional"/>
          <xsd:enumeration value="Other"/>
        </xsd:restriction>
      </xsd:simpleType>
    </xsd:element>
    <xsd:element name="Office_x0020_Version" ma:index="12" nillable="true" ma:displayName="Office Version" ma:format="Dropdown" ma:internalName="Office_x0020_Version">
      <xsd:simpleType>
        <xsd:restriction base="dms:Choice">
          <xsd:enumeration value="2010"/>
          <xsd:enumeration value="2007"/>
          <xsd:enumeration value="2003"/>
        </xsd:restriction>
      </xsd:simpleType>
    </xsd:element>
    <xsd:element name="Extension" ma:index="13" nillable="true" ma:displayName="Extension" ma:format="Dropdown" ma:internalName="Extension">
      <xsd:simpleType>
        <xsd:restriction base="dms:Choice">
          <xsd:enumeration value="PPT"/>
          <xsd:enumeration value="POT"/>
          <xsd:enumeration value="PPTX"/>
          <xsd:enumeration value="POTX"/>
        </xsd:restriction>
      </xsd:simpleType>
    </xsd:element>
    <xsd:element name="Ratio" ma:index="14" nillable="true" ma:displayName="Ratio" ma:format="Dropdown" ma:internalName="Ratio">
      <xsd:simpleType>
        <xsd:restriction base="dms:Choice">
          <xsd:enumeration value="4x3"/>
          <xsd:enumeration value="16x9"/>
        </xsd:restriction>
      </xsd:simpleType>
    </xsd:element>
    <xsd:element name="Use" ma:index="15" nillable="true" ma:displayName="Use" ma:format="Dropdown" ma:internalName="Use">
      <xsd:simpleType>
        <xsd:restriction base="dms:Choice">
          <xsd:enumeration value="n/a"/>
          <xsd:enumeration value="About SAS"/>
          <xsd:enumeration value="BA Message"/>
          <xsd:enumeration value="Graphics Library"/>
          <xsd:enumeration value="Template"/>
          <xsd:enumeration value="User Guide"/>
        </xsd:restriction>
      </xsd:simpleType>
    </xsd:element>
    <xsd:element name="Updated" ma:index="16" nillable="true" ma:displayName="Updated" ma:format="DateOnly" ma:internalName="Updated">
      <xsd:simpleType>
        <xsd:restriction base="dms:DateTime"/>
      </xsd:simpleType>
    </xsd:element>
    <xsd:element name="Order0" ma:index="17" nillable="true" ma:displayName="Order" ma:description="For About SAS and BA Message slides, the order for them to appear in the view on the page." ma:internalName="Order0">
      <xsd:simpleType>
        <xsd:restriction base="dms:Number"/>
      </xsd:simpleType>
    </xsd:element>
    <xsd:element name="Audience" ma:index="18" nillable="true" ma:displayName="Audience" ma:internalName="Audience">
      <xsd:simpleType>
        <xsd:restriction base="dms:Text">
          <xsd:maxLength value="255"/>
        </xsd:restriction>
      </xsd:simpleType>
    </xsd:element>
    <xsd:element name="_x0032_013" ma:index="19" nillable="true" ma:displayName="2013" ma:format="Dropdown" ma:internalName="_x0032_013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Copyright" ma:index="20" nillable="true" ma:displayName="Copyright" ma:format="Dropdown" ma:internalName="Copyright">
      <xsd:simpleType>
        <xsd:restriction base="dms:Choice">
          <xsd:enumeration value="2016"/>
          <xsd:enumeration value="2015"/>
          <xsd:enumeration value="2014"/>
          <xsd:enumeration value="2013"/>
          <xsd:enumeration value="2012"/>
        </xsd:restriction>
      </xsd:simpleType>
    </xsd:element>
    <xsd:element name="Year" ma:index="21" nillable="true" ma:displayName="Year" ma:default="2015" ma:format="Dropdown" ma:internalName="Year">
      <xsd:simpleType>
        <xsd:restriction base="dms:Choice">
          <xsd:enumeration value="2016"/>
          <xsd:enumeration value="2015"/>
          <xsd:enumeration value="2014"/>
          <xsd:enumeration value="2013"/>
          <xsd:enumeration value="2012"/>
        </xsd:restriction>
      </xsd:simpleType>
    </xsd:element>
    <xsd:element name="Target_x0020_Audience" ma:index="22" nillable="true" ma:displayName="Target Audience" ma:description="Use for templates targeted to a specific presenter" ma:format="Dropdown" ma:internalName="Target_x0020_Audience">
      <xsd:simpleType>
        <xsd:union memberTypes="dms:Text">
          <xsd:simpleType>
            <xsd:restriction base="dms:Choice">
              <xsd:enumeration value="Beacon Accounts Only"/>
              <xsd:enumeration value="Customer Success"/>
              <xsd:enumeration value="SAS Best Practices"/>
              <xsd:enumeration value="Parnters"/>
              <xsd:enumeration value="VSTI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F8B729-3F25-4A52-BD72-925FCD4313E2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27859d8f-6750-407e-aa47-fba89d8acae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E693FE7-B3AF-4D4B-BB77-7305DF266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32C9F2-604F-4326-A90C-DEB7F0664E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859d8f-6750-407e-aa47-fba89d8aca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External_Presentation_16x9_2016</Template>
  <TotalTime>0</TotalTime>
  <Words>854</Words>
  <Application>Microsoft Office PowerPoint</Application>
  <PresentationFormat>On-screen Show (16:9)</PresentationFormat>
  <Paragraphs>275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Arial Black</vt:lpstr>
      <vt:lpstr>External_Presentation_16x9_2014</vt:lpstr>
      <vt:lpstr>External_Confidential_16x9_2014</vt:lpstr>
      <vt:lpstr>Hidden gems in SAS Enterprise Guide</vt:lpstr>
      <vt:lpstr>PowerPoint Presentation</vt:lpstr>
      <vt:lpstr>PowerPoint Presentation</vt:lpstr>
      <vt:lpstr>Managing the webinar</vt:lpstr>
      <vt:lpstr>Key Features Matrix</vt:lpstr>
      <vt:lpstr>Compatibility Matrix</vt:lpstr>
      <vt:lpstr>Gem 1</vt:lpstr>
      <vt:lpstr>Gem 2</vt:lpstr>
      <vt:lpstr>Gem 3</vt:lpstr>
      <vt:lpstr>Gem 4</vt:lpstr>
      <vt:lpstr>Gem 5</vt:lpstr>
      <vt:lpstr>Gem 6</vt:lpstr>
      <vt:lpstr>Gem 7</vt:lpstr>
      <vt:lpstr>Gem 8</vt:lpstr>
      <vt:lpstr>Gem 9</vt:lpstr>
      <vt:lpstr>Gem 10</vt:lpstr>
      <vt:lpstr>Gem 10</vt:lpstr>
      <vt:lpstr>Gem 10</vt:lpstr>
      <vt:lpstr>Gem 11</vt:lpstr>
      <vt:lpstr>Gem 11</vt:lpstr>
      <vt:lpstr>Gem 12</vt:lpstr>
      <vt:lpstr>Gem 13</vt:lpstr>
      <vt:lpstr>Gem 14</vt:lpstr>
      <vt:lpstr>Thankyou for attending</vt:lpstr>
      <vt:lpstr>SAS platform administration</vt:lpstr>
      <vt:lpstr>Sas communities</vt:lpstr>
      <vt:lpstr>Raising a track</vt:lpstr>
      <vt:lpstr>PowerPoint Presentation</vt:lpstr>
      <vt:lpstr>SAS User Groups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2016-01-25T23:04:19Z</dcterms:created>
  <dcterms:modified xsi:type="dcterms:W3CDTF">2016-03-15T11:15:39Z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0x010100D07754B365008844B6F0D46EBB76DF44</vt:lpwstr>
  </property>
</Properties>
</file>