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302" r:id="rId2"/>
    <p:sldId id="303" r:id="rId3"/>
    <p:sldId id="277" r:id="rId4"/>
    <p:sldId id="284" r:id="rId5"/>
    <p:sldId id="285" r:id="rId6"/>
    <p:sldId id="288" r:id="rId7"/>
    <p:sldId id="287" r:id="rId8"/>
    <p:sldId id="278" r:id="rId9"/>
    <p:sldId id="279" r:id="rId10"/>
    <p:sldId id="280" r:id="rId11"/>
    <p:sldId id="304" r:id="rId12"/>
    <p:sldId id="281" r:id="rId13"/>
    <p:sldId id="289" r:id="rId14"/>
    <p:sldId id="290" r:id="rId15"/>
    <p:sldId id="291" r:id="rId16"/>
    <p:sldId id="292" r:id="rId17"/>
    <p:sldId id="282" r:id="rId18"/>
    <p:sldId id="305" r:id="rId19"/>
    <p:sldId id="306" r:id="rId20"/>
    <p:sldId id="307" r:id="rId21"/>
    <p:sldId id="308" r:id="rId22"/>
    <p:sldId id="283" r:id="rId23"/>
    <p:sldId id="258" r:id="rId24"/>
  </p:sldIdLst>
  <p:sldSz cx="14630400" cy="82296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  <p:embeddedFont>
      <p:font typeface="Aharoni" panose="02010803020104030203" pitchFamily="2" charset="-79"/>
      <p:bold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ECC"/>
    <a:srgbClr val="003366"/>
    <a:srgbClr val="A7A836"/>
    <a:srgbClr val="8D1D59"/>
    <a:srgbClr val="39628F"/>
    <a:srgbClr val="8DC73F"/>
    <a:srgbClr val="1B356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0319" autoAdjust="0"/>
  </p:normalViewPr>
  <p:slideViewPr>
    <p:cSldViewPr>
      <p:cViewPr varScale="1">
        <p:scale>
          <a:sx n="90" d="100"/>
          <a:sy n="90" d="100"/>
        </p:scale>
        <p:origin x="696" y="1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eimos\Investor_Relations\Investor%20Presentations\2016%20Nov%20IR%20Presentation\Q1FY17%20For%20char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eimos\Investor_Relations\Investor%20Presentations\2016%20Nov%20IR%20Presentation\Q1FY17%20For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2800" dirty="0">
                <a:latin typeface="Century Gothic" panose="020B0502020202020204" pitchFamily="34" charset="0"/>
              </a:rPr>
              <a:t>Staff</a:t>
            </a:r>
          </a:p>
        </c:rich>
      </c:tx>
      <c:layout>
        <c:manualLayout>
          <c:xMode val="edge"/>
          <c:yMode val="edge"/>
          <c:x val="0.39682997958588512"/>
          <c:y val="5.15921021428833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867379548260764"/>
          <c:y val="0.17806672138453702"/>
          <c:w val="0.63835939282812304"/>
          <c:h val="0.58098174286178073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2242943722943723"/>
                  <c:y val="-0.13755231319548164"/>
                </c:manualLayout>
              </c:layout>
              <c:tx>
                <c:rich>
                  <a:bodyPr rot="0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Saskatoon, 298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33-42C2-8CE5-8FF199C2B640}"/>
                </c:ext>
              </c:extLst>
            </c:dLbl>
            <c:dLbl>
              <c:idx val="2"/>
              <c:tx>
                <c:rich>
                  <a:bodyPr rot="0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/>
                      <a:t>YourLink</a:t>
                    </a:r>
                    <a:r>
                      <a:rPr lang="en-US" dirty="0"/>
                      <a:t>, 50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3-42C2-8CE5-8FF199C2B640}"/>
                </c:ext>
              </c:extLst>
            </c:dLbl>
            <c:dLbl>
              <c:idx val="3"/>
              <c:layout>
                <c:manualLayout>
                  <c:x val="-1.5276747721164113E-3"/>
                  <c:y val="2.4615588881666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Burnaby, 43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33-42C2-8CE5-8FF199C2B640}"/>
                </c:ext>
              </c:extLst>
            </c:dLbl>
            <c:dLbl>
              <c:idx val="4"/>
              <c:layout>
                <c:manualLayout>
                  <c:x val="-1.4162919013880879E-2"/>
                  <c:y val="-2.32683325983752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Victoria,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3-42C2-8CE5-8FF199C2B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Sheet2!$A$3:$A$9</c:f>
              <c:strCache>
                <c:ptCount val="7"/>
                <c:pt idx="0">
                  <c:v>Staff</c:v>
                </c:pt>
                <c:pt idx="1">
                  <c:v>Saskatoon</c:v>
                </c:pt>
                <c:pt idx="2">
                  <c:v>YourLink</c:v>
                </c:pt>
                <c:pt idx="3">
                  <c:v>Burnaby</c:v>
                </c:pt>
                <c:pt idx="4">
                  <c:v>Victoria</c:v>
                </c:pt>
                <c:pt idx="5">
                  <c:v>India</c:v>
                </c:pt>
                <c:pt idx="6">
                  <c:v>USA</c:v>
                </c:pt>
              </c:strCache>
            </c:strRef>
          </c:cat>
          <c:val>
            <c:numRef>
              <c:f>Sheet2!$B$3:$B$9</c:f>
              <c:numCache>
                <c:formatCode>General</c:formatCode>
                <c:ptCount val="7"/>
                <c:pt idx="1">
                  <c:v>295</c:v>
                </c:pt>
                <c:pt idx="2">
                  <c:v>54</c:v>
                </c:pt>
                <c:pt idx="3">
                  <c:v>44</c:v>
                </c:pt>
                <c:pt idx="4">
                  <c:v>30</c:v>
                </c:pt>
                <c:pt idx="5">
                  <c:v>25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3-42C2-8CE5-8FF199C2B64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3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 rtl="0">
              <a:defRPr lang="en-US" sz="28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1" i="0" u="none" strike="noStrike" kern="1200" baseline="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Core Segments</a:t>
            </a:r>
          </a:p>
          <a:p>
            <a:pPr algn="ctr" rtl="0">
              <a:defRPr lang="en-US" sz="28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at September 30, 2016</a:t>
            </a:r>
          </a:p>
        </c:rich>
      </c:tx>
      <c:layout>
        <c:manualLayout>
          <c:xMode val="edge"/>
          <c:yMode val="edge"/>
          <c:x val="0.29723594298928341"/>
          <c:y val="5.3604774977725943E-2"/>
        </c:manualLayout>
      </c:layout>
      <c:overlay val="0"/>
    </c:title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54E-47F0-AE3D-8DD0C1F7E2B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154E-47F0-AE3D-8DD0C1F7E2B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E-47F0-AE3D-8DD0C1F7E2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pPr>
                    <a:r>
                      <a:rPr lang="en-US" dirty="0" err="1"/>
                      <a:t>YourLink</a:t>
                    </a:r>
                    <a:r>
                      <a:rPr lang="en-US" dirty="0"/>
                      <a:t>
11%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4E-47F0-AE3D-8DD0C1F7E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Sheet1!$A$19:$A$21</c:f>
              <c:strCache>
                <c:ptCount val="3"/>
                <c:pt idx="0">
                  <c:v>Video &amp; Broadband</c:v>
                </c:pt>
                <c:pt idx="1">
                  <c:v>Yourlink</c:v>
                </c:pt>
                <c:pt idx="2">
                  <c:v>Telematics</c:v>
                </c:pt>
              </c:strCache>
            </c:strRef>
          </c:cat>
          <c:val>
            <c:numRef>
              <c:f>Sheet1!$B$19:$B$21</c:f>
              <c:numCache>
                <c:formatCode>0%</c:formatCode>
                <c:ptCount val="3"/>
                <c:pt idx="0">
                  <c:v>0.83</c:v>
                </c:pt>
                <c:pt idx="1">
                  <c:v>0.11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E-47F0-AE3D-8DD0C1F7E2BC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Sheet1!$A$19:$A$21</c:f>
              <c:strCache>
                <c:ptCount val="3"/>
                <c:pt idx="0">
                  <c:v>Video &amp; Broadband</c:v>
                </c:pt>
                <c:pt idx="1">
                  <c:v>Yourlink</c:v>
                </c:pt>
                <c:pt idx="2">
                  <c:v>Telematics</c:v>
                </c:pt>
              </c:strCache>
            </c:strRef>
          </c:cat>
          <c:val>
            <c:numRef>
              <c:f>Sheet1!$F$8:$F$11</c:f>
              <c:numCache>
                <c:formatCode>0%</c:formatCode>
                <c:ptCount val="4"/>
                <c:pt idx="0">
                  <c:v>0.87</c:v>
                </c:pt>
                <c:pt idx="1">
                  <c:v>0.1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4E-47F0-AE3D-8DD0C1F7E2BC}"/>
            </c:ext>
          </c:extLst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Sheet1!$A$19:$A$21</c:f>
              <c:strCache>
                <c:ptCount val="3"/>
                <c:pt idx="0">
                  <c:v>Video &amp; Broadband</c:v>
                </c:pt>
                <c:pt idx="1">
                  <c:v>Yourlink</c:v>
                </c:pt>
                <c:pt idx="2">
                  <c:v>Telematics</c:v>
                </c:pt>
              </c:strCache>
            </c:strRef>
          </c:cat>
          <c:val>
            <c:numRef>
              <c:f>Sheet1!$F$8:$F$11</c:f>
              <c:numCache>
                <c:formatCode>0%</c:formatCode>
                <c:ptCount val="4"/>
                <c:pt idx="0">
                  <c:v>0.87</c:v>
                </c:pt>
                <c:pt idx="1">
                  <c:v>0.1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E-47F0-AE3D-8DD0C1F7E2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9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0.19989</cdr:x>
      <cdr:y>0.80553</cdr:y>
    </cdr:from>
    <cdr:to>
      <cdr:x>0.82353</cdr:x>
      <cdr:y>0.8971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5239" y="4758994"/>
          <a:ext cx="3635361" cy="540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000" b="1" dirty="0">
              <a:latin typeface="Century Gothic" panose="020B0502020202020204" pitchFamily="34" charset="0"/>
            </a:rPr>
            <a:t>As at Dec 31, 2016 = 448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0.51022</cdr:x>
      <cdr:y>0.50574</cdr:y>
    </cdr:from>
    <cdr:to>
      <cdr:x>0.76402</cdr:x>
      <cdr:y>0.70661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35473" y="2792737"/>
          <a:ext cx="1708879" cy="1109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1800" dirty="0">
              <a:solidFill>
                <a:schemeClr val="bg1"/>
              </a:solidFill>
              <a:latin typeface="Century Gothic" panose="020B0502020202020204" pitchFamily="34" charset="0"/>
            </a:rPr>
            <a:t>Video &amp; </a:t>
          </a:r>
          <a:r>
            <a:rPr lang="en-CA" sz="1800" kern="1200" dirty="0">
              <a:solidFill>
                <a:prstClr val="white"/>
              </a:solidFill>
              <a:latin typeface="Century Gothic" panose="020B0502020202020204" pitchFamily="34" charset="0"/>
            </a:rPr>
            <a:t>Broadband</a:t>
          </a:r>
        </a:p>
        <a:p xmlns:a="http://schemas.openxmlformats.org/drawingml/2006/main">
          <a:pPr algn="ctr"/>
          <a:r>
            <a:rPr lang="en-CA" sz="1800" dirty="0">
              <a:solidFill>
                <a:schemeClr val="bg1"/>
              </a:solidFill>
              <a:latin typeface="Century Gothic" panose="020B0502020202020204" pitchFamily="34" charset="0"/>
            </a:rPr>
            <a:t>83%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2A8F-B063-4623-8FF7-66B029E8E7E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E07E-E715-417E-B701-EEF655F10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12">
              <a:defRPr/>
            </a:pPr>
            <a:r>
              <a:rPr lang="en-CA" sz="1100" dirty="0"/>
              <a:t>Dr. Surinder Kumar, University, technical community, local roots</a:t>
            </a:r>
          </a:p>
          <a:p>
            <a:pPr defTabSz="902712">
              <a:defRPr/>
            </a:pPr>
            <a:r>
              <a:rPr lang="en-CA" sz="1100" dirty="0"/>
              <a:t>Vision = allow people in Canada to leverage their talents to compete and excel globally  - but stay home</a:t>
            </a:r>
          </a:p>
          <a:p>
            <a:pPr defTabSz="902712">
              <a:defRPr/>
            </a:pPr>
            <a:r>
              <a:rPr lang="en-CA" i="0" dirty="0"/>
              <a:t> </a:t>
            </a:r>
          </a:p>
          <a:p>
            <a:pPr defTabSz="902712">
              <a:defRPr/>
            </a:pPr>
            <a:r>
              <a:rPr lang="en-CA" i="0" dirty="0"/>
              <a:t>Staff </a:t>
            </a:r>
            <a:r>
              <a:rPr lang="en-CA" sz="1100" dirty="0"/>
              <a:t>Peak of 920 in FY09, representative of our transition away from OEM to platform products which have driven efficiencies and margin</a:t>
            </a:r>
          </a:p>
          <a:p>
            <a:pPr defTabSz="902712">
              <a:defRPr/>
            </a:pPr>
            <a:r>
              <a:rPr lang="en-CA" i="0" dirty="0"/>
              <a:t>Saskatoon still </a:t>
            </a:r>
            <a:r>
              <a:rPr lang="en-CA" sz="1100" dirty="0"/>
              <a:t>the bulk of our operation</a:t>
            </a:r>
          </a:p>
          <a:p>
            <a:pPr defTabSz="902712">
              <a:defRPr/>
            </a:pPr>
            <a:r>
              <a:rPr lang="en-CA" sz="1100" dirty="0"/>
              <a:t>Profitability has always been a core value of </a:t>
            </a:r>
            <a:r>
              <a:rPr lang="en-CA" sz="1100" dirty="0" err="1"/>
              <a:t>Vecima’s</a:t>
            </a:r>
            <a:r>
              <a:rPr lang="en-CA" sz="1100" dirty="0"/>
              <a:t> culture</a:t>
            </a:r>
          </a:p>
          <a:p>
            <a:pPr defTabSz="902712">
              <a:defRPr/>
            </a:pPr>
            <a:r>
              <a:rPr lang="en-CA" sz="1100" dirty="0"/>
              <a:t>Went public late 2005</a:t>
            </a:r>
          </a:p>
          <a:p>
            <a:pPr defTabSz="902712">
              <a:defRPr/>
            </a:pPr>
            <a:endParaRPr lang="en-CA" sz="1100" dirty="0"/>
          </a:p>
          <a:p>
            <a:pPr defTabSz="902712">
              <a:defRPr/>
            </a:pPr>
            <a:r>
              <a:rPr lang="en-CA" sz="1100" dirty="0"/>
              <a:t>Incarnations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If we try to summarize what </a:t>
            </a:r>
            <a:r>
              <a:rPr lang="en-CA" sz="1100" dirty="0" err="1"/>
              <a:t>Vecima</a:t>
            </a:r>
            <a:r>
              <a:rPr lang="en-CA" sz="1100" dirty="0"/>
              <a:t> is, simply put, </a:t>
            </a:r>
            <a:r>
              <a:rPr lang="en-CA" sz="1100" dirty="0" err="1"/>
              <a:t>Vecima</a:t>
            </a:r>
            <a:r>
              <a:rPr lang="en-CA" sz="1100" dirty="0"/>
              <a:t> is a play on the cable industry</a:t>
            </a:r>
          </a:p>
          <a:p>
            <a:r>
              <a:rPr lang="en-CA" sz="1100" dirty="0"/>
              <a:t>We’ve enjoyed terrific results by tying our investment decisions to the needs of cable operators</a:t>
            </a:r>
          </a:p>
          <a:p>
            <a:endParaRPr lang="en-CA" sz="1100" dirty="0"/>
          </a:p>
          <a:p>
            <a:pPr defTabSz="902712">
              <a:defRPr/>
            </a:pPr>
            <a:r>
              <a:rPr lang="en-CA" sz="1100" i="1" dirty="0"/>
              <a:t>A lot of our lives are spent in roadmap discussions conceptualizing new platform solutions to the goals our cable industry have – CTO level</a:t>
            </a:r>
          </a:p>
          <a:p>
            <a:endParaRPr lang="en-CA" sz="1100" dirty="0"/>
          </a:p>
          <a:p>
            <a:endParaRPr lang="en-CA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predicted</a:t>
            </a:r>
            <a:r>
              <a:rPr lang="en-CA" baseline="0" dirty="0"/>
              <a:t> snapshot of usage in </a:t>
            </a:r>
            <a:r>
              <a:rPr lang="en-CA" dirty="0"/>
              <a:t>2019</a:t>
            </a:r>
            <a:r>
              <a:rPr lang="en-CA" baseline="0" dirty="0"/>
              <a:t> is that 80% global internet consumption will be video content (not annual but growing up to that).</a:t>
            </a:r>
          </a:p>
          <a:p>
            <a:r>
              <a:rPr lang="en-CA" baseline="0" dirty="0"/>
              <a:t>In comparison (same research), mobile traffic will increase 55% per year until 2020.</a:t>
            </a:r>
          </a:p>
          <a:p>
            <a:endParaRPr lang="en-CA" baseline="0" dirty="0"/>
          </a:p>
          <a:p>
            <a:pPr defTabSz="902712">
              <a:defRPr/>
            </a:pPr>
            <a:r>
              <a:rPr lang="en-CA" sz="1100" dirty="0"/>
              <a:t>Gigabit realm</a:t>
            </a:r>
          </a:p>
          <a:p>
            <a:pPr defTabSz="902712">
              <a:defRPr/>
            </a:pPr>
            <a:r>
              <a:rPr lang="en-CA" sz="1100" i="1" dirty="0"/>
              <a:t>OTT = catalyst for change</a:t>
            </a:r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12">
              <a:defRPr/>
            </a:pPr>
            <a:r>
              <a:rPr lang="en-CA" sz="1100" i="1" dirty="0"/>
              <a:t>Cable was built on bulk, easy to use services with a high channel count.  </a:t>
            </a:r>
            <a:br>
              <a:rPr lang="en-CA" sz="1100" i="1" dirty="0"/>
            </a:br>
            <a:r>
              <a:rPr lang="en-CA" sz="1100" i="1" dirty="0"/>
              <a:t>Once all digital, creating that type of core service needs, our gear</a:t>
            </a:r>
          </a:p>
          <a:p>
            <a:endParaRPr lang="en-CA" dirty="0"/>
          </a:p>
          <a:p>
            <a:pPr marL="339139" indent="-339139">
              <a:buFont typeface="+mj-lt"/>
              <a:buAutoNum type="arabicPeriod"/>
            </a:pPr>
            <a:r>
              <a:rPr lang="en-CA" sz="1100" dirty="0"/>
              <a:t>Put together simplified network diagram to help illustrate where products fit in cable ecosystem.</a:t>
            </a:r>
          </a:p>
          <a:p>
            <a:pPr marL="339139" indent="-339139">
              <a:buAutoNum type="arabicPeriod"/>
            </a:pPr>
            <a:r>
              <a:rPr lang="en-CA" sz="1100" dirty="0"/>
              <a:t>Core network: where data centres are, server farms, routers</a:t>
            </a:r>
          </a:p>
          <a:p>
            <a:pPr marL="339139" indent="-339139">
              <a:buFont typeface="+mj-lt"/>
              <a:buAutoNum type="arabicPeriod"/>
            </a:pPr>
            <a:r>
              <a:rPr lang="en-CA" sz="1100" dirty="0"/>
              <a:t>Ingest content there, peer with rest of internet backbone</a:t>
            </a:r>
          </a:p>
          <a:p>
            <a:pPr marL="789710" lvl="1" indent="-339139">
              <a:buFont typeface="Arial" panose="020B0604020202020204" pitchFamily="34" charset="0"/>
              <a:buChar char="•"/>
            </a:pPr>
            <a:r>
              <a:rPr lang="en-CA" sz="1100" dirty="0"/>
              <a:t>18 data centres @ Comcast</a:t>
            </a:r>
          </a:p>
          <a:p>
            <a:pPr marL="789710" lvl="1" indent="-339139">
              <a:buFont typeface="Arial" panose="020B0604020202020204" pitchFamily="34" charset="0"/>
              <a:buChar char="•"/>
            </a:pPr>
            <a:r>
              <a:rPr lang="en-CA" sz="1100" dirty="0"/>
              <a:t>100 gig fibre links to regional </a:t>
            </a:r>
            <a:r>
              <a:rPr lang="en-CA" sz="1100" dirty="0" err="1"/>
              <a:t>headends</a:t>
            </a:r>
            <a:r>
              <a:rPr lang="en-CA" sz="1100" dirty="0"/>
              <a:t>, then fibre ring connecting fiber hub sites in each market</a:t>
            </a:r>
          </a:p>
          <a:p>
            <a:pPr marL="226093" indent="-226093" defTabSz="902712">
              <a:buFont typeface="+mj-lt"/>
              <a:buAutoNum type="arabicPeriod"/>
              <a:defRPr/>
            </a:pPr>
            <a:r>
              <a:rPr lang="en-CA" sz="1100" dirty="0"/>
              <a:t>Interesting point only very last mile of the network (to right of node) is what you would traditionally call cable – the coaxial cable, but that’s exactly where capacity constraint hits the MSOs</a:t>
            </a:r>
          </a:p>
          <a:p>
            <a:pPr marL="226093" indent="-226093" defTabSz="902712">
              <a:buFont typeface="+mj-lt"/>
              <a:buAutoNum type="arabicPeriod"/>
              <a:defRPr/>
            </a:pPr>
            <a:r>
              <a:rPr lang="en-CA" sz="1100" dirty="0"/>
              <a:t>Will talk about each of them later but you’ll see here that </a:t>
            </a:r>
            <a:r>
              <a:rPr lang="en-CA" sz="1100" dirty="0" err="1"/>
              <a:t>Vecima</a:t>
            </a:r>
            <a:r>
              <a:rPr lang="en-CA" sz="1100" dirty="0"/>
              <a:t> products tend to sit at headend/hub on the one hand and business customer premises at property level on the other hand.</a:t>
            </a:r>
          </a:p>
          <a:p>
            <a:pPr marL="226093" indent="-226093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3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12">
              <a:defRPr/>
            </a:pPr>
            <a:r>
              <a:rPr lang="en-CA" sz="1100" i="1" dirty="0"/>
              <a:t>Broaden at these blue chips wider, and achieve the same relationships with others that are relatively untapped (ex. Liberty, CALA) </a:t>
            </a:r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E07E-E715-417E-B701-EEF655F108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we stuck with the SAS GUI interface and the data warehouse, and not use base SAS.</a:t>
            </a:r>
          </a:p>
          <a:p>
            <a:r>
              <a:rPr lang="en-US" baseline="0" dirty="0"/>
              <a:t>Made some newbie mistakes – gave the server lots of RAM, only let SAS use 500 MBs</a:t>
            </a:r>
          </a:p>
          <a:p>
            <a:r>
              <a:rPr lang="en-US" baseline="0" dirty="0"/>
              <a:t>Support quickly walked us through our issues</a:t>
            </a:r>
          </a:p>
          <a:p>
            <a:r>
              <a:rPr lang="en-US" baseline="0" dirty="0"/>
              <a:t>Only complaint is there is almost too much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E07E-E715-417E-B701-EEF655F108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in on the story of pre and post SAS meeting</a:t>
            </a:r>
            <a:r>
              <a:rPr lang="en-US" baseline="0" dirty="0"/>
              <a:t>s and how reports were used.</a:t>
            </a:r>
          </a:p>
          <a:p>
            <a:r>
              <a:rPr lang="en-US" baseline="0" dirty="0"/>
              <a:t>From you can’t support that graph, to here are the issues.</a:t>
            </a:r>
          </a:p>
          <a:p>
            <a:r>
              <a:rPr lang="en-US" baseline="0" dirty="0"/>
              <a:t>More focused on fixing the process issues that cause bad data so they can focus on what actual problems are.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E07E-E715-417E-B701-EEF655F108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</a:t>
            </a:r>
            <a:r>
              <a:rPr lang="en-US" baseline="0" dirty="0"/>
              <a:t> data sets and 50 report with at least 3 views in each.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E07E-E715-417E-B701-EEF655F108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" y="2133600"/>
            <a:ext cx="122428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17570"/>
            <a:ext cx="14173200" cy="1306830"/>
          </a:xfrm>
        </p:spPr>
        <p:txBody>
          <a:bodyPr/>
          <a:lstStyle>
            <a:lvl1pPr algn="ctr">
              <a:defRPr sz="5000" b="1">
                <a:solidFill>
                  <a:srgbClr val="498E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440" y="7687423"/>
            <a:ext cx="10515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6029376-2B74-495D-8844-5F4E64EF72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012" y="24809"/>
            <a:ext cx="1395988" cy="617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2" y="7550269"/>
            <a:ext cx="4724400" cy="5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98E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14325600" cy="6659881"/>
          </a:xfrm>
        </p:spPr>
        <p:txBody>
          <a:bodyPr/>
          <a:lstStyle>
            <a:lvl1pPr marL="489833" indent="-489833"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defRPr/>
            </a:lvl2pPr>
            <a:lvl3pPr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defRPr/>
            </a:lvl3pPr>
            <a:lvl4pPr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defRPr/>
            </a:lvl4pPr>
            <a:lvl5pPr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26440" y="7687423"/>
            <a:ext cx="1051560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29376-2B74-495D-8844-5F4E64EF7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6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" y="2133600"/>
            <a:ext cx="12242800" cy="502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867400"/>
            <a:ext cx="14401800" cy="838200"/>
          </a:xfrm>
        </p:spPr>
        <p:txBody>
          <a:bodyPr/>
          <a:lstStyle>
            <a:lvl1pPr algn="l">
              <a:defRPr sz="5000" b="1">
                <a:solidFill>
                  <a:srgbClr val="498E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6781800"/>
            <a:ext cx="14401800" cy="762000"/>
          </a:xfrm>
        </p:spPr>
        <p:txBody>
          <a:bodyPr>
            <a:noAutofit/>
          </a:bodyPr>
          <a:lstStyle>
            <a:lvl1pPr marL="489833" indent="-489833" algn="l" defTabSz="1306220" rtl="0" eaLnBrk="1" latinLnBrk="0" hangingPunct="1">
              <a:spcBef>
                <a:spcPct val="0"/>
              </a:spcBef>
              <a:buNone/>
              <a:defRPr lang="en-CA" sz="3800" b="0" kern="1200" dirty="0">
                <a:solidFill>
                  <a:srgbClr val="498E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1306220" rtl="0" eaLnBrk="1" latinLnBrk="0" hangingPunct="1">
              <a:spcBef>
                <a:spcPct val="0"/>
              </a:spcBef>
              <a:buClr>
                <a:srgbClr val="35749B"/>
              </a:buClr>
            </a:pPr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1582400" y="7620000"/>
            <a:ext cx="2819400" cy="3048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rgbClr val="498E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3945" cy="120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2" y="7550269"/>
            <a:ext cx="4724400" cy="5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41" y="7627940"/>
            <a:ext cx="3413125" cy="438150"/>
          </a:xfrm>
          <a:prstGeom prst="rect">
            <a:avLst/>
          </a:prstGeom>
        </p:spPr>
        <p:txBody>
          <a:bodyPr lIns="91423" tIns="45711" rIns="91423" bIns="45711"/>
          <a:lstStyle>
            <a:lvl1pPr defTabSz="130583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913995-9A02-4CEB-9A10-016057BA82E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9041" y="7627940"/>
            <a:ext cx="4632325" cy="438150"/>
          </a:xfrm>
          <a:prstGeom prst="rect">
            <a:avLst/>
          </a:prstGeom>
        </p:spPr>
        <p:txBody>
          <a:bodyPr lIns="91423" tIns="45711" rIns="91423" bIns="45711"/>
          <a:lstStyle>
            <a:lvl1pPr defTabSz="130583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BBE5-3DAA-447D-9822-65ABC77D0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2183" y="307238"/>
            <a:ext cx="12626035" cy="73152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002183" y="1024128"/>
            <a:ext cx="12626035" cy="4389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4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002183" y="1626337"/>
            <a:ext cx="12626035" cy="5828564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983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-1"/>
            <a:ext cx="14325600" cy="653143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14325600" cy="6659881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440" y="7687423"/>
            <a:ext cx="10515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6029376-2B74-495D-8844-5F4E64EF7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783283" y="7886950"/>
            <a:ext cx="3063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en-US" sz="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Vecima</a:t>
            </a:r>
            <a:r>
              <a:rPr lang="en-US" sz="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Networks Inc. All rights reserved.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042" y="7557724"/>
            <a:ext cx="397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noFill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 &amp; PROPRIETARY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7446000"/>
            <a:ext cx="14630400" cy="2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85800"/>
            <a:ext cx="14630400" cy="2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7" y="7556893"/>
            <a:ext cx="4724400" cy="524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012" y="24809"/>
            <a:ext cx="1395988" cy="6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9" r:id="rId6"/>
  </p:sldLayoutIdLst>
  <p:hf hdr="0" ftr="0" dt="0"/>
  <p:txStyles>
    <p:titleStyle>
      <a:lvl1pPr algn="l" defTabSz="1306220" rtl="0" eaLnBrk="1" latinLnBrk="0" hangingPunct="1">
        <a:spcBef>
          <a:spcPct val="0"/>
        </a:spcBef>
        <a:buNone/>
        <a:defRPr sz="3600" kern="1200">
          <a:solidFill>
            <a:srgbClr val="498ECC"/>
          </a:solidFill>
          <a:effectLst/>
          <a:latin typeface="Lato" panose="020F0502020204030203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89833" indent="-489833" algn="l" defTabSz="1306220" rtl="0" eaLnBrk="1" latinLnBrk="0" hangingPunct="1">
        <a:spcBef>
          <a:spcPts val="0"/>
        </a:spcBef>
        <a:spcAft>
          <a:spcPts val="1200"/>
        </a:spcAft>
        <a:buClr>
          <a:srgbClr val="003366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061304" indent="-408194" algn="l" defTabSz="1306220" rtl="0" eaLnBrk="1" latinLnBrk="0" hangingPunct="1">
        <a:spcBef>
          <a:spcPts val="0"/>
        </a:spcBef>
        <a:spcAft>
          <a:spcPts val="1200"/>
        </a:spcAft>
        <a:buClr>
          <a:srgbClr val="003366"/>
        </a:buClr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632776" indent="-326555" algn="l" defTabSz="1306220" rtl="0" eaLnBrk="1" latinLnBrk="0" hangingPunct="1">
        <a:spcBef>
          <a:spcPts val="0"/>
        </a:spcBef>
        <a:spcAft>
          <a:spcPts val="1200"/>
        </a:spcAft>
        <a:buClr>
          <a:srgbClr val="003366"/>
        </a:buClr>
        <a:buFont typeface="Wingdings 2" panose="05020102010507070707" pitchFamily="18" charset="2"/>
        <a:buChar char="®"/>
        <a:defRPr sz="2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302231" indent="-342900" algn="l" defTabSz="1306220" rtl="0" eaLnBrk="1" latinLnBrk="0" hangingPunct="1">
        <a:spcBef>
          <a:spcPts val="0"/>
        </a:spcBef>
        <a:spcAft>
          <a:spcPts val="1200"/>
        </a:spcAft>
        <a:buClr>
          <a:srgbClr val="0033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938996" indent="-326555" algn="l" defTabSz="1306220" rtl="0" eaLnBrk="1" latinLnBrk="0" hangingPunct="1">
        <a:spcBef>
          <a:spcPts val="0"/>
        </a:spcBef>
        <a:spcAft>
          <a:spcPts val="1200"/>
        </a:spcAft>
        <a:buClr>
          <a:srgbClr val="003366"/>
        </a:buClr>
        <a:buFont typeface="Wingdings 3" panose="05040102010807070707" pitchFamily="18" charset="2"/>
        <a:buChar char="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as.com/en/technical-suppor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as.com/en_us/software/business-intelligence/visual-analytics/demo.html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MarkHorseman/status/8235489625818193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14401800" cy="838200"/>
          </a:xfrm>
        </p:spPr>
        <p:txBody>
          <a:bodyPr/>
          <a:lstStyle/>
          <a:p>
            <a:r>
              <a:rPr lang="en-CA" dirty="0"/>
              <a:t>Vecima Networks and SAS Visual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124200"/>
            <a:ext cx="14401800" cy="762000"/>
          </a:xfrm>
        </p:spPr>
        <p:txBody>
          <a:bodyPr/>
          <a:lstStyle/>
          <a:p>
            <a:r>
              <a:rPr lang="en-CA" dirty="0"/>
              <a:t>Our SAS: VA Success 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3300" y="3886200"/>
            <a:ext cx="73152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This seminar will begin at 1:00pm (EST)</a:t>
            </a:r>
          </a:p>
          <a:p>
            <a:endParaRPr lang="en-US" b="1" dirty="0"/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en-US" dirty="0"/>
              <a:t>Audio for this meeting will be broadcasted through your PC speakers.  </a:t>
            </a:r>
          </a:p>
          <a:p>
            <a:endParaRPr lang="en-US" dirty="0"/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en-US" dirty="0"/>
              <a:t>Please use the </a:t>
            </a:r>
            <a:r>
              <a:rPr lang="en-US" dirty="0" err="1"/>
              <a:t>Webex</a:t>
            </a:r>
            <a:r>
              <a:rPr lang="en-US" dirty="0"/>
              <a:t> Chat function to contact Rebecca Gill (HOST), if you are experiencing technical difficulties or if you have a question.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 Architectural Eye-Chart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762000"/>
            <a:ext cx="7924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8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member of our support staff had experience with SAS.</a:t>
            </a:r>
          </a:p>
          <a:p>
            <a:r>
              <a:rPr lang="en-US" dirty="0"/>
              <a:t>No one had previous experience with SAS Visual Analytics.</a:t>
            </a:r>
          </a:p>
          <a:p>
            <a:r>
              <a:rPr lang="en-US" dirty="0"/>
              <a:t>Lots of expertise in SQL Server.</a:t>
            </a:r>
          </a:p>
          <a:p>
            <a:r>
              <a:rPr lang="en-US" dirty="0"/>
              <a:t>Very good documentation, support and user community.</a:t>
            </a:r>
          </a:p>
          <a:p>
            <a:pPr lvl="1"/>
            <a:r>
              <a:rPr lang="en-US" dirty="0">
                <a:hlinkClick r:id="rId3"/>
              </a:rPr>
              <a:t>http://support.sas.com/en/technical-support.html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2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SAS: just a data connection</a:t>
            </a:r>
          </a:p>
          <a:p>
            <a:pPr lvl="1"/>
            <a:r>
              <a:rPr lang="en-US" dirty="0"/>
              <a:t>Very easy to set SAS libraries to contain all data warehouse connections.</a:t>
            </a:r>
          </a:p>
          <a:p>
            <a:r>
              <a:rPr lang="en-US" dirty="0"/>
              <a:t>For developers: less complexity</a:t>
            </a:r>
          </a:p>
          <a:p>
            <a:pPr lvl="1"/>
            <a:r>
              <a:rPr lang="en-US" dirty="0"/>
              <a:t>SAS only contains datasets that are used for reporting. </a:t>
            </a:r>
          </a:p>
          <a:p>
            <a:pPr lvl="1"/>
            <a:r>
              <a:rPr lang="en-US" dirty="0"/>
              <a:t>All data staging is done outside of SAS.</a:t>
            </a:r>
          </a:p>
          <a:p>
            <a:r>
              <a:rPr lang="en-US" dirty="0"/>
              <a:t>For users: a leap forward in reporting</a:t>
            </a:r>
          </a:p>
          <a:p>
            <a:pPr lvl="1"/>
            <a:r>
              <a:rPr lang="en-US" dirty="0"/>
              <a:t>There were dozens of reports that were going to tools that were hard to access, or didn’t excel very well.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9605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Evolution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just a graphical.</a:t>
            </a:r>
          </a:p>
          <a:p>
            <a:pPr lvl="1"/>
            <a:r>
              <a:rPr lang="en-US" dirty="0"/>
              <a:t>Multiple views</a:t>
            </a:r>
          </a:p>
          <a:p>
            <a:pPr lvl="1"/>
            <a:r>
              <a:rPr lang="en-US" dirty="0"/>
              <a:t>Drill down to details</a:t>
            </a:r>
          </a:p>
          <a:p>
            <a:pPr lvl="1"/>
            <a:r>
              <a:rPr lang="en-US" dirty="0"/>
              <a:t>Presentable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599"/>
            <a:ext cx="2032383" cy="1965769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3466338" y="260451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96" y="2133600"/>
            <a:ext cx="2647950" cy="1965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595" y="2133599"/>
            <a:ext cx="3657600" cy="1965770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6652839" y="255910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1178" y="1302603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75" y="1302603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NEW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7366" y="1302602"/>
            <a:ext cx="221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390281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very good tutorials on SAS site on using data preparation tools.</a:t>
            </a:r>
          </a:p>
          <a:p>
            <a:r>
              <a:rPr lang="en-US" dirty="0"/>
              <a:t>Create your </a:t>
            </a:r>
            <a:r>
              <a:rPr lang="en-US" dirty="0" err="1"/>
              <a:t>denormalized</a:t>
            </a:r>
            <a:r>
              <a:rPr lang="en-US" dirty="0"/>
              <a:t> report view for the SAS data set.</a:t>
            </a:r>
          </a:p>
          <a:p>
            <a:r>
              <a:rPr lang="en-US" dirty="0"/>
              <a:t>Very easy to maintain.</a:t>
            </a:r>
          </a:p>
          <a:p>
            <a:pPr lvl="1"/>
            <a:r>
              <a:rPr lang="en-US" dirty="0"/>
              <a:t>What to do if data warehouse changes:</a:t>
            </a:r>
          </a:p>
          <a:p>
            <a:pPr lvl="1"/>
            <a:r>
              <a:rPr lang="en-US" dirty="0"/>
              <a:t>Never forget this step when you update your data set: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1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add AD</a:t>
            </a:r>
          </a:p>
          <a:p>
            <a:pPr lvl="1"/>
            <a:r>
              <a:rPr lang="en-US" dirty="0"/>
              <a:t>SAS allows connection to AD speeding up implementation and user acceptance</a:t>
            </a:r>
          </a:p>
          <a:p>
            <a:pPr lvl="1"/>
            <a:r>
              <a:rPr lang="en-US" dirty="0"/>
              <a:t>No new passwords to memorize.</a:t>
            </a:r>
          </a:p>
          <a:p>
            <a:r>
              <a:rPr lang="en-US" dirty="0"/>
              <a:t>Each department has its own folder containing unique datasets, reports and collections. </a:t>
            </a:r>
          </a:p>
          <a:p>
            <a:r>
              <a:rPr lang="en-US" dirty="0"/>
              <a:t>Publishing using collections.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4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no touch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reports focusing on the visual</a:t>
            </a:r>
          </a:p>
          <a:p>
            <a:r>
              <a:rPr lang="en-US" dirty="0"/>
              <a:t>It is all in how you frame it</a:t>
            </a:r>
          </a:p>
          <a:p>
            <a:pPr lvl="1"/>
            <a:r>
              <a:rPr lang="en-US" dirty="0"/>
              <a:t>A combination of iframes and </a:t>
            </a:r>
            <a:r>
              <a:rPr lang="en-US" dirty="0" err="1"/>
              <a:t>javascript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http://sasserver/SASVisualAnalyticsViewer/</a:t>
            </a:r>
            <a:r>
              <a:rPr lang="en-US" sz="2400" b="1" dirty="0"/>
              <a:t>VisualAnalyticsViewer_guest</a:t>
            </a:r>
            <a:r>
              <a:rPr lang="en-US" sz="2400" dirty="0"/>
              <a:t>.jsp? </a:t>
            </a:r>
            <a:r>
              <a:rPr lang="en-US" sz="2400" dirty="0" err="1"/>
              <a:t>reportName</a:t>
            </a:r>
            <a:r>
              <a:rPr lang="en-US" sz="2400" dirty="0"/>
              <a:t>=</a:t>
            </a:r>
            <a:r>
              <a:rPr lang="en-US" sz="2400" dirty="0" err="1"/>
              <a:t>REPORTNAME&amp;reportPath</a:t>
            </a:r>
            <a:r>
              <a:rPr lang="en-US" sz="2400" dirty="0"/>
              <a:t>=/REPORTPATH/&amp;</a:t>
            </a:r>
            <a:r>
              <a:rPr lang="en-US" sz="2400" b="1" dirty="0" err="1"/>
              <a:t>appSwitcherDisabled</a:t>
            </a:r>
            <a:r>
              <a:rPr lang="en-US" sz="2400" dirty="0"/>
              <a:t>=true&amp; </a:t>
            </a:r>
            <a:r>
              <a:rPr lang="en-US" sz="2400" b="1" dirty="0" err="1"/>
              <a:t>reportViewOnly</a:t>
            </a:r>
            <a:r>
              <a:rPr lang="en-US" sz="2400" dirty="0"/>
              <a:t>=</a:t>
            </a:r>
            <a:r>
              <a:rPr lang="en-US" sz="2400" dirty="0" err="1"/>
              <a:t>true&amp;</a:t>
            </a:r>
            <a:r>
              <a:rPr lang="en-US" sz="2400" b="1" dirty="0" err="1"/>
              <a:t>reportContextBar</a:t>
            </a:r>
            <a:r>
              <a:rPr lang="en-US" sz="2400" dirty="0"/>
              <a:t>=False&amp;</a:t>
            </a:r>
            <a:r>
              <a:rPr lang="en-US" sz="2400" b="1" dirty="0"/>
              <a:t>Param1</a:t>
            </a:r>
            <a:r>
              <a:rPr lang="en-US" sz="2400" dirty="0"/>
              <a:t>=PARAM1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javascript</a:t>
            </a:r>
            <a:r>
              <a:rPr lang="en-US" dirty="0"/>
              <a:t> cycles through a list of reports constantly showing updated information to the user.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Popularity Explosion</a:t>
            </a:r>
          </a:p>
          <a:p>
            <a:pPr lvl="1"/>
            <a:r>
              <a:rPr lang="en-US" dirty="0"/>
              <a:t>Early Development</a:t>
            </a:r>
          </a:p>
          <a:p>
            <a:pPr lvl="1"/>
            <a:r>
              <a:rPr lang="en-US" dirty="0"/>
              <a:t>Internal KPI’s</a:t>
            </a:r>
          </a:p>
          <a:p>
            <a:r>
              <a:rPr lang="en-US" dirty="0"/>
              <a:t>Mobile Analytics</a:t>
            </a:r>
          </a:p>
          <a:p>
            <a:pPr lvl="1"/>
            <a:r>
              <a:rPr lang="en-US" dirty="0"/>
              <a:t>SAS: BI iPhone &amp; Android Application</a:t>
            </a:r>
          </a:p>
          <a:p>
            <a:pPr lvl="1"/>
            <a:r>
              <a:rPr lang="en-US" dirty="0"/>
              <a:t>Mobile Buy-in</a:t>
            </a:r>
          </a:p>
          <a:p>
            <a:r>
              <a:rPr lang="en-US" dirty="0"/>
              <a:t>Change in Business Conversations</a:t>
            </a:r>
          </a:p>
          <a:p>
            <a:pPr lvl="1"/>
            <a:r>
              <a:rPr lang="en-US" dirty="0"/>
              <a:t>Driving the Discussion</a:t>
            </a:r>
          </a:p>
          <a:p>
            <a:r>
              <a:rPr lang="en-US" dirty="0"/>
              <a:t>The Future of SAS: Visual Analytics at Vecima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SAS:VA and our Users first Met</a:t>
            </a:r>
          </a:p>
        </p:txBody>
      </p:sp>
    </p:spTree>
    <p:extLst>
      <p:ext uri="{BB962C8B-B14F-4D97-AF65-F5344CB8AC3E}">
        <p14:creationId xmlns:p14="http://schemas.microsoft.com/office/powerpoint/2010/main" val="185706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131"/>
          <a:stretch/>
        </p:blipFill>
        <p:spPr>
          <a:xfrm>
            <a:off x="685800" y="1925405"/>
            <a:ext cx="13412362" cy="4703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6" y="1576619"/>
            <a:ext cx="3840480" cy="235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182" y="1221868"/>
            <a:ext cx="3560298" cy="683264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sz="1920" dirty="0"/>
              <a:t>Interactive Reporting</a:t>
            </a:r>
          </a:p>
          <a:p>
            <a:pPr algn="ctr"/>
            <a:r>
              <a:rPr lang="en-US" sz="1920" b="0" i="1" dirty="0"/>
              <a:t>How well did we perform?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21618" y="1221868"/>
            <a:ext cx="4211549" cy="2711438"/>
            <a:chOff x="4921618" y="1221868"/>
            <a:chExt cx="4211549" cy="271143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" t="8728" r="27870" b="35497"/>
            <a:stretch/>
          </p:blipFill>
          <p:spPr bwMode="auto">
            <a:xfrm>
              <a:off x="4921618" y="1703268"/>
              <a:ext cx="4211549" cy="2230038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23436" y="1221868"/>
              <a:ext cx="3807915" cy="68326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effectLst/>
                </a:defRPr>
              </a:lvl1pPr>
            </a:lstStyle>
            <a:p>
              <a:pPr algn="ctr"/>
              <a:r>
                <a:rPr lang="en-US" sz="1920" dirty="0"/>
                <a:t>Relationships</a:t>
              </a:r>
            </a:p>
            <a:p>
              <a:pPr algn="ctr"/>
              <a:r>
                <a:rPr lang="en-US" sz="1920" b="0" i="1" dirty="0"/>
                <a:t>Are there patterns / anomalies?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39560" y="4160310"/>
            <a:ext cx="4386070" cy="2960455"/>
            <a:chOff x="4939560" y="4160310"/>
            <a:chExt cx="4386070" cy="29604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9560" y="4614319"/>
              <a:ext cx="4386070" cy="2506446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123436" y="4160310"/>
              <a:ext cx="3807915" cy="68326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effectLst/>
                </a:defRPr>
              </a:lvl1pPr>
            </a:lstStyle>
            <a:p>
              <a:pPr algn="ctr"/>
              <a:r>
                <a:rPr lang="en-US" sz="1920" dirty="0"/>
                <a:t>Contributions</a:t>
              </a:r>
            </a:p>
            <a:p>
              <a:pPr algn="ctr"/>
              <a:r>
                <a:rPr lang="en-US" sz="1920" b="0" i="1" dirty="0"/>
                <a:t>Which path is most profitable?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790" y="1218273"/>
            <a:ext cx="4002987" cy="2715033"/>
            <a:chOff x="9456790" y="1218273"/>
            <a:chExt cx="4002987" cy="27150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031" y="1645120"/>
              <a:ext cx="3776536" cy="2288186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456790" y="1218273"/>
              <a:ext cx="4002987" cy="68326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effectLst/>
                </a:defRPr>
              </a:lvl1pPr>
            </a:lstStyle>
            <a:p>
              <a:pPr algn="ctr"/>
              <a:r>
                <a:rPr lang="en-US" sz="1920" dirty="0"/>
                <a:t>Forecast</a:t>
              </a:r>
            </a:p>
            <a:p>
              <a:pPr algn="ctr"/>
              <a:r>
                <a:rPr lang="en-US" sz="1920" b="0" i="1" dirty="0"/>
                <a:t>What if these trends continue?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30031" y="4150785"/>
            <a:ext cx="4071618" cy="2960455"/>
            <a:chOff x="9630031" y="4150785"/>
            <a:chExt cx="4071618" cy="2960455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031" y="4446250"/>
              <a:ext cx="4071618" cy="266499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9717811" y="4150785"/>
              <a:ext cx="3741965" cy="68326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effectLst/>
                </a:defRPr>
              </a:lvl1pPr>
            </a:lstStyle>
            <a:p>
              <a:pPr algn="ctr"/>
              <a:r>
                <a:rPr lang="en-US" sz="1920" dirty="0"/>
                <a:t>Predictive</a:t>
              </a:r>
            </a:p>
            <a:p>
              <a:pPr algn="ctr"/>
              <a:r>
                <a:rPr lang="en-US" sz="1920" b="0" i="1" dirty="0"/>
                <a:t>What will happen next?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9017" y="4264583"/>
            <a:ext cx="4262040" cy="2809565"/>
            <a:chOff x="429017" y="4264583"/>
            <a:chExt cx="4262040" cy="2809565"/>
          </a:xfrm>
        </p:grpSpPr>
        <p:pic>
          <p:nvPicPr>
            <p:cNvPr id="15" name="Picture 2" descr="Interactive Decision Tre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17" y="4614319"/>
              <a:ext cx="4262040" cy="245982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04565" y="4264583"/>
              <a:ext cx="4002987" cy="683264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effectLst/>
                </a:defRPr>
              </a:lvl1pPr>
            </a:lstStyle>
            <a:p>
              <a:pPr algn="ctr"/>
              <a:r>
                <a:rPr lang="en-US" sz="1920" dirty="0"/>
                <a:t>Understanding</a:t>
              </a:r>
            </a:p>
            <a:p>
              <a:pPr algn="ctr"/>
              <a:r>
                <a:rPr lang="en-US" sz="1920" b="0" i="1" dirty="0"/>
                <a:t>What are the contributing factors?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83" y="20275"/>
            <a:ext cx="12626035" cy="731520"/>
          </a:xfrm>
        </p:spPr>
        <p:txBody>
          <a:bodyPr/>
          <a:lstStyle/>
          <a:p>
            <a:r>
              <a:rPr lang="en-US" dirty="0" err="1"/>
              <a:t>Vecima</a:t>
            </a:r>
            <a:r>
              <a:rPr lang="en-US" dirty="0"/>
              <a:t> Networks and SAS Visual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1002183" y="893685"/>
            <a:ext cx="12626035" cy="438912"/>
          </a:xfrm>
        </p:spPr>
        <p:txBody>
          <a:bodyPr/>
          <a:lstStyle/>
          <a:p>
            <a:r>
              <a:rPr lang="en-US" sz="4400" dirty="0"/>
              <a:t>Presenters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Mark Horseman</a:t>
            </a:r>
            <a:br>
              <a:rPr lang="en-US" sz="2400" dirty="0"/>
            </a:br>
            <a:r>
              <a:rPr lang="en-US" sz="2400" dirty="0"/>
              <a:t>Technical Supervisor,</a:t>
            </a:r>
            <a:br>
              <a:rPr lang="en-US" sz="2400" dirty="0"/>
            </a:br>
            <a:r>
              <a:rPr lang="en-US" sz="2400" dirty="0"/>
              <a:t>Software and Database Services</a:t>
            </a:r>
            <a:br>
              <a:rPr lang="en-US" sz="2400" dirty="0"/>
            </a:br>
            <a:r>
              <a:rPr lang="en-US" sz="2400" dirty="0" err="1"/>
              <a:t>Vecima</a:t>
            </a:r>
            <a:r>
              <a:rPr lang="en-US" sz="2400" dirty="0"/>
              <a:t> Networks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Paul Little</a:t>
            </a:r>
            <a:br>
              <a:rPr lang="en-US" sz="2400" dirty="0"/>
            </a:br>
            <a:r>
              <a:rPr lang="en-US" sz="2400" dirty="0"/>
              <a:t>Senior Business Intelligence Analyst </a:t>
            </a:r>
            <a:br>
              <a:rPr lang="en-US" sz="2400" dirty="0"/>
            </a:br>
            <a:r>
              <a:rPr lang="en-US" sz="2400" dirty="0" err="1"/>
              <a:t>Vecima</a:t>
            </a:r>
            <a:r>
              <a:rPr lang="en-US" sz="2400" dirty="0"/>
              <a:t> Networks</a:t>
            </a:r>
          </a:p>
          <a:p>
            <a:pPr marL="219456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Tina Schweihofer</a:t>
            </a:r>
            <a:br>
              <a:rPr lang="en-US" sz="2400" dirty="0"/>
            </a:br>
            <a:r>
              <a:rPr lang="en-US" sz="2400" dirty="0"/>
              <a:t>Manager, Data Sciences Team</a:t>
            </a:r>
            <a:br>
              <a:rPr lang="en-US" sz="2400" dirty="0"/>
            </a:br>
            <a:r>
              <a:rPr lang="en-US" sz="2400" dirty="0"/>
              <a:t>SAS Institute 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5723246"/>
            <a:ext cx="1421296" cy="1430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17" y="1463041"/>
            <a:ext cx="1548824" cy="154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28" y="3592667"/>
            <a:ext cx="1585913" cy="1585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7618197"/>
            <a:ext cx="118262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70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Visual Analytics – Single Hub for Many Personas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4" y="2860171"/>
            <a:ext cx="13430652" cy="434072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122087"/>
            <a:ext cx="10101948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87" b="45245"/>
          <a:stretch/>
        </p:blipFill>
        <p:spPr>
          <a:xfrm>
            <a:off x="0" y="0"/>
            <a:ext cx="13106400" cy="4108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759" r="1209" b="2222"/>
          <a:stretch/>
        </p:blipFill>
        <p:spPr>
          <a:xfrm>
            <a:off x="4267200" y="3200400"/>
            <a:ext cx="9692640" cy="4114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11144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hlinkClick r:id="rId5"/>
              </a:rPr>
              <a:t>SAS Visual Analytics Interactive Demos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33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you have any questions please key it into the chat function to </a:t>
            </a:r>
            <a:r>
              <a:rPr lang="en-US" b="1" dirty="0"/>
              <a:t>Rebecca Gill </a:t>
            </a:r>
            <a:r>
              <a:rPr lang="en-US" dirty="0"/>
              <a:t>and we will be happy to answer your questions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note a copy of the recording and PowerPoint presentation will be sent out later this week.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176" y="7639833"/>
            <a:ext cx="118262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0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</a:t>
            </a:r>
            <a:r>
              <a:rPr lang="en-US" dirty="0" err="1"/>
              <a:t>Vecima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9376-2B74-495D-8844-5F4E64EF72A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20712"/>
            <a:ext cx="14478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0" rIns="82124" bIns="0" anchor="ctr" anchorCtr="1"/>
          <a:lstStyle/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Head Office: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771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Vanalman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Avenue Victoria, B.C., Canada V8Z 3B8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(250) 881-1982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Fax: (250) 881-1974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endParaRPr lang="en-US" sz="2400" dirty="0"/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Facility: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150 Cardinal Place, Saskatoon, SK, Canada S7L 6H7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(306) 955-7075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Fax: (306) 955-9919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C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Web: </a:t>
            </a:r>
            <a:r>
              <a: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www.vecima.com</a:t>
            </a:r>
          </a:p>
          <a:p>
            <a:pPr marL="288925" indent="-288925" defTabSz="814388" eaLnBrk="0" hangingPunct="0">
              <a:lnSpc>
                <a:spcPct val="75000"/>
              </a:lnSpc>
              <a:spcAft>
                <a:spcPct val="4500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C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Email: </a:t>
            </a:r>
            <a:r>
              <a:rPr lang="en-CA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sales@vecima.com</a:t>
            </a:r>
          </a:p>
        </p:txBody>
      </p:sp>
    </p:spTree>
    <p:extLst>
      <p:ext uri="{BB962C8B-B14F-4D97-AF65-F5344CB8AC3E}">
        <p14:creationId xmlns:p14="http://schemas.microsoft.com/office/powerpoint/2010/main" val="164492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5960">
              <a:defRPr/>
            </a:pPr>
            <a:r>
              <a:rPr lang="en-US" dirty="0"/>
              <a:t>About Us – Company Overview</a:t>
            </a:r>
            <a:endParaRPr lang="en-US" sz="3600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Aharoni" panose="02010803020104030203" pitchFamily="2" charset="-79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876" indent="-285721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2886" indent="-228577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040" indent="-228577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194" indent="-228577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349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503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8657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5811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4795" fontAlgn="base">
              <a:spcBef>
                <a:spcPct val="0"/>
              </a:spcBef>
              <a:spcAft>
                <a:spcPct val="0"/>
              </a:spcAft>
              <a:defRPr/>
            </a:pPr>
            <a:fld id="{C3FD381A-C82A-44D2-ADFA-CA7E777B66D5}" type="slidenum">
              <a:rPr lang="en-US" sz="1400">
                <a:latin typeface="Arial Black" panose="020B0A04020102020204" pitchFamily="34" charset="0"/>
              </a:rPr>
              <a:pPr defTabSz="130479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370102" y="1575243"/>
            <a:ext cx="9292513" cy="5724476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Canadian company founded in 1988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Offices in Saskatoon, Victoria, Burnaby &amp; Mangalore, India</a:t>
            </a:r>
            <a:endParaRPr lang="en-US" alt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Core business built on the design and manufacturing of cable network equipment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29 consecutive years of profitability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Traded on the Toronto Stock Exchange 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(TSX:VCM)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69330"/>
              </p:ext>
            </p:extLst>
          </p:nvPr>
        </p:nvGraphicFramePr>
        <p:xfrm>
          <a:off x="8801102" y="1621632"/>
          <a:ext cx="5829301" cy="590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5960">
              <a:defRPr/>
            </a:pPr>
            <a:r>
              <a:rPr lang="en-US" dirty="0"/>
              <a:t>About Us – What We Do</a:t>
            </a:r>
            <a:endParaRPr lang="en-US" sz="3600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Aharoni" panose="02010803020104030203" pitchFamily="2" charset="-79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876" indent="-285721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2886" indent="-228577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040" indent="-228577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194" indent="-228577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349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503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8657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5811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4795" fontAlgn="base">
              <a:spcBef>
                <a:spcPct val="0"/>
              </a:spcBef>
              <a:spcAft>
                <a:spcPct val="0"/>
              </a:spcAft>
              <a:defRPr/>
            </a:pPr>
            <a:fld id="{C3FD381A-C82A-44D2-ADFA-CA7E777B66D5}" type="slidenum">
              <a:rPr lang="en-US" sz="1400">
                <a:latin typeface="Arial Black" panose="020B0A04020102020204" pitchFamily="34" charset="0"/>
              </a:rPr>
              <a:pPr defTabSz="130479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881" y="1480240"/>
            <a:ext cx="7698809" cy="5962976"/>
          </a:xfrm>
        </p:spPr>
        <p:txBody>
          <a:bodyPr>
            <a:normAutofit lnSpcReduction="10000"/>
          </a:bodyPr>
          <a:lstStyle/>
          <a:p>
            <a:pPr marL="0" lvl="2" indent="0" eaLnBrk="1" hangingPunct="1">
              <a:lnSpc>
                <a:spcPct val="125000"/>
              </a:lnSpc>
              <a:buSzPct val="120000"/>
              <a:buNone/>
            </a:pPr>
            <a:r>
              <a:rPr lang="en-CA" alt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Vecima</a:t>
            </a:r>
            <a:r>
              <a:rPr lang="en-CA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 designs, manufactures and sells hardware and software that enable the cable MSOs to utilize their existing delivery infrastructures to better serve subscribers.</a:t>
            </a:r>
          </a:p>
          <a:p>
            <a:pPr marL="0" lvl="2" indent="0" eaLnBrk="1" hangingPunct="1">
              <a:lnSpc>
                <a:spcPct val="125000"/>
              </a:lnSpc>
              <a:buSzPct val="120000"/>
              <a:buNone/>
            </a:pPr>
            <a:endParaRPr lang="en-CA" alt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2" indent="0" eaLnBrk="1" hangingPunct="1">
              <a:lnSpc>
                <a:spcPct val="125000"/>
              </a:lnSpc>
              <a:buSzPct val="120000"/>
              <a:buNone/>
            </a:pPr>
            <a:r>
              <a:rPr lang="en-CA" alt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Vecima</a:t>
            </a:r>
            <a:r>
              <a:rPr lang="en-CA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 also operates a Telematics business.</a:t>
            </a:r>
          </a:p>
          <a:p>
            <a:pPr marL="0" lvl="2" indent="0" eaLnBrk="1" hangingPunct="1">
              <a:lnSpc>
                <a:spcPct val="125000"/>
              </a:lnSpc>
              <a:buSzPct val="120000"/>
              <a:buNone/>
            </a:pPr>
            <a:endParaRPr lang="en-CA" alt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2" indent="0" eaLnBrk="1" hangingPunct="1">
              <a:lnSpc>
                <a:spcPct val="125000"/>
              </a:lnSpc>
              <a:buSzPct val="120000"/>
              <a:buNone/>
            </a:pPr>
            <a:r>
              <a:rPr lang="en-CA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The company recently sold its Saskatchewan-based ISP division (</a:t>
            </a:r>
            <a:r>
              <a:rPr lang="en-CA" alt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YourLink</a:t>
            </a:r>
            <a:r>
              <a:rPr lang="en-CA" alt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386191"/>
              </p:ext>
            </p:extLst>
          </p:nvPr>
        </p:nvGraphicFramePr>
        <p:xfrm>
          <a:off x="7897091" y="1464470"/>
          <a:ext cx="6733309" cy="552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611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5960">
              <a:defRPr/>
            </a:pPr>
            <a:r>
              <a:rPr lang="en-US" dirty="0"/>
              <a:t>About Us – Insatiable Demand at Increased Speeds</a:t>
            </a:r>
            <a:endParaRPr lang="en-CA" sz="3600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Aharoni" panose="02010803020104030203" pitchFamily="2" charset="-79"/>
            </a:endParaRPr>
          </a:p>
        </p:txBody>
      </p:sp>
      <p:sp>
        <p:nvSpPr>
          <p:cNvPr id="18436" name="Content Placeholder 4"/>
          <p:cNvSpPr>
            <a:spLocks noGrp="1"/>
          </p:cNvSpPr>
          <p:nvPr>
            <p:ph sz="half" idx="1"/>
          </p:nvPr>
        </p:nvSpPr>
        <p:spPr>
          <a:xfrm>
            <a:off x="402335" y="1516828"/>
            <a:ext cx="6843552" cy="561026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5000"/>
              </a:lnSpc>
              <a:buNone/>
            </a:pPr>
            <a:r>
              <a:rPr lang="en-CA" altLang="en-US" sz="2900" dirty="0">
                <a:latin typeface="Century Gothic" panose="020B0502020202020204" pitchFamily="34" charset="0"/>
                <a:cs typeface="Arial" panose="020B0604020202020204" pitchFamily="34" charset="0"/>
              </a:rPr>
              <a:t>By 2019, 80% of global internet consumption will be video content</a:t>
            </a:r>
          </a:p>
          <a:p>
            <a:pPr eaLnBrk="1" hangingPunct="1">
              <a:lnSpc>
                <a:spcPct val="125000"/>
              </a:lnSpc>
            </a:pPr>
            <a:endParaRPr lang="en-CA" alt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88901" lvl="1" indent="-488901" eaLnBrk="1" hangingPunct="1">
              <a:lnSpc>
                <a:spcPct val="125000"/>
              </a:lnSpc>
              <a:buSzPct val="120000"/>
              <a:buFont typeface="Arial" charset="0"/>
              <a:buChar char="•"/>
              <a:defRPr/>
            </a:pPr>
            <a:r>
              <a:rPr lang="en-CA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Any content, anytime, anyplace, on any screen</a:t>
            </a:r>
          </a:p>
          <a:p>
            <a:pPr marL="488901" lvl="1" indent="-488901" eaLnBrk="1" hangingPunct="1">
              <a:lnSpc>
                <a:spcPct val="125000"/>
              </a:lnSpc>
              <a:buSzPct val="120000"/>
              <a:buFont typeface="Arial" charset="0"/>
              <a:buChar char="•"/>
              <a:defRPr/>
            </a:pPr>
            <a:r>
              <a:rPr lang="en-CA" sz="2400" dirty="0">
                <a:latin typeface="Century Gothic" panose="020B0502020202020204" pitchFamily="34" charset="0"/>
                <a:cs typeface="Arial" panose="020B0604020202020204" pitchFamily="34" charset="0"/>
              </a:rPr>
              <a:t>Global IP Traffic to Reach 2 Zettabytes (100 trillion gigabytes) by 2019</a:t>
            </a:r>
          </a:p>
          <a:p>
            <a:pPr marL="488901" lvl="1" indent="-488901" eaLnBrk="1" hangingPunct="1">
              <a:lnSpc>
                <a:spcPct val="125000"/>
              </a:lnSpc>
              <a:buSzPct val="120000"/>
              <a:buFont typeface="Arial" charset="0"/>
              <a:buChar char="•"/>
              <a:defRPr/>
            </a:pPr>
            <a:r>
              <a:rPr lang="en-CA" sz="2400" dirty="0">
                <a:latin typeface="Century Gothic" panose="020B0502020202020204" pitchFamily="34" charset="0"/>
                <a:cs typeface="Arial" panose="020B0604020202020204" pitchFamily="34" charset="0"/>
              </a:rPr>
              <a:t>Traffic from wireless and mobile devices will rise to 66% in 2019</a:t>
            </a:r>
            <a:br>
              <a:rPr lang="en-CA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CA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spcBef>
                <a:spcPts val="0"/>
              </a:spcBef>
              <a:buSzPct val="120000"/>
              <a:buNone/>
              <a:defRPr/>
            </a:pPr>
            <a:endParaRPr lang="en-CA" sz="1000" b="1" dirty="0">
              <a:latin typeface="Century Gothic" panose="020B0502020202020204" pitchFamily="34" charset="0"/>
              <a:cs typeface="Arial" charset="0"/>
            </a:endParaRPr>
          </a:p>
          <a:p>
            <a:pPr marL="0" lvl="1" indent="0" eaLnBrk="1" hangingPunct="1">
              <a:spcBef>
                <a:spcPts val="0"/>
              </a:spcBef>
              <a:buSzPct val="120000"/>
              <a:buNone/>
              <a:defRPr/>
            </a:pPr>
            <a:endParaRPr lang="en-CA" sz="1000" b="1" dirty="0">
              <a:latin typeface="Century Gothic" panose="020B0502020202020204" pitchFamily="34" charset="0"/>
              <a:cs typeface="Arial" charset="0"/>
            </a:endParaRPr>
          </a:p>
          <a:p>
            <a:pPr marL="0" lvl="1" indent="0" eaLnBrk="1" hangingPunct="1">
              <a:spcBef>
                <a:spcPts val="0"/>
              </a:spcBef>
              <a:buSzPct val="120000"/>
              <a:buNone/>
              <a:defRPr/>
            </a:pPr>
            <a:endParaRPr lang="en-CA" sz="1000" b="1" dirty="0">
              <a:latin typeface="Century Gothic" panose="020B0502020202020204" pitchFamily="34" charset="0"/>
              <a:cs typeface="Arial" charset="0"/>
            </a:endParaRPr>
          </a:p>
          <a:p>
            <a:pPr marL="0" lvl="1" indent="0" eaLnBrk="1" hangingPunct="1">
              <a:spcBef>
                <a:spcPts val="0"/>
              </a:spcBef>
              <a:buSzPct val="120000"/>
              <a:buNone/>
              <a:defRPr/>
            </a:pPr>
            <a:endParaRPr lang="en-CA" sz="1000" b="1" dirty="0">
              <a:latin typeface="Century Gothic" panose="020B0502020202020204" pitchFamily="34" charset="0"/>
              <a:cs typeface="Arial" charset="0"/>
            </a:endParaRPr>
          </a:p>
          <a:p>
            <a:pPr marL="0" lvl="1" indent="0" eaLnBrk="1" hangingPunct="1">
              <a:spcBef>
                <a:spcPts val="0"/>
              </a:spcBef>
              <a:buSzPct val="120000"/>
              <a:buNone/>
              <a:defRPr/>
            </a:pPr>
            <a:r>
              <a:rPr lang="en-CA" sz="1000" b="1" dirty="0">
                <a:latin typeface="Century Gothic" panose="020B0502020202020204" pitchFamily="34" charset="0"/>
                <a:cs typeface="Arial" charset="0"/>
              </a:rPr>
              <a:t>Source:  </a:t>
            </a:r>
            <a:r>
              <a:rPr lang="en-CA" sz="1000" dirty="0">
                <a:latin typeface="Century Gothic" panose="020B0502020202020204" pitchFamily="34" charset="0"/>
              </a:rPr>
              <a:t>©TubularInsights.com, All Rights Reserved </a:t>
            </a:r>
            <a:endParaRPr lang="en-CA" altLang="en-US" sz="10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2A3F1-6A4E-424C-B902-9851B0E0F0BC}" type="slidenum">
              <a:rPr lang="en-US" smtClean="0">
                <a:latin typeface="Arial Black" panose="020B0A04020102020204" pitchFamily="34" charset="0"/>
              </a:rPr>
              <a:pPr>
                <a:defRPr/>
              </a:pPr>
              <a:t>5</a:t>
            </a:fld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224401" y="2463551"/>
            <a:ext cx="207845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4K TV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45886" y="1787857"/>
            <a:ext cx="7056967" cy="5501164"/>
            <a:chOff x="7245887" y="2297921"/>
            <a:chExt cx="6363180" cy="4991100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7505371" y="6831821"/>
              <a:ext cx="59241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3220024" y="2297921"/>
              <a:ext cx="0" cy="4514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940384" y="6965171"/>
              <a:ext cx="2819229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5400000">
              <a:off x="12037452" y="4511845"/>
              <a:ext cx="2819400" cy="3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Broadband</a:t>
              </a:r>
              <a:r>
                <a:rPr kumimoji="0" lang="en-CA" altLang="en-US" sz="12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CA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per Subscriber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543469" y="3555221"/>
              <a:ext cx="5581311" cy="3219450"/>
            </a:xfrm>
            <a:custGeom>
              <a:avLst/>
              <a:gdLst>
                <a:gd name="T0" fmla="*/ 0 w 5581650"/>
                <a:gd name="T1" fmla="*/ 3219450 h 3219450"/>
                <a:gd name="T2" fmla="*/ 2114550 w 5581650"/>
                <a:gd name="T3" fmla="*/ 3143250 h 3219450"/>
                <a:gd name="T4" fmla="*/ 4495800 w 5581650"/>
                <a:gd name="T5" fmla="*/ 2876550 h 3219450"/>
                <a:gd name="T6" fmla="*/ 5391150 w 5581650"/>
                <a:gd name="T7" fmla="*/ 1981200 h 3219450"/>
                <a:gd name="T8" fmla="*/ 5581650 w 5581650"/>
                <a:gd name="T9" fmla="*/ 0 h 3219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1650" h="3219450">
                  <a:moveTo>
                    <a:pt x="0" y="3219450"/>
                  </a:moveTo>
                  <a:cubicBezTo>
                    <a:pt x="682625" y="3209925"/>
                    <a:pt x="1365250" y="3200400"/>
                    <a:pt x="2114550" y="3143250"/>
                  </a:cubicBezTo>
                  <a:cubicBezTo>
                    <a:pt x="2863850" y="3086100"/>
                    <a:pt x="3949700" y="3070225"/>
                    <a:pt x="4495800" y="2876550"/>
                  </a:cubicBezTo>
                  <a:cubicBezTo>
                    <a:pt x="5041900" y="2682875"/>
                    <a:pt x="5210175" y="2460625"/>
                    <a:pt x="5391150" y="1981200"/>
                  </a:cubicBezTo>
                  <a:cubicBezTo>
                    <a:pt x="5572125" y="1501775"/>
                    <a:pt x="5581650" y="184150"/>
                    <a:pt x="5581650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13126050" y="2812271"/>
              <a:ext cx="0" cy="78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pic>
          <p:nvPicPr>
            <p:cNvPr id="1034" name="Picture 10" descr="email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887" y="5448329"/>
              <a:ext cx="838149" cy="83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Apple-TV-Logo-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0586" y="2671601"/>
              <a:ext cx="833069" cy="83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facebook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064" y="5102381"/>
              <a:ext cx="655280" cy="65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7" name="Picture 13" descr="iTunes-Late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252" y="4842701"/>
              <a:ext cx="720115" cy="1008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netflix-original-movies-20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0" t="14653" b="20148"/>
            <a:stretch>
              <a:fillRect/>
            </a:stretch>
          </p:blipFill>
          <p:spPr bwMode="auto">
            <a:xfrm>
              <a:off x="10374977" y="3681158"/>
              <a:ext cx="1667268" cy="605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1769773" y="3361610"/>
              <a:ext cx="1620422" cy="3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IP Video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0" name="Picture 16" descr="thHFVZ42C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9589" y="5227713"/>
              <a:ext cx="710725" cy="717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05523479-photo-logo-skyp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070" y="4401341"/>
              <a:ext cx="574005" cy="57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42" name="Picture 18" descr="667px-PlayStation_3_Logo_neu_sv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9131" y="3321009"/>
              <a:ext cx="1013236" cy="425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43" name="Picture 19" descr="Nintendo-Wii-Logo-Vect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822" y="3984663"/>
              <a:ext cx="809484" cy="417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8051438" y="6238731"/>
              <a:ext cx="1965841" cy="364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Email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0761699" y="6083460"/>
              <a:ext cx="1340283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Digital Music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1345887" y="5659275"/>
              <a:ext cx="1275003" cy="384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VOIP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9303582" y="6210791"/>
              <a:ext cx="1579784" cy="384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Web Browsing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0692367" y="5243362"/>
              <a:ext cx="2819229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Digital Photos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965058" y="4250560"/>
              <a:ext cx="1051496" cy="609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HD Video on Demand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11299146" y="4860133"/>
              <a:ext cx="1925203" cy="3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Online Gaming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2164117" y="3417340"/>
            <a:ext cx="1797099" cy="37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r>
              <a:rPr kumimoji="0" lang="en-CA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DVR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5960">
              <a:defRPr/>
            </a:pPr>
            <a:r>
              <a:rPr lang="en-US" dirty="0"/>
              <a:t>About Us – Cable MSO Network and our Products</a:t>
            </a:r>
            <a:endParaRPr lang="en-US" sz="3600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Aharoni" panose="02010803020104030203" pitchFamily="2" charset="-79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876" indent="-285721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2886" indent="-228577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040" indent="-228577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194" indent="-228577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349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503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8657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5811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4795" fontAlgn="base">
              <a:spcBef>
                <a:spcPct val="0"/>
              </a:spcBef>
              <a:spcAft>
                <a:spcPct val="0"/>
              </a:spcAft>
              <a:defRPr/>
            </a:pPr>
            <a:fld id="{7D400CA4-009E-4A21-B1D4-50D54DD876E4}" type="slidenum">
              <a:rPr lang="en-US" sz="1400">
                <a:latin typeface="Arial Black" panose="020B0A04020102020204" pitchFamily="34" charset="0"/>
              </a:rPr>
              <a:pPr defTabSz="130479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3" y="1371038"/>
            <a:ext cx="13662815" cy="59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5960">
              <a:defRPr/>
            </a:pPr>
            <a:r>
              <a:rPr lang="en-US" dirty="0"/>
              <a:t>About Us – Customer Relationships</a:t>
            </a:r>
            <a:endParaRPr lang="en-US" sz="3600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Aharoni" panose="02010803020104030203" pitchFamily="2" charset="-79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876" indent="-285721"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2886" indent="-228577"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040" indent="-228577"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194" indent="-228577"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349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503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8657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5811" indent="-228577" defTabSz="1304795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4795" fontAlgn="base">
              <a:spcBef>
                <a:spcPct val="0"/>
              </a:spcBef>
              <a:spcAft>
                <a:spcPct val="0"/>
              </a:spcAft>
              <a:defRPr/>
            </a:pPr>
            <a:fld id="{7D400CA4-009E-4A21-B1D4-50D54DD876E4}" type="slidenum">
              <a:rPr lang="en-US" sz="1400">
                <a:latin typeface="Arial Black" panose="020B0A04020102020204" pitchFamily="34" charset="0"/>
              </a:rPr>
              <a:pPr defTabSz="130479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470" y="1643063"/>
            <a:ext cx="141446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ct val="20000"/>
              </a:spcBef>
              <a:spcAft>
                <a:spcPts val="1200"/>
              </a:spcAft>
              <a:buClr>
                <a:srgbClr val="003366"/>
              </a:buClr>
              <a:buSzPct val="120000"/>
              <a:defRPr/>
            </a:pPr>
            <a:r>
              <a:rPr lang="en-CA" sz="2900" dirty="0">
                <a:latin typeface="Century Gothic" panose="020B0502020202020204" pitchFamily="34" charset="0"/>
                <a:cs typeface="+mn-cs"/>
              </a:rPr>
              <a:t>Blue chip customer base of cable MSOs (multiple system operators) and networking vendors, for example Comcast, Charter/Time Warner, Cox &amp; Shaw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95" y="2999954"/>
            <a:ext cx="3673806" cy="130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9207" r="21412"/>
          <a:stretch/>
        </p:blipFill>
        <p:spPr>
          <a:xfrm>
            <a:off x="10665998" y="3036263"/>
            <a:ext cx="3547778" cy="2798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78" y="4541896"/>
            <a:ext cx="3324083" cy="1200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9" y="6325666"/>
            <a:ext cx="3962073" cy="792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55" y="2908542"/>
            <a:ext cx="2405226" cy="1081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61" y="5742259"/>
            <a:ext cx="2838450" cy="1609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2" y="4811191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  <a:p>
            <a:pPr lvl="1"/>
            <a:r>
              <a:rPr lang="en-US" dirty="0"/>
              <a:t>A lot of operations and decisions made based on experience and “Gut Feel”</a:t>
            </a:r>
          </a:p>
          <a:p>
            <a:pPr lvl="1"/>
            <a:r>
              <a:rPr lang="en-US" dirty="0"/>
              <a:t>A desire for evidence based decision making, and improved, streamlined, and effective manufacturing.</a:t>
            </a:r>
          </a:p>
          <a:p>
            <a:r>
              <a:rPr lang="en-US" dirty="0"/>
              <a:t>The Solution</a:t>
            </a:r>
          </a:p>
          <a:p>
            <a:pPr lvl="1"/>
            <a:r>
              <a:rPr lang="en-US" dirty="0"/>
              <a:t>A “BI Appliance” that shows to the team data related to the manufacturing process.  This appliance would be powered by SAS: Visual Analytics</a:t>
            </a:r>
          </a:p>
          <a:p>
            <a:r>
              <a:rPr lang="en-US" dirty="0"/>
              <a:t>The Benefit</a:t>
            </a:r>
          </a:p>
          <a:p>
            <a:pPr lvl="1"/>
            <a:r>
              <a:rPr lang="en-US" dirty="0"/>
              <a:t>Reduced manufacturing costs, and visibility into any potential issues.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“The Power to Know”</a:t>
            </a:r>
          </a:p>
        </p:txBody>
      </p:sp>
    </p:spTree>
    <p:extLst>
      <p:ext uri="{BB962C8B-B14F-4D97-AF65-F5344CB8AC3E}">
        <p14:creationId xmlns:p14="http://schemas.microsoft.com/office/powerpoint/2010/main" val="130689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Virtualization and Deployment</a:t>
            </a:r>
          </a:p>
          <a:p>
            <a:pPr lvl="1"/>
            <a:r>
              <a:rPr lang="en-US" dirty="0"/>
              <a:t>Setting up a Virtual Machine for SAS: Visual Analytics</a:t>
            </a:r>
          </a:p>
          <a:p>
            <a:pPr lvl="1"/>
            <a:r>
              <a:rPr lang="en-US" dirty="0"/>
              <a:t>Our Data Warehouse</a:t>
            </a:r>
          </a:p>
          <a:p>
            <a:pPr lvl="2"/>
            <a:r>
              <a:rPr lang="en-US" dirty="0"/>
              <a:t>Operational Data Store</a:t>
            </a:r>
          </a:p>
          <a:p>
            <a:pPr lvl="2"/>
            <a:r>
              <a:rPr lang="en-US" dirty="0"/>
              <a:t>Kimball Dimensional Model</a:t>
            </a:r>
          </a:p>
          <a:p>
            <a:pPr lvl="1"/>
            <a:r>
              <a:rPr lang="en-US" dirty="0"/>
              <a:t>Live Data</a:t>
            </a:r>
          </a:p>
          <a:p>
            <a:r>
              <a:rPr lang="en-US" dirty="0"/>
              <a:t>Testing and Deploying our BI Appliance</a:t>
            </a:r>
          </a:p>
          <a:p>
            <a:pPr lvl="1"/>
            <a:r>
              <a:rPr lang="en-US" dirty="0"/>
              <a:t>Minimal PC with HDMI connection to commercial TV</a:t>
            </a:r>
          </a:p>
          <a:p>
            <a:pPr lvl="1"/>
            <a:r>
              <a:rPr lang="en-US" dirty="0">
                <a:hlinkClick r:id="rId2"/>
              </a:rPr>
              <a:t>https://twitter.com/MarkHorseman/status/823548962581819393</a:t>
            </a:r>
            <a:endParaRPr lang="en-US" dirty="0"/>
          </a:p>
          <a:p>
            <a:pPr marL="653110" lvl="1" indent="0">
              <a:buNone/>
            </a:pPr>
            <a:endParaRPr lang="en-US" dirty="0"/>
          </a:p>
          <a:p>
            <a:pPr marL="65311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our SAS:VA Solution</a:t>
            </a:r>
          </a:p>
        </p:txBody>
      </p:sp>
    </p:spTree>
    <p:extLst>
      <p:ext uri="{BB962C8B-B14F-4D97-AF65-F5344CB8AC3E}">
        <p14:creationId xmlns:p14="http://schemas.microsoft.com/office/powerpoint/2010/main" val="75611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1259</Words>
  <Application>Microsoft Office PowerPoint</Application>
  <PresentationFormat>Custom</PresentationFormat>
  <Paragraphs>223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Wingdings 2</vt:lpstr>
      <vt:lpstr>Arial</vt:lpstr>
      <vt:lpstr>Lato</vt:lpstr>
      <vt:lpstr>Arial Black</vt:lpstr>
      <vt:lpstr>Century Gothic</vt:lpstr>
      <vt:lpstr>Wingdings 3</vt:lpstr>
      <vt:lpstr>Wingdings</vt:lpstr>
      <vt:lpstr>Aharoni</vt:lpstr>
      <vt:lpstr>Open Sans</vt:lpstr>
      <vt:lpstr>Office Theme</vt:lpstr>
      <vt:lpstr>Vecima Networks and SAS Visual Analytics</vt:lpstr>
      <vt:lpstr>Vecima Networks and SAS Visual Analytics</vt:lpstr>
      <vt:lpstr>About Us – Company Overview</vt:lpstr>
      <vt:lpstr>About Us – What We Do</vt:lpstr>
      <vt:lpstr>About Us – Insatiable Demand at Increased Speeds</vt:lpstr>
      <vt:lpstr>About Us – Cable MSO Network and our Products</vt:lpstr>
      <vt:lpstr>About Us – Customer Relationships</vt:lpstr>
      <vt:lpstr>The Need for “The Power to Know”</vt:lpstr>
      <vt:lpstr>Architecting our SAS:VA Solution</vt:lpstr>
      <vt:lpstr>Obligatory Architectural Eye-Chart</vt:lpstr>
      <vt:lpstr>Our Technical Background</vt:lpstr>
      <vt:lpstr>Connecting to the Data Warehouse</vt:lpstr>
      <vt:lpstr>Connecting to the Data Warehouse</vt:lpstr>
      <vt:lpstr>Creating the Datasets</vt:lpstr>
      <vt:lpstr>Implementing Security</vt:lpstr>
      <vt:lpstr>Setting up a no touch dashboard</vt:lpstr>
      <vt:lpstr>When SAS:VA and our Users first Met</vt:lpstr>
      <vt:lpstr>Key Takeaways</vt:lpstr>
      <vt:lpstr>Changing the Conversation</vt:lpstr>
      <vt:lpstr>SAS Visual Analytics – Single Hub for Many Personas</vt:lpstr>
      <vt:lpstr>PowerPoint Presentation</vt:lpstr>
      <vt:lpstr>Questions?</vt:lpstr>
      <vt:lpstr>Contact Vecima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Martin</dc:creator>
  <cp:lastModifiedBy>Paul Little</cp:lastModifiedBy>
  <cp:revision>97</cp:revision>
  <dcterms:created xsi:type="dcterms:W3CDTF">2013-12-04T20:52:58Z</dcterms:created>
  <dcterms:modified xsi:type="dcterms:W3CDTF">2017-02-15T15:04:23Z</dcterms:modified>
</cp:coreProperties>
</file>